
<file path=[Content_Types].xml><?xml version="1.0" encoding="utf-8"?>
<Types xmlns="http://schemas.openxmlformats.org/package/2006/content-types">
  <Default Extension="emf" ContentType="image/x-emf"/>
  <Default Extension="fntdata" ContentType="application/x-fontdata"/>
  <Default Extension="glb" ContentType="model/gltf.binary"/>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48" r:id="rId1"/>
    <p:sldMasterId id="2147483655" r:id="rId2"/>
  </p:sldMasterIdLst>
  <p:notesMasterIdLst>
    <p:notesMasterId r:id="rId45"/>
  </p:notesMasterIdLst>
  <p:sldIdLst>
    <p:sldId id="256" r:id="rId3"/>
    <p:sldId id="257" r:id="rId4"/>
    <p:sldId id="310" r:id="rId5"/>
    <p:sldId id="260" r:id="rId6"/>
    <p:sldId id="329" r:id="rId7"/>
    <p:sldId id="355" r:id="rId8"/>
    <p:sldId id="280" r:id="rId9"/>
    <p:sldId id="330" r:id="rId10"/>
    <p:sldId id="331" r:id="rId11"/>
    <p:sldId id="332" r:id="rId12"/>
    <p:sldId id="281" r:id="rId13"/>
    <p:sldId id="314" r:id="rId14"/>
    <p:sldId id="315" r:id="rId15"/>
    <p:sldId id="351" r:id="rId16"/>
    <p:sldId id="333" r:id="rId17"/>
    <p:sldId id="349" r:id="rId18"/>
    <p:sldId id="316" r:id="rId19"/>
    <p:sldId id="348" r:id="rId20"/>
    <p:sldId id="317" r:id="rId21"/>
    <p:sldId id="352" r:id="rId22"/>
    <p:sldId id="318" r:id="rId23"/>
    <p:sldId id="357" r:id="rId24"/>
    <p:sldId id="319" r:id="rId25"/>
    <p:sldId id="334" r:id="rId26"/>
    <p:sldId id="320" r:id="rId27"/>
    <p:sldId id="335" r:id="rId28"/>
    <p:sldId id="336" r:id="rId29"/>
    <p:sldId id="338" r:id="rId30"/>
    <p:sldId id="322" r:id="rId31"/>
    <p:sldId id="326" r:id="rId32"/>
    <p:sldId id="324" r:id="rId33"/>
    <p:sldId id="339" r:id="rId34"/>
    <p:sldId id="340" r:id="rId35"/>
    <p:sldId id="358" r:id="rId36"/>
    <p:sldId id="342" r:id="rId37"/>
    <p:sldId id="343" r:id="rId38"/>
    <p:sldId id="344" r:id="rId39"/>
    <p:sldId id="345" r:id="rId40"/>
    <p:sldId id="266" r:id="rId41"/>
    <p:sldId id="268" r:id="rId42"/>
    <p:sldId id="347" r:id="rId43"/>
    <p:sldId id="270" r:id="rId44"/>
  </p:sldIdLst>
  <p:sldSz cx="18288000" cy="10287000"/>
  <p:notesSz cx="18288000" cy="10287000"/>
  <p:embeddedFontLst>
    <p:embeddedFont>
      <p:font typeface="Helvetica Neue" panose="020B0604020202020204" charset="0"/>
      <p:regular r:id="rId46"/>
      <p:bold r:id="rId47"/>
      <p:italic r:id="rId48"/>
      <p:boldItalic r:id="rId4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 uri="{2D200454-40CA-4A62-9FC3-DE9A4176ACB9}">
      <p15:notesGuideLst xmlns:p15="http://schemas.microsoft.com/office/powerpoint/2012/main"/>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66" roundtripDataSignature="AMtx7mhmmRUWy2bgMO6dPI/Ny1H2Uhj7Ww=="/>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orisnik" initials="K" lastIdx="2" clrIdx="0">
    <p:extLst>
      <p:ext uri="{19B8F6BF-5375-455C-9EA6-DF929625EA0E}">
        <p15:presenceInfo xmlns:p15="http://schemas.microsoft.com/office/powerpoint/2012/main" userId="Korisnik"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BD4FF"/>
    <a:srgbClr val="00CCFF"/>
    <a:srgbClr val="33C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1348" autoAdjust="0"/>
    <p:restoredTop sz="94605" autoAdjust="0"/>
  </p:normalViewPr>
  <p:slideViewPr>
    <p:cSldViewPr snapToGrid="0">
      <p:cViewPr varScale="1">
        <p:scale>
          <a:sx n="61" d="100"/>
          <a:sy n="61" d="100"/>
        </p:scale>
        <p:origin x="518" y="58"/>
      </p:cViewPr>
      <p:guideLst>
        <p:guide orient="horz" pos="2880"/>
        <p:guide pos="2160"/>
      </p:guideLst>
    </p:cSldViewPr>
  </p:slideViewPr>
  <p:outlineViewPr>
    <p:cViewPr>
      <p:scale>
        <a:sx n="33" d="100"/>
        <a:sy n="33" d="100"/>
      </p:scale>
      <p:origin x="0" y="-954"/>
    </p:cViewPr>
  </p:outlineViewPr>
  <p:notesTextViewPr>
    <p:cViewPr>
      <p:scale>
        <a:sx n="1" d="1"/>
        <a:sy n="1" d="1"/>
      </p:scale>
      <p:origin x="0" y="0"/>
    </p:cViewPr>
  </p:notesTextViewPr>
  <p:sorterViewPr>
    <p:cViewPr>
      <p:scale>
        <a:sx n="100" d="100"/>
        <a:sy n="100" d="100"/>
      </p:scale>
      <p:origin x="0" y="-30228"/>
    </p:cViewPr>
  </p:sorterViewPr>
  <p:notesViewPr>
    <p:cSldViewPr snapToGrid="0">
      <p:cViewPr varScale="1">
        <p:scale>
          <a:sx n="70" d="100"/>
          <a:sy n="70" d="100"/>
        </p:scale>
        <p:origin x="72" y="15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font" Target="fonts/font2.fntdata"/><Relationship Id="rId68" Type="http://schemas.openxmlformats.org/officeDocument/2006/relationships/presProps" Target="presProps.xml"/><Relationship Id="rId7" Type="http://schemas.openxmlformats.org/officeDocument/2006/relationships/slide" Target="slides/slide5.xml"/><Relationship Id="rId71"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notesMaster" Target="notesMasters/notesMaster1.xml"/><Relationship Id="rId66" Type="http://customschemas.google.com/relationships/presentationmetadata" Target="metadata"/><Relationship Id="rId5" Type="http://schemas.openxmlformats.org/officeDocument/2006/relationships/slide" Target="slides/slide3.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font" Target="fonts/font3.fntdata"/><Relationship Id="rId69" Type="http://schemas.openxmlformats.org/officeDocument/2006/relationships/viewProps" Target="viewProps.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font" Target="fonts/font1.fntdata"/><Relationship Id="rId67" Type="http://schemas.openxmlformats.org/officeDocument/2006/relationships/commentAuthors" Target="commentAuthors.xml"/><Relationship Id="rId20" Type="http://schemas.openxmlformats.org/officeDocument/2006/relationships/slide" Target="slides/slide18.xml"/><Relationship Id="rId41" Type="http://schemas.openxmlformats.org/officeDocument/2006/relationships/slide" Target="slides/slide39.xml"/><Relationship Id="rId7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font" Target="fonts/font4.fntdata"/></Relationships>
</file>

<file path=ppt/diagrams/_rels/data3.xml.rels><?xml version="1.0" encoding="UTF-8" standalone="yes"?>
<Relationships xmlns="http://schemas.openxmlformats.org/package/2006/relationships"><Relationship Id="rId2" Type="http://schemas.openxmlformats.org/officeDocument/2006/relationships/hyperlink" Target="https://www.rawpixel.com/search/link" TargetMode="External"/><Relationship Id="rId1" Type="http://schemas.openxmlformats.org/officeDocument/2006/relationships/image" Target="../media/image24.jpeg"/></Relationships>
</file>

<file path=ppt/diagrams/_rels/drawing3.xml.rels><?xml version="1.0" encoding="UTF-8" standalone="yes"?>
<Relationships xmlns="http://schemas.openxmlformats.org/package/2006/relationships"><Relationship Id="rId2" Type="http://schemas.openxmlformats.org/officeDocument/2006/relationships/hyperlink" Target="https://www.rawpixel.com/search/link" TargetMode="External"/><Relationship Id="rId1" Type="http://schemas.openxmlformats.org/officeDocument/2006/relationships/image" Target="../media/image24.jpe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231A179-3B84-46BA-AA6F-769B672931D7}"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hr-HR"/>
        </a:p>
      </dgm:t>
    </dgm:pt>
    <dgm:pt modelId="{57E684ED-2324-46A1-B054-A0D0EBF25DED}">
      <dgm:prSet custT="1"/>
      <dgm:spPr>
        <a:solidFill>
          <a:srgbClr val="33CCFF"/>
        </a:solidFill>
      </dgm:spPr>
      <dgm:t>
        <a:bodyPr/>
        <a:lstStyle/>
        <a:p>
          <a:r>
            <a:rPr lang="de-DE" sz="2800" noProof="0" dirty="0">
              <a:solidFill>
                <a:schemeClr val="tx1"/>
              </a:solidFill>
            </a:rPr>
            <a:t>Funktionale Gesundheitskompetenz</a:t>
          </a:r>
          <a:endParaRPr lang="en-GB" sz="2800" noProof="0" dirty="0">
            <a:solidFill>
              <a:schemeClr val="tx1"/>
            </a:solidFill>
          </a:endParaRPr>
        </a:p>
      </dgm:t>
    </dgm:pt>
    <dgm:pt modelId="{A4F082B5-4230-43CE-9E2A-9FEF4A056B11}" type="parTrans" cxnId="{768A2929-96A7-4C7F-8B95-38D11CF70F82}">
      <dgm:prSet/>
      <dgm:spPr/>
      <dgm:t>
        <a:bodyPr/>
        <a:lstStyle/>
        <a:p>
          <a:endParaRPr lang="hr-HR">
            <a:solidFill>
              <a:schemeClr val="tx1"/>
            </a:solidFill>
          </a:endParaRPr>
        </a:p>
      </dgm:t>
    </dgm:pt>
    <dgm:pt modelId="{B8B874A2-BF68-4E24-B31A-A93745856984}" type="sibTrans" cxnId="{768A2929-96A7-4C7F-8B95-38D11CF70F82}">
      <dgm:prSet/>
      <dgm:spPr/>
      <dgm:t>
        <a:bodyPr/>
        <a:lstStyle/>
        <a:p>
          <a:endParaRPr lang="hr-HR">
            <a:solidFill>
              <a:schemeClr val="tx1"/>
            </a:solidFill>
          </a:endParaRPr>
        </a:p>
      </dgm:t>
    </dgm:pt>
    <dgm:pt modelId="{2AC18C22-B8ED-4715-8824-D03B3CD53D2E}">
      <dgm:prSet custT="1"/>
      <dgm:spPr>
        <a:solidFill>
          <a:srgbClr val="33CCFF"/>
        </a:solidFill>
      </dgm:spPr>
      <dgm:t>
        <a:bodyPr/>
        <a:lstStyle/>
        <a:p>
          <a:r>
            <a:rPr lang="de-DE" sz="2800" noProof="0" dirty="0">
              <a:solidFill>
                <a:schemeClr val="tx1"/>
              </a:solidFill>
            </a:rPr>
            <a:t>Interaktive Gesundheitskompetenz</a:t>
          </a:r>
          <a:endParaRPr lang="en-GB" sz="2800" noProof="0" dirty="0">
            <a:solidFill>
              <a:schemeClr val="tx1"/>
            </a:solidFill>
          </a:endParaRPr>
        </a:p>
      </dgm:t>
    </dgm:pt>
    <dgm:pt modelId="{74FD1484-B59A-48DD-AE0C-F6608FE7AE91}" type="parTrans" cxnId="{028F1EC2-6473-4F3F-9BFB-E6BA98A9B7A9}">
      <dgm:prSet/>
      <dgm:spPr/>
      <dgm:t>
        <a:bodyPr/>
        <a:lstStyle/>
        <a:p>
          <a:endParaRPr lang="de-DE"/>
        </a:p>
      </dgm:t>
    </dgm:pt>
    <dgm:pt modelId="{3AF522F4-6980-4CA7-911B-F97D31400594}" type="sibTrans" cxnId="{028F1EC2-6473-4F3F-9BFB-E6BA98A9B7A9}">
      <dgm:prSet/>
      <dgm:spPr/>
      <dgm:t>
        <a:bodyPr/>
        <a:lstStyle/>
        <a:p>
          <a:endParaRPr lang="de-DE"/>
        </a:p>
      </dgm:t>
    </dgm:pt>
    <dgm:pt modelId="{EFA5561B-7A0A-4B2B-AEA8-D7355042F899}">
      <dgm:prSet custT="1"/>
      <dgm:spPr>
        <a:solidFill>
          <a:srgbClr val="33CCFF"/>
        </a:solidFill>
      </dgm:spPr>
      <dgm:t>
        <a:bodyPr/>
        <a:lstStyle/>
        <a:p>
          <a:r>
            <a:rPr lang="de-DE" sz="2800" noProof="0" dirty="0">
              <a:solidFill>
                <a:schemeClr val="tx1"/>
              </a:solidFill>
            </a:rPr>
            <a:t>Kritische Gesundheitskompetenz</a:t>
          </a:r>
          <a:endParaRPr lang="en-GB" sz="2800" noProof="0" dirty="0">
            <a:solidFill>
              <a:schemeClr val="tx1"/>
            </a:solidFill>
          </a:endParaRPr>
        </a:p>
      </dgm:t>
    </dgm:pt>
    <dgm:pt modelId="{EB1F4431-8A0B-44A7-BED8-1C11F608CB7C}" type="parTrans" cxnId="{53534C77-E4CF-40C0-925E-C70D197DD30A}">
      <dgm:prSet/>
      <dgm:spPr/>
      <dgm:t>
        <a:bodyPr/>
        <a:lstStyle/>
        <a:p>
          <a:endParaRPr lang="de-DE"/>
        </a:p>
      </dgm:t>
    </dgm:pt>
    <dgm:pt modelId="{FC9BEEB2-AAD5-43EA-B274-C3C68936F8C2}" type="sibTrans" cxnId="{53534C77-E4CF-40C0-925E-C70D197DD30A}">
      <dgm:prSet/>
      <dgm:spPr/>
      <dgm:t>
        <a:bodyPr/>
        <a:lstStyle/>
        <a:p>
          <a:endParaRPr lang="de-DE"/>
        </a:p>
      </dgm:t>
    </dgm:pt>
    <dgm:pt modelId="{C5712D5B-CAA9-4540-9422-57EDDA2F69C4}" type="pres">
      <dgm:prSet presAssocID="{B231A179-3B84-46BA-AA6F-769B672931D7}" presName="linear" presStyleCnt="0">
        <dgm:presLayoutVars>
          <dgm:dir/>
          <dgm:animLvl val="lvl"/>
          <dgm:resizeHandles val="exact"/>
        </dgm:presLayoutVars>
      </dgm:prSet>
      <dgm:spPr/>
    </dgm:pt>
    <dgm:pt modelId="{200BB849-6F61-479F-810C-2F83AF405FC2}" type="pres">
      <dgm:prSet presAssocID="{57E684ED-2324-46A1-B054-A0D0EBF25DED}" presName="parentLin" presStyleCnt="0"/>
      <dgm:spPr/>
    </dgm:pt>
    <dgm:pt modelId="{4B3A361E-5732-48BB-AC6E-640E7ACCD634}" type="pres">
      <dgm:prSet presAssocID="{57E684ED-2324-46A1-B054-A0D0EBF25DED}" presName="parentLeftMargin" presStyleLbl="node1" presStyleIdx="0" presStyleCnt="3"/>
      <dgm:spPr/>
    </dgm:pt>
    <dgm:pt modelId="{8B55CB59-A325-41CB-A871-BAEB95C29056}" type="pres">
      <dgm:prSet presAssocID="{57E684ED-2324-46A1-B054-A0D0EBF25DED}" presName="parentText" presStyleLbl="node1" presStyleIdx="0" presStyleCnt="3">
        <dgm:presLayoutVars>
          <dgm:chMax val="0"/>
          <dgm:bulletEnabled val="1"/>
        </dgm:presLayoutVars>
      </dgm:prSet>
      <dgm:spPr/>
    </dgm:pt>
    <dgm:pt modelId="{B259D12F-FE19-4713-876A-28AC3C75353B}" type="pres">
      <dgm:prSet presAssocID="{57E684ED-2324-46A1-B054-A0D0EBF25DED}" presName="negativeSpace" presStyleCnt="0"/>
      <dgm:spPr/>
    </dgm:pt>
    <dgm:pt modelId="{374D512C-7AC3-4672-A1B6-45C766340D4F}" type="pres">
      <dgm:prSet presAssocID="{57E684ED-2324-46A1-B054-A0D0EBF25DED}" presName="childText" presStyleLbl="conFgAcc1" presStyleIdx="0" presStyleCnt="3" custLinFactNeighborX="675" custLinFactNeighborY="-2665">
        <dgm:presLayoutVars>
          <dgm:bulletEnabled val="1"/>
        </dgm:presLayoutVars>
      </dgm:prSet>
      <dgm:spPr/>
    </dgm:pt>
    <dgm:pt modelId="{BAC5806C-B23B-4337-B6E3-D1490AC33FF7}" type="pres">
      <dgm:prSet presAssocID="{B8B874A2-BF68-4E24-B31A-A93745856984}" presName="spaceBetweenRectangles" presStyleCnt="0"/>
      <dgm:spPr/>
    </dgm:pt>
    <dgm:pt modelId="{D034AF6A-4909-427F-9F37-E5F5BA10D6D2}" type="pres">
      <dgm:prSet presAssocID="{2AC18C22-B8ED-4715-8824-D03B3CD53D2E}" presName="parentLin" presStyleCnt="0"/>
      <dgm:spPr/>
    </dgm:pt>
    <dgm:pt modelId="{6269081C-E839-4A4C-B4A5-96B81921D0DF}" type="pres">
      <dgm:prSet presAssocID="{2AC18C22-B8ED-4715-8824-D03B3CD53D2E}" presName="parentLeftMargin" presStyleLbl="node1" presStyleIdx="0" presStyleCnt="3"/>
      <dgm:spPr/>
    </dgm:pt>
    <dgm:pt modelId="{6EA2D9CF-B8E3-40A6-82B0-B03EE4C6233E}" type="pres">
      <dgm:prSet presAssocID="{2AC18C22-B8ED-4715-8824-D03B3CD53D2E}" presName="parentText" presStyleLbl="node1" presStyleIdx="1" presStyleCnt="3">
        <dgm:presLayoutVars>
          <dgm:chMax val="0"/>
          <dgm:bulletEnabled val="1"/>
        </dgm:presLayoutVars>
      </dgm:prSet>
      <dgm:spPr/>
    </dgm:pt>
    <dgm:pt modelId="{8908DC85-7060-40C5-8EA0-7D570A3612DC}" type="pres">
      <dgm:prSet presAssocID="{2AC18C22-B8ED-4715-8824-D03B3CD53D2E}" presName="negativeSpace" presStyleCnt="0"/>
      <dgm:spPr/>
    </dgm:pt>
    <dgm:pt modelId="{3071EC4A-516F-47C5-9585-D2404317E276}" type="pres">
      <dgm:prSet presAssocID="{2AC18C22-B8ED-4715-8824-D03B3CD53D2E}" presName="childText" presStyleLbl="conFgAcc1" presStyleIdx="1" presStyleCnt="3">
        <dgm:presLayoutVars>
          <dgm:bulletEnabled val="1"/>
        </dgm:presLayoutVars>
      </dgm:prSet>
      <dgm:spPr/>
    </dgm:pt>
    <dgm:pt modelId="{0BA38363-3CCD-4EEC-8034-DAEA96EE078E}" type="pres">
      <dgm:prSet presAssocID="{3AF522F4-6980-4CA7-911B-F97D31400594}" presName="spaceBetweenRectangles" presStyleCnt="0"/>
      <dgm:spPr/>
    </dgm:pt>
    <dgm:pt modelId="{1DB76E10-0014-431E-9A95-B225345DA94B}" type="pres">
      <dgm:prSet presAssocID="{EFA5561B-7A0A-4B2B-AEA8-D7355042F899}" presName="parentLin" presStyleCnt="0"/>
      <dgm:spPr/>
    </dgm:pt>
    <dgm:pt modelId="{4100E4CE-6651-4888-AE11-050CD7FE1678}" type="pres">
      <dgm:prSet presAssocID="{EFA5561B-7A0A-4B2B-AEA8-D7355042F899}" presName="parentLeftMargin" presStyleLbl="node1" presStyleIdx="1" presStyleCnt="3"/>
      <dgm:spPr/>
    </dgm:pt>
    <dgm:pt modelId="{397EF21C-2A9D-4085-B3D3-D9F9F9C3F37E}" type="pres">
      <dgm:prSet presAssocID="{EFA5561B-7A0A-4B2B-AEA8-D7355042F899}" presName="parentText" presStyleLbl="node1" presStyleIdx="2" presStyleCnt="3">
        <dgm:presLayoutVars>
          <dgm:chMax val="0"/>
          <dgm:bulletEnabled val="1"/>
        </dgm:presLayoutVars>
      </dgm:prSet>
      <dgm:spPr/>
    </dgm:pt>
    <dgm:pt modelId="{1D5962BB-6F1D-4873-B163-403EA4C5D397}" type="pres">
      <dgm:prSet presAssocID="{EFA5561B-7A0A-4B2B-AEA8-D7355042F899}" presName="negativeSpace" presStyleCnt="0"/>
      <dgm:spPr/>
    </dgm:pt>
    <dgm:pt modelId="{8467689E-E8C7-4E77-A893-932421680600}" type="pres">
      <dgm:prSet presAssocID="{EFA5561B-7A0A-4B2B-AEA8-D7355042F899}" presName="childText" presStyleLbl="conFgAcc1" presStyleIdx="2" presStyleCnt="3">
        <dgm:presLayoutVars>
          <dgm:bulletEnabled val="1"/>
        </dgm:presLayoutVars>
      </dgm:prSet>
      <dgm:spPr/>
    </dgm:pt>
  </dgm:ptLst>
  <dgm:cxnLst>
    <dgm:cxn modelId="{CF672711-E5A6-462E-9B41-7F0BEDC88C2E}" type="presOf" srcId="{2AC18C22-B8ED-4715-8824-D03B3CD53D2E}" destId="{6269081C-E839-4A4C-B4A5-96B81921D0DF}" srcOrd="0" destOrd="0" presId="urn:microsoft.com/office/officeart/2005/8/layout/list1"/>
    <dgm:cxn modelId="{768A2929-96A7-4C7F-8B95-38D11CF70F82}" srcId="{B231A179-3B84-46BA-AA6F-769B672931D7}" destId="{57E684ED-2324-46A1-B054-A0D0EBF25DED}" srcOrd="0" destOrd="0" parTransId="{A4F082B5-4230-43CE-9E2A-9FEF4A056B11}" sibTransId="{B8B874A2-BF68-4E24-B31A-A93745856984}"/>
    <dgm:cxn modelId="{5D326667-7EA3-4606-A6A3-4A842CDC17FE}" type="presOf" srcId="{B231A179-3B84-46BA-AA6F-769B672931D7}" destId="{C5712D5B-CAA9-4540-9422-57EDDA2F69C4}" srcOrd="0" destOrd="0" presId="urn:microsoft.com/office/officeart/2005/8/layout/list1"/>
    <dgm:cxn modelId="{53534C77-E4CF-40C0-925E-C70D197DD30A}" srcId="{B231A179-3B84-46BA-AA6F-769B672931D7}" destId="{EFA5561B-7A0A-4B2B-AEA8-D7355042F899}" srcOrd="2" destOrd="0" parTransId="{EB1F4431-8A0B-44A7-BED8-1C11F608CB7C}" sibTransId="{FC9BEEB2-AAD5-43EA-B274-C3C68936F8C2}"/>
    <dgm:cxn modelId="{82057787-6F6C-46AE-9E2A-333076F1A9CC}" type="presOf" srcId="{2AC18C22-B8ED-4715-8824-D03B3CD53D2E}" destId="{6EA2D9CF-B8E3-40A6-82B0-B03EE4C6233E}" srcOrd="1" destOrd="0" presId="urn:microsoft.com/office/officeart/2005/8/layout/list1"/>
    <dgm:cxn modelId="{B7D1D79C-AD2B-4156-A460-31D64333E2F1}" type="presOf" srcId="{EFA5561B-7A0A-4B2B-AEA8-D7355042F899}" destId="{4100E4CE-6651-4888-AE11-050CD7FE1678}" srcOrd="0" destOrd="0" presId="urn:microsoft.com/office/officeart/2005/8/layout/list1"/>
    <dgm:cxn modelId="{028F1EC2-6473-4F3F-9BFB-E6BA98A9B7A9}" srcId="{B231A179-3B84-46BA-AA6F-769B672931D7}" destId="{2AC18C22-B8ED-4715-8824-D03B3CD53D2E}" srcOrd="1" destOrd="0" parTransId="{74FD1484-B59A-48DD-AE0C-F6608FE7AE91}" sibTransId="{3AF522F4-6980-4CA7-911B-F97D31400594}"/>
    <dgm:cxn modelId="{AE977FC2-C934-42F5-95CA-61F556346E36}" type="presOf" srcId="{57E684ED-2324-46A1-B054-A0D0EBF25DED}" destId="{4B3A361E-5732-48BB-AC6E-640E7ACCD634}" srcOrd="0" destOrd="0" presId="urn:microsoft.com/office/officeart/2005/8/layout/list1"/>
    <dgm:cxn modelId="{74E236E2-237B-4998-9D61-F237D2AC69D0}" type="presOf" srcId="{57E684ED-2324-46A1-B054-A0D0EBF25DED}" destId="{8B55CB59-A325-41CB-A871-BAEB95C29056}" srcOrd="1" destOrd="0" presId="urn:microsoft.com/office/officeart/2005/8/layout/list1"/>
    <dgm:cxn modelId="{4627BCF7-A630-4D36-BB2F-C24ACFC4F14A}" type="presOf" srcId="{EFA5561B-7A0A-4B2B-AEA8-D7355042F899}" destId="{397EF21C-2A9D-4085-B3D3-D9F9F9C3F37E}" srcOrd="1" destOrd="0" presId="urn:microsoft.com/office/officeart/2005/8/layout/list1"/>
    <dgm:cxn modelId="{AE2852EF-A2AE-4E8D-BD18-652227BA3804}" type="presParOf" srcId="{C5712D5B-CAA9-4540-9422-57EDDA2F69C4}" destId="{200BB849-6F61-479F-810C-2F83AF405FC2}" srcOrd="0" destOrd="0" presId="urn:microsoft.com/office/officeart/2005/8/layout/list1"/>
    <dgm:cxn modelId="{B99EB2C1-6100-4A4F-B301-97E097672160}" type="presParOf" srcId="{200BB849-6F61-479F-810C-2F83AF405FC2}" destId="{4B3A361E-5732-48BB-AC6E-640E7ACCD634}" srcOrd="0" destOrd="0" presId="urn:microsoft.com/office/officeart/2005/8/layout/list1"/>
    <dgm:cxn modelId="{DBBE06DB-D5E5-43A3-B222-9D1B87C33CD5}" type="presParOf" srcId="{200BB849-6F61-479F-810C-2F83AF405FC2}" destId="{8B55CB59-A325-41CB-A871-BAEB95C29056}" srcOrd="1" destOrd="0" presId="urn:microsoft.com/office/officeart/2005/8/layout/list1"/>
    <dgm:cxn modelId="{7A3B269B-9EEE-42D1-972D-5CF2BCE51C88}" type="presParOf" srcId="{C5712D5B-CAA9-4540-9422-57EDDA2F69C4}" destId="{B259D12F-FE19-4713-876A-28AC3C75353B}" srcOrd="1" destOrd="0" presId="urn:microsoft.com/office/officeart/2005/8/layout/list1"/>
    <dgm:cxn modelId="{F5CA8F87-73F5-4000-94FD-AEE0582AAF2E}" type="presParOf" srcId="{C5712D5B-CAA9-4540-9422-57EDDA2F69C4}" destId="{374D512C-7AC3-4672-A1B6-45C766340D4F}" srcOrd="2" destOrd="0" presId="urn:microsoft.com/office/officeart/2005/8/layout/list1"/>
    <dgm:cxn modelId="{23D4D569-9963-4997-9AB8-F507B682E54A}" type="presParOf" srcId="{C5712D5B-CAA9-4540-9422-57EDDA2F69C4}" destId="{BAC5806C-B23B-4337-B6E3-D1490AC33FF7}" srcOrd="3" destOrd="0" presId="urn:microsoft.com/office/officeart/2005/8/layout/list1"/>
    <dgm:cxn modelId="{B3BAB7AC-4638-4F6B-BC1F-9CBD74892AF3}" type="presParOf" srcId="{C5712D5B-CAA9-4540-9422-57EDDA2F69C4}" destId="{D034AF6A-4909-427F-9F37-E5F5BA10D6D2}" srcOrd="4" destOrd="0" presId="urn:microsoft.com/office/officeart/2005/8/layout/list1"/>
    <dgm:cxn modelId="{C1677CED-73B8-414A-9A49-73D2FF314FDE}" type="presParOf" srcId="{D034AF6A-4909-427F-9F37-E5F5BA10D6D2}" destId="{6269081C-E839-4A4C-B4A5-96B81921D0DF}" srcOrd="0" destOrd="0" presId="urn:microsoft.com/office/officeart/2005/8/layout/list1"/>
    <dgm:cxn modelId="{750BF5EA-ABDA-4685-89AD-9978323DA4A1}" type="presParOf" srcId="{D034AF6A-4909-427F-9F37-E5F5BA10D6D2}" destId="{6EA2D9CF-B8E3-40A6-82B0-B03EE4C6233E}" srcOrd="1" destOrd="0" presId="urn:microsoft.com/office/officeart/2005/8/layout/list1"/>
    <dgm:cxn modelId="{B8B27739-8A96-443C-94A7-813C14C26F1D}" type="presParOf" srcId="{C5712D5B-CAA9-4540-9422-57EDDA2F69C4}" destId="{8908DC85-7060-40C5-8EA0-7D570A3612DC}" srcOrd="5" destOrd="0" presId="urn:microsoft.com/office/officeart/2005/8/layout/list1"/>
    <dgm:cxn modelId="{3DF8B375-85C4-4882-9005-79DDBF0CDDA6}" type="presParOf" srcId="{C5712D5B-CAA9-4540-9422-57EDDA2F69C4}" destId="{3071EC4A-516F-47C5-9585-D2404317E276}" srcOrd="6" destOrd="0" presId="urn:microsoft.com/office/officeart/2005/8/layout/list1"/>
    <dgm:cxn modelId="{CBE4839F-E0D8-42D0-B366-22FC278A452D}" type="presParOf" srcId="{C5712D5B-CAA9-4540-9422-57EDDA2F69C4}" destId="{0BA38363-3CCD-4EEC-8034-DAEA96EE078E}" srcOrd="7" destOrd="0" presId="urn:microsoft.com/office/officeart/2005/8/layout/list1"/>
    <dgm:cxn modelId="{422C42DA-D9BD-48AF-8A98-2E75A8B208CC}" type="presParOf" srcId="{C5712D5B-CAA9-4540-9422-57EDDA2F69C4}" destId="{1DB76E10-0014-431E-9A95-B225345DA94B}" srcOrd="8" destOrd="0" presId="urn:microsoft.com/office/officeart/2005/8/layout/list1"/>
    <dgm:cxn modelId="{F05C5B1C-A373-4A40-952F-1A6CE69F2201}" type="presParOf" srcId="{1DB76E10-0014-431E-9A95-B225345DA94B}" destId="{4100E4CE-6651-4888-AE11-050CD7FE1678}" srcOrd="0" destOrd="0" presId="urn:microsoft.com/office/officeart/2005/8/layout/list1"/>
    <dgm:cxn modelId="{7C53F0B4-5CB4-40B5-8B9D-BC853560B6AF}" type="presParOf" srcId="{1DB76E10-0014-431E-9A95-B225345DA94B}" destId="{397EF21C-2A9D-4085-B3D3-D9F9F9C3F37E}" srcOrd="1" destOrd="0" presId="urn:microsoft.com/office/officeart/2005/8/layout/list1"/>
    <dgm:cxn modelId="{60326597-5287-4EE0-B133-B28A3B63B1F0}" type="presParOf" srcId="{C5712D5B-CAA9-4540-9422-57EDDA2F69C4}" destId="{1D5962BB-6F1D-4873-B163-403EA4C5D397}" srcOrd="9" destOrd="0" presId="urn:microsoft.com/office/officeart/2005/8/layout/list1"/>
    <dgm:cxn modelId="{15410122-AC1D-4F88-9362-A4F91E2F93A9}" type="presParOf" srcId="{C5712D5B-CAA9-4540-9422-57EDDA2F69C4}" destId="{8467689E-E8C7-4E77-A893-932421680600}" srcOrd="10"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C7E3A29-C0A2-41AE-B9B6-6EEAEA439063}" type="doc">
      <dgm:prSet loTypeId="urn:microsoft.com/office/officeart/2005/8/layout/pyramid2" loCatId="pyramid" qsTypeId="urn:microsoft.com/office/officeart/2005/8/quickstyle/3d5" qsCatId="3D" csTypeId="urn:microsoft.com/office/officeart/2005/8/colors/accent1_2" csCatId="accent1" phldr="1"/>
      <dgm:spPr/>
    </dgm:pt>
    <dgm:pt modelId="{A21D36A2-6730-42D6-8C8E-BE2FC942E7D6}">
      <dgm:prSet/>
      <dgm:spPr/>
      <dgm:t>
        <a:bodyPr/>
        <a:lstStyle/>
        <a:p>
          <a:r>
            <a:rPr lang="de-DE" dirty="0"/>
            <a:t>schlechterer Gesundheitszustand der Bevölkerung</a:t>
          </a:r>
          <a:endParaRPr lang="hr-HR" dirty="0"/>
        </a:p>
      </dgm:t>
    </dgm:pt>
    <dgm:pt modelId="{BEB5ED9B-CFFE-4B29-872A-389A9CB8CB4A}" type="parTrans" cxnId="{A55BBF18-0017-4C79-B7D5-80A2715B4478}">
      <dgm:prSet/>
      <dgm:spPr/>
      <dgm:t>
        <a:bodyPr/>
        <a:lstStyle/>
        <a:p>
          <a:endParaRPr lang="hr-HR"/>
        </a:p>
      </dgm:t>
    </dgm:pt>
    <dgm:pt modelId="{5F1CF86E-81C7-41A7-9ECD-A32B4C6CC6BA}" type="sibTrans" cxnId="{A55BBF18-0017-4C79-B7D5-80A2715B4478}">
      <dgm:prSet/>
      <dgm:spPr/>
      <dgm:t>
        <a:bodyPr/>
        <a:lstStyle/>
        <a:p>
          <a:endParaRPr lang="hr-HR"/>
        </a:p>
      </dgm:t>
    </dgm:pt>
    <dgm:pt modelId="{5FBE7491-A050-4B56-9C0E-A3AE9B0B038D}">
      <dgm:prSet/>
      <dgm:spPr/>
      <dgm:t>
        <a:bodyPr/>
        <a:lstStyle/>
        <a:p>
          <a:r>
            <a:rPr lang="de-DE" dirty="0"/>
            <a:t>häufigere Untersuchungsbesuche</a:t>
          </a:r>
          <a:endParaRPr lang="hr-HR" dirty="0"/>
        </a:p>
      </dgm:t>
    </dgm:pt>
    <dgm:pt modelId="{A50FECD0-83F0-4507-99C3-DEA1564E58EF}" type="parTrans" cxnId="{95FB848C-4B44-4E34-A6D9-F9419903FA14}">
      <dgm:prSet/>
      <dgm:spPr/>
      <dgm:t>
        <a:bodyPr/>
        <a:lstStyle/>
        <a:p>
          <a:endParaRPr lang="hr-HR"/>
        </a:p>
      </dgm:t>
    </dgm:pt>
    <dgm:pt modelId="{50DE2E71-8473-409B-AEAC-A1DC911928F2}" type="sibTrans" cxnId="{95FB848C-4B44-4E34-A6D9-F9419903FA14}">
      <dgm:prSet/>
      <dgm:spPr/>
      <dgm:t>
        <a:bodyPr/>
        <a:lstStyle/>
        <a:p>
          <a:endParaRPr lang="hr-HR"/>
        </a:p>
      </dgm:t>
    </dgm:pt>
    <dgm:pt modelId="{1D40B5F7-FBE0-4ED1-BAC4-664866CBD900}">
      <dgm:prSet/>
      <dgm:spPr/>
      <dgm:t>
        <a:bodyPr/>
        <a:lstStyle/>
        <a:p>
          <a:r>
            <a:rPr lang="en-US" dirty="0"/>
            <a:t>system</a:t>
          </a:r>
          <a:r>
            <a:rPr lang="de-DE" dirty="0"/>
            <a:t>höhere Arbeitsbelastung des Gesundheitssystems</a:t>
          </a:r>
          <a:endParaRPr lang="hr-HR" dirty="0"/>
        </a:p>
      </dgm:t>
    </dgm:pt>
    <dgm:pt modelId="{397EDEEC-2ED2-467E-B43E-B567E5C4F8E8}" type="parTrans" cxnId="{5E85144E-F1F3-420F-A096-3DC640901E0D}">
      <dgm:prSet/>
      <dgm:spPr/>
      <dgm:t>
        <a:bodyPr/>
        <a:lstStyle/>
        <a:p>
          <a:endParaRPr lang="hr-HR"/>
        </a:p>
      </dgm:t>
    </dgm:pt>
    <dgm:pt modelId="{E7BC56DE-CDB5-46F2-874A-E7EFDAA54ED0}" type="sibTrans" cxnId="{5E85144E-F1F3-420F-A096-3DC640901E0D}">
      <dgm:prSet/>
      <dgm:spPr/>
      <dgm:t>
        <a:bodyPr/>
        <a:lstStyle/>
        <a:p>
          <a:endParaRPr lang="hr-HR"/>
        </a:p>
      </dgm:t>
    </dgm:pt>
    <dgm:pt modelId="{AC00D8EF-07D4-4538-80EE-4307A8721F2E}">
      <dgm:prSet/>
      <dgm:spPr/>
      <dgm:t>
        <a:bodyPr/>
        <a:lstStyle/>
        <a:p>
          <a:r>
            <a:rPr lang="de-DE" dirty="0"/>
            <a:t>höhere Kosten </a:t>
          </a:r>
          <a:endParaRPr lang="hr-HR" dirty="0"/>
        </a:p>
      </dgm:t>
    </dgm:pt>
    <dgm:pt modelId="{18D737A0-A14E-44E8-B914-3EB314B27915}" type="parTrans" cxnId="{2A7CB327-6711-49C2-AC2C-1EFEBDCBF7BE}">
      <dgm:prSet/>
      <dgm:spPr/>
      <dgm:t>
        <a:bodyPr/>
        <a:lstStyle/>
        <a:p>
          <a:endParaRPr lang="hr-HR"/>
        </a:p>
      </dgm:t>
    </dgm:pt>
    <dgm:pt modelId="{86C922A6-5D48-4096-9138-9EB4C06204F6}" type="sibTrans" cxnId="{2A7CB327-6711-49C2-AC2C-1EFEBDCBF7BE}">
      <dgm:prSet/>
      <dgm:spPr/>
      <dgm:t>
        <a:bodyPr/>
        <a:lstStyle/>
        <a:p>
          <a:endParaRPr lang="hr-HR"/>
        </a:p>
      </dgm:t>
    </dgm:pt>
    <dgm:pt modelId="{1F2E05C1-5388-4B3D-8087-8732709D3147}">
      <dgm:prSet/>
      <dgm:spPr/>
      <dgm:t>
        <a:bodyPr/>
        <a:lstStyle/>
        <a:p>
          <a:r>
            <a:rPr lang="de-DE" noProof="0" dirty="0"/>
            <a:t>längere Krankenhausaufenthalte </a:t>
          </a:r>
          <a:endParaRPr lang="en-GB" noProof="0" dirty="0"/>
        </a:p>
      </dgm:t>
    </dgm:pt>
    <dgm:pt modelId="{B1EF27DA-B7A8-41D4-B552-515C69785248}" type="parTrans" cxnId="{EA10104F-B321-439A-9E28-823B92AE9B15}">
      <dgm:prSet/>
      <dgm:spPr/>
      <dgm:t>
        <a:bodyPr/>
        <a:lstStyle/>
        <a:p>
          <a:endParaRPr lang="hr-HR"/>
        </a:p>
      </dgm:t>
    </dgm:pt>
    <dgm:pt modelId="{989C98C8-E9C8-4384-8C35-6CD2CAE7B718}" type="sibTrans" cxnId="{EA10104F-B321-439A-9E28-823B92AE9B15}">
      <dgm:prSet/>
      <dgm:spPr/>
      <dgm:t>
        <a:bodyPr/>
        <a:lstStyle/>
        <a:p>
          <a:endParaRPr lang="hr-HR"/>
        </a:p>
      </dgm:t>
    </dgm:pt>
    <dgm:pt modelId="{0D03F7D1-254F-4A54-A5FF-68044F98AEA6}">
      <dgm:prSet/>
      <dgm:spPr/>
      <dgm:t>
        <a:bodyPr/>
        <a:lstStyle/>
        <a:p>
          <a:r>
            <a:rPr lang="de-DE" dirty="0"/>
            <a:t>häufigerer Besuch von Untersuchungen</a:t>
          </a:r>
          <a:endParaRPr lang="hr-HR" dirty="0"/>
        </a:p>
      </dgm:t>
    </dgm:pt>
    <dgm:pt modelId="{AC0BC973-31DD-4A2E-BA25-2DF3D7271644}" type="parTrans" cxnId="{AF21AAD4-F5C8-4551-BDAD-67274BB9246D}">
      <dgm:prSet/>
      <dgm:spPr/>
      <dgm:t>
        <a:bodyPr/>
        <a:lstStyle/>
        <a:p>
          <a:endParaRPr lang="hr-HR"/>
        </a:p>
      </dgm:t>
    </dgm:pt>
    <dgm:pt modelId="{3884684C-FF85-4925-A28D-1F80F824663B}" type="sibTrans" cxnId="{AF21AAD4-F5C8-4551-BDAD-67274BB9246D}">
      <dgm:prSet/>
      <dgm:spPr/>
      <dgm:t>
        <a:bodyPr/>
        <a:lstStyle/>
        <a:p>
          <a:endParaRPr lang="hr-HR"/>
        </a:p>
      </dgm:t>
    </dgm:pt>
    <dgm:pt modelId="{6868158C-1DFE-43C2-91C3-DCD140D59843}">
      <dgm:prSet/>
      <dgm:spPr/>
      <dgm:t>
        <a:bodyPr/>
        <a:lstStyle/>
        <a:p>
          <a:r>
            <a:rPr lang="de-DE" dirty="0"/>
            <a:t>schlechterer Gesundheitszustand der Bevölkerung</a:t>
          </a:r>
          <a:endParaRPr lang="hr-HR" dirty="0"/>
        </a:p>
      </dgm:t>
    </dgm:pt>
    <dgm:pt modelId="{AB12659D-FD51-4794-BFC4-C194B832BE54}" type="parTrans" cxnId="{9CBBC7DF-F3BA-44DB-9CBB-F20484E907B2}">
      <dgm:prSet/>
      <dgm:spPr/>
      <dgm:t>
        <a:bodyPr/>
        <a:lstStyle/>
        <a:p>
          <a:endParaRPr lang="hr-HR"/>
        </a:p>
      </dgm:t>
    </dgm:pt>
    <dgm:pt modelId="{2551C960-4912-4106-985A-6B562CAD2D6F}" type="sibTrans" cxnId="{9CBBC7DF-F3BA-44DB-9CBB-F20484E907B2}">
      <dgm:prSet/>
      <dgm:spPr/>
      <dgm:t>
        <a:bodyPr/>
        <a:lstStyle/>
        <a:p>
          <a:endParaRPr lang="hr-HR"/>
        </a:p>
      </dgm:t>
    </dgm:pt>
    <dgm:pt modelId="{E6257E6A-59C0-4835-BBA8-50361A47FC7F}" type="pres">
      <dgm:prSet presAssocID="{DC7E3A29-C0A2-41AE-B9B6-6EEAEA439063}" presName="compositeShape" presStyleCnt="0">
        <dgm:presLayoutVars>
          <dgm:dir/>
          <dgm:resizeHandles/>
        </dgm:presLayoutVars>
      </dgm:prSet>
      <dgm:spPr/>
    </dgm:pt>
    <dgm:pt modelId="{55FF74C6-7A39-47CE-86F0-6011A8050008}" type="pres">
      <dgm:prSet presAssocID="{DC7E3A29-C0A2-41AE-B9B6-6EEAEA439063}" presName="pyramid" presStyleLbl="node1" presStyleIdx="0" presStyleCnt="1"/>
      <dgm:spPr>
        <a:solidFill>
          <a:schemeClr val="accent1">
            <a:lumMod val="90000"/>
          </a:schemeClr>
        </a:solidFill>
        <a:ln>
          <a:solidFill>
            <a:srgbClr val="00B0F0"/>
          </a:solidFill>
        </a:ln>
      </dgm:spPr>
    </dgm:pt>
    <dgm:pt modelId="{AC38CDB2-C5E0-42CC-BD58-092778E41402}" type="pres">
      <dgm:prSet presAssocID="{DC7E3A29-C0A2-41AE-B9B6-6EEAEA439063}" presName="theList" presStyleCnt="0"/>
      <dgm:spPr/>
    </dgm:pt>
    <dgm:pt modelId="{72F364B6-457B-4CB3-B6D9-5ABE584EBFCB}" type="pres">
      <dgm:prSet presAssocID="{6868158C-1DFE-43C2-91C3-DCD140D59843}" presName="aNode" presStyleLbl="fgAcc1" presStyleIdx="0" presStyleCnt="7">
        <dgm:presLayoutVars>
          <dgm:bulletEnabled val="1"/>
        </dgm:presLayoutVars>
      </dgm:prSet>
      <dgm:spPr/>
    </dgm:pt>
    <dgm:pt modelId="{E9780A86-3821-47C5-AF40-F8BF29F1E180}" type="pres">
      <dgm:prSet presAssocID="{6868158C-1DFE-43C2-91C3-DCD140D59843}" presName="aSpace" presStyleCnt="0"/>
      <dgm:spPr/>
    </dgm:pt>
    <dgm:pt modelId="{CB65FB49-9BB8-4DA7-9673-36C35D16148E}" type="pres">
      <dgm:prSet presAssocID="{0D03F7D1-254F-4A54-A5FF-68044F98AEA6}" presName="aNode" presStyleLbl="fgAcc1" presStyleIdx="1" presStyleCnt="7">
        <dgm:presLayoutVars>
          <dgm:bulletEnabled val="1"/>
        </dgm:presLayoutVars>
      </dgm:prSet>
      <dgm:spPr/>
    </dgm:pt>
    <dgm:pt modelId="{8042945C-6AB6-41A1-98D1-09262915C36B}" type="pres">
      <dgm:prSet presAssocID="{0D03F7D1-254F-4A54-A5FF-68044F98AEA6}" presName="aSpace" presStyleCnt="0"/>
      <dgm:spPr/>
    </dgm:pt>
    <dgm:pt modelId="{974E6898-3A95-469D-96F0-17900134235E}" type="pres">
      <dgm:prSet presAssocID="{1F2E05C1-5388-4B3D-8087-8732709D3147}" presName="aNode" presStyleLbl="fgAcc1" presStyleIdx="2" presStyleCnt="7">
        <dgm:presLayoutVars>
          <dgm:bulletEnabled val="1"/>
        </dgm:presLayoutVars>
      </dgm:prSet>
      <dgm:spPr/>
    </dgm:pt>
    <dgm:pt modelId="{E15EF465-39F1-4A6A-9991-BF200F285E91}" type="pres">
      <dgm:prSet presAssocID="{1F2E05C1-5388-4B3D-8087-8732709D3147}" presName="aSpace" presStyleCnt="0"/>
      <dgm:spPr/>
    </dgm:pt>
    <dgm:pt modelId="{C0D0F8B1-38EA-4462-BC0F-337C22CA8693}" type="pres">
      <dgm:prSet presAssocID="{AC00D8EF-07D4-4538-80EE-4307A8721F2E}" presName="aNode" presStyleLbl="fgAcc1" presStyleIdx="3" presStyleCnt="7">
        <dgm:presLayoutVars>
          <dgm:bulletEnabled val="1"/>
        </dgm:presLayoutVars>
      </dgm:prSet>
      <dgm:spPr/>
    </dgm:pt>
    <dgm:pt modelId="{BE2545CE-053C-4D64-940A-09D8B29B7754}" type="pres">
      <dgm:prSet presAssocID="{AC00D8EF-07D4-4538-80EE-4307A8721F2E}" presName="aSpace" presStyleCnt="0"/>
      <dgm:spPr/>
    </dgm:pt>
    <dgm:pt modelId="{ABA08280-6E52-4D0B-BF97-08C7C7F23A20}" type="pres">
      <dgm:prSet presAssocID="{1D40B5F7-FBE0-4ED1-BAC4-664866CBD900}" presName="aNode" presStyleLbl="fgAcc1" presStyleIdx="4" presStyleCnt="7">
        <dgm:presLayoutVars>
          <dgm:bulletEnabled val="1"/>
        </dgm:presLayoutVars>
      </dgm:prSet>
      <dgm:spPr/>
    </dgm:pt>
    <dgm:pt modelId="{678AA34E-E380-49A8-8798-2EC6D96C7188}" type="pres">
      <dgm:prSet presAssocID="{1D40B5F7-FBE0-4ED1-BAC4-664866CBD900}" presName="aSpace" presStyleCnt="0"/>
      <dgm:spPr/>
    </dgm:pt>
    <dgm:pt modelId="{BA4FD7B0-84F6-43E1-8DF8-93C92FC3C430}" type="pres">
      <dgm:prSet presAssocID="{5FBE7491-A050-4B56-9C0E-A3AE9B0B038D}" presName="aNode" presStyleLbl="fgAcc1" presStyleIdx="5" presStyleCnt="7">
        <dgm:presLayoutVars>
          <dgm:bulletEnabled val="1"/>
        </dgm:presLayoutVars>
      </dgm:prSet>
      <dgm:spPr/>
    </dgm:pt>
    <dgm:pt modelId="{F259E58D-8AD7-46A2-A5DB-E1FBF109148A}" type="pres">
      <dgm:prSet presAssocID="{5FBE7491-A050-4B56-9C0E-A3AE9B0B038D}" presName="aSpace" presStyleCnt="0"/>
      <dgm:spPr/>
    </dgm:pt>
    <dgm:pt modelId="{B9BC51F8-8907-4F98-B6EF-9D028E433D29}" type="pres">
      <dgm:prSet presAssocID="{A21D36A2-6730-42D6-8C8E-BE2FC942E7D6}" presName="aNode" presStyleLbl="fgAcc1" presStyleIdx="6" presStyleCnt="7">
        <dgm:presLayoutVars>
          <dgm:bulletEnabled val="1"/>
        </dgm:presLayoutVars>
      </dgm:prSet>
      <dgm:spPr/>
    </dgm:pt>
    <dgm:pt modelId="{34B50151-DBE9-4394-ADEC-9BDDD5EE548D}" type="pres">
      <dgm:prSet presAssocID="{A21D36A2-6730-42D6-8C8E-BE2FC942E7D6}" presName="aSpace" presStyleCnt="0"/>
      <dgm:spPr/>
    </dgm:pt>
  </dgm:ptLst>
  <dgm:cxnLst>
    <dgm:cxn modelId="{A55BBF18-0017-4C79-B7D5-80A2715B4478}" srcId="{DC7E3A29-C0A2-41AE-B9B6-6EEAEA439063}" destId="{A21D36A2-6730-42D6-8C8E-BE2FC942E7D6}" srcOrd="6" destOrd="0" parTransId="{BEB5ED9B-CFFE-4B29-872A-389A9CB8CB4A}" sibTransId="{5F1CF86E-81C7-41A7-9ECD-A32B4C6CC6BA}"/>
    <dgm:cxn modelId="{ACD4DB1D-1084-44C1-BD59-1616A73AD3D2}" type="presOf" srcId="{6868158C-1DFE-43C2-91C3-DCD140D59843}" destId="{72F364B6-457B-4CB3-B6D9-5ABE584EBFCB}" srcOrd="0" destOrd="0" presId="urn:microsoft.com/office/officeart/2005/8/layout/pyramid2"/>
    <dgm:cxn modelId="{2A7CB327-6711-49C2-AC2C-1EFEBDCBF7BE}" srcId="{DC7E3A29-C0A2-41AE-B9B6-6EEAEA439063}" destId="{AC00D8EF-07D4-4538-80EE-4307A8721F2E}" srcOrd="3" destOrd="0" parTransId="{18D737A0-A14E-44E8-B914-3EB314B27915}" sibTransId="{86C922A6-5D48-4096-9138-9EB4C06204F6}"/>
    <dgm:cxn modelId="{51928539-D16B-45D5-98B3-01C876BB427D}" type="presOf" srcId="{A21D36A2-6730-42D6-8C8E-BE2FC942E7D6}" destId="{B9BC51F8-8907-4F98-B6EF-9D028E433D29}" srcOrd="0" destOrd="0" presId="urn:microsoft.com/office/officeart/2005/8/layout/pyramid2"/>
    <dgm:cxn modelId="{4252FE48-5663-473C-8C9B-371D26FA3C25}" type="presOf" srcId="{0D03F7D1-254F-4A54-A5FF-68044F98AEA6}" destId="{CB65FB49-9BB8-4DA7-9673-36C35D16148E}" srcOrd="0" destOrd="0" presId="urn:microsoft.com/office/officeart/2005/8/layout/pyramid2"/>
    <dgm:cxn modelId="{0084D66A-90BE-40A9-91B0-1FAFC199C029}" type="presOf" srcId="{1F2E05C1-5388-4B3D-8087-8732709D3147}" destId="{974E6898-3A95-469D-96F0-17900134235E}" srcOrd="0" destOrd="0" presId="urn:microsoft.com/office/officeart/2005/8/layout/pyramid2"/>
    <dgm:cxn modelId="{5E85144E-F1F3-420F-A096-3DC640901E0D}" srcId="{DC7E3A29-C0A2-41AE-B9B6-6EEAEA439063}" destId="{1D40B5F7-FBE0-4ED1-BAC4-664866CBD900}" srcOrd="4" destOrd="0" parTransId="{397EDEEC-2ED2-467E-B43E-B567E5C4F8E8}" sibTransId="{E7BC56DE-CDB5-46F2-874A-E7EFDAA54ED0}"/>
    <dgm:cxn modelId="{EA10104F-B321-439A-9E28-823B92AE9B15}" srcId="{DC7E3A29-C0A2-41AE-B9B6-6EEAEA439063}" destId="{1F2E05C1-5388-4B3D-8087-8732709D3147}" srcOrd="2" destOrd="0" parTransId="{B1EF27DA-B7A8-41D4-B552-515C69785248}" sibTransId="{989C98C8-E9C8-4384-8C35-6CD2CAE7B718}"/>
    <dgm:cxn modelId="{A825676F-9986-4DA9-9758-A01AEB4CD181}" type="presOf" srcId="{1D40B5F7-FBE0-4ED1-BAC4-664866CBD900}" destId="{ABA08280-6E52-4D0B-BF97-08C7C7F23A20}" srcOrd="0" destOrd="0" presId="urn:microsoft.com/office/officeart/2005/8/layout/pyramid2"/>
    <dgm:cxn modelId="{CA1AC978-20EF-4BAE-934A-AD5A3841FCAB}" type="presOf" srcId="{5FBE7491-A050-4B56-9C0E-A3AE9B0B038D}" destId="{BA4FD7B0-84F6-43E1-8DF8-93C92FC3C430}" srcOrd="0" destOrd="0" presId="urn:microsoft.com/office/officeart/2005/8/layout/pyramid2"/>
    <dgm:cxn modelId="{95FB848C-4B44-4E34-A6D9-F9419903FA14}" srcId="{DC7E3A29-C0A2-41AE-B9B6-6EEAEA439063}" destId="{5FBE7491-A050-4B56-9C0E-A3AE9B0B038D}" srcOrd="5" destOrd="0" parTransId="{A50FECD0-83F0-4507-99C3-DEA1564E58EF}" sibTransId="{50DE2E71-8473-409B-AEAC-A1DC911928F2}"/>
    <dgm:cxn modelId="{ABCF7B91-562D-4F8E-B59D-83AE8535D9A9}" type="presOf" srcId="{AC00D8EF-07D4-4538-80EE-4307A8721F2E}" destId="{C0D0F8B1-38EA-4462-BC0F-337C22CA8693}" srcOrd="0" destOrd="0" presId="urn:microsoft.com/office/officeart/2005/8/layout/pyramid2"/>
    <dgm:cxn modelId="{1071CAC9-5CAB-4BD5-8E1F-42248C953735}" type="presOf" srcId="{DC7E3A29-C0A2-41AE-B9B6-6EEAEA439063}" destId="{E6257E6A-59C0-4835-BBA8-50361A47FC7F}" srcOrd="0" destOrd="0" presId="urn:microsoft.com/office/officeart/2005/8/layout/pyramid2"/>
    <dgm:cxn modelId="{AF21AAD4-F5C8-4551-BDAD-67274BB9246D}" srcId="{DC7E3A29-C0A2-41AE-B9B6-6EEAEA439063}" destId="{0D03F7D1-254F-4A54-A5FF-68044F98AEA6}" srcOrd="1" destOrd="0" parTransId="{AC0BC973-31DD-4A2E-BA25-2DF3D7271644}" sibTransId="{3884684C-FF85-4925-A28D-1F80F824663B}"/>
    <dgm:cxn modelId="{9CBBC7DF-F3BA-44DB-9CBB-F20484E907B2}" srcId="{DC7E3A29-C0A2-41AE-B9B6-6EEAEA439063}" destId="{6868158C-1DFE-43C2-91C3-DCD140D59843}" srcOrd="0" destOrd="0" parTransId="{AB12659D-FD51-4794-BFC4-C194B832BE54}" sibTransId="{2551C960-4912-4106-985A-6B562CAD2D6F}"/>
    <dgm:cxn modelId="{5A19C99F-516A-45D5-82B3-1E4653FD302D}" type="presParOf" srcId="{E6257E6A-59C0-4835-BBA8-50361A47FC7F}" destId="{55FF74C6-7A39-47CE-86F0-6011A8050008}" srcOrd="0" destOrd="0" presId="urn:microsoft.com/office/officeart/2005/8/layout/pyramid2"/>
    <dgm:cxn modelId="{D0365AAE-0A6C-4883-90EA-3D4F5F5FB77F}" type="presParOf" srcId="{E6257E6A-59C0-4835-BBA8-50361A47FC7F}" destId="{AC38CDB2-C5E0-42CC-BD58-092778E41402}" srcOrd="1" destOrd="0" presId="urn:microsoft.com/office/officeart/2005/8/layout/pyramid2"/>
    <dgm:cxn modelId="{8BD533EF-E38C-4F6E-9295-6BB0BFB385AE}" type="presParOf" srcId="{AC38CDB2-C5E0-42CC-BD58-092778E41402}" destId="{72F364B6-457B-4CB3-B6D9-5ABE584EBFCB}" srcOrd="0" destOrd="0" presId="urn:microsoft.com/office/officeart/2005/8/layout/pyramid2"/>
    <dgm:cxn modelId="{01E88A66-B49F-46F4-A707-9D76F911CCC3}" type="presParOf" srcId="{AC38CDB2-C5E0-42CC-BD58-092778E41402}" destId="{E9780A86-3821-47C5-AF40-F8BF29F1E180}" srcOrd="1" destOrd="0" presId="urn:microsoft.com/office/officeart/2005/8/layout/pyramid2"/>
    <dgm:cxn modelId="{FCB52EBE-C368-40BE-9AE7-D9D91FC5A0C2}" type="presParOf" srcId="{AC38CDB2-C5E0-42CC-BD58-092778E41402}" destId="{CB65FB49-9BB8-4DA7-9673-36C35D16148E}" srcOrd="2" destOrd="0" presId="urn:microsoft.com/office/officeart/2005/8/layout/pyramid2"/>
    <dgm:cxn modelId="{72B29F48-2B0C-4BF4-91DB-9552F9A0C1C9}" type="presParOf" srcId="{AC38CDB2-C5E0-42CC-BD58-092778E41402}" destId="{8042945C-6AB6-41A1-98D1-09262915C36B}" srcOrd="3" destOrd="0" presId="urn:microsoft.com/office/officeart/2005/8/layout/pyramid2"/>
    <dgm:cxn modelId="{62CAE56A-FD94-4979-BDB6-EC22D3EB968B}" type="presParOf" srcId="{AC38CDB2-C5E0-42CC-BD58-092778E41402}" destId="{974E6898-3A95-469D-96F0-17900134235E}" srcOrd="4" destOrd="0" presId="urn:microsoft.com/office/officeart/2005/8/layout/pyramid2"/>
    <dgm:cxn modelId="{56359239-CAB8-424A-BD89-898BFA52F63E}" type="presParOf" srcId="{AC38CDB2-C5E0-42CC-BD58-092778E41402}" destId="{E15EF465-39F1-4A6A-9991-BF200F285E91}" srcOrd="5" destOrd="0" presId="urn:microsoft.com/office/officeart/2005/8/layout/pyramid2"/>
    <dgm:cxn modelId="{433C2F34-F9A3-4B06-BB67-F6611C04B7C6}" type="presParOf" srcId="{AC38CDB2-C5E0-42CC-BD58-092778E41402}" destId="{C0D0F8B1-38EA-4462-BC0F-337C22CA8693}" srcOrd="6" destOrd="0" presId="urn:microsoft.com/office/officeart/2005/8/layout/pyramid2"/>
    <dgm:cxn modelId="{A7038BC4-9D05-4A45-BF79-570611CE8DDA}" type="presParOf" srcId="{AC38CDB2-C5E0-42CC-BD58-092778E41402}" destId="{BE2545CE-053C-4D64-940A-09D8B29B7754}" srcOrd="7" destOrd="0" presId="urn:microsoft.com/office/officeart/2005/8/layout/pyramid2"/>
    <dgm:cxn modelId="{A0931A98-D4A9-481F-8F4C-D26833BBDB57}" type="presParOf" srcId="{AC38CDB2-C5E0-42CC-BD58-092778E41402}" destId="{ABA08280-6E52-4D0B-BF97-08C7C7F23A20}" srcOrd="8" destOrd="0" presId="urn:microsoft.com/office/officeart/2005/8/layout/pyramid2"/>
    <dgm:cxn modelId="{C0DF75F0-668F-4B36-B525-5CBF00D1C288}" type="presParOf" srcId="{AC38CDB2-C5E0-42CC-BD58-092778E41402}" destId="{678AA34E-E380-49A8-8798-2EC6D96C7188}" srcOrd="9" destOrd="0" presId="urn:microsoft.com/office/officeart/2005/8/layout/pyramid2"/>
    <dgm:cxn modelId="{A564F58D-6FA0-4DBB-AD9B-D740468AD0B9}" type="presParOf" srcId="{AC38CDB2-C5E0-42CC-BD58-092778E41402}" destId="{BA4FD7B0-84F6-43E1-8DF8-93C92FC3C430}" srcOrd="10" destOrd="0" presId="urn:microsoft.com/office/officeart/2005/8/layout/pyramid2"/>
    <dgm:cxn modelId="{00621350-9589-47D7-AE67-58CE87B5DB37}" type="presParOf" srcId="{AC38CDB2-C5E0-42CC-BD58-092778E41402}" destId="{F259E58D-8AD7-46A2-A5DB-E1FBF109148A}" srcOrd="11" destOrd="0" presId="urn:microsoft.com/office/officeart/2005/8/layout/pyramid2"/>
    <dgm:cxn modelId="{89D92631-48BF-4F99-A131-062A73585A1A}" type="presParOf" srcId="{AC38CDB2-C5E0-42CC-BD58-092778E41402}" destId="{B9BC51F8-8907-4F98-B6EF-9D028E433D29}" srcOrd="12" destOrd="0" presId="urn:microsoft.com/office/officeart/2005/8/layout/pyramid2"/>
    <dgm:cxn modelId="{4CC6DF17-0881-4815-8083-C985CF2689A1}" type="presParOf" srcId="{AC38CDB2-C5E0-42CC-BD58-092778E41402}" destId="{34B50151-DBE9-4394-ADEC-9BDDD5EE548D}" srcOrd="13" destOrd="0" presId="urn:microsoft.com/office/officeart/2005/8/layout/pyramid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2F8A2A6B-1605-481F-94A8-33F7B191EBD6}" type="doc">
      <dgm:prSet loTypeId="urn:microsoft.com/office/officeart/2005/8/layout/radial2" loCatId="relationship" qsTypeId="urn:microsoft.com/office/officeart/2005/8/quickstyle/simple1" qsCatId="simple" csTypeId="urn:microsoft.com/office/officeart/2005/8/colors/accent1_2" csCatId="accent1" phldr="1"/>
      <dgm:spPr/>
      <dgm:t>
        <a:bodyPr/>
        <a:lstStyle/>
        <a:p>
          <a:endParaRPr lang="hr-HR"/>
        </a:p>
      </dgm:t>
    </dgm:pt>
    <dgm:pt modelId="{BDF3AA5F-511F-432A-B5C1-86792CDAD03A}">
      <dgm:prSet phldrT="[Text]" custT="1"/>
      <dgm:spPr/>
      <dgm:t>
        <a:bodyPr/>
        <a:lstStyle/>
        <a:p>
          <a:pPr>
            <a:buFont typeface="Arial" panose="020B0604020202020204" pitchFamily="34" charset="0"/>
            <a:buChar char="•"/>
          </a:pPr>
          <a:r>
            <a:rPr lang="de-DE" sz="1400" dirty="0">
              <a:solidFill>
                <a:srgbClr val="0070C0"/>
              </a:solidFill>
              <a:latin typeface="Calibri" panose="020F0502020204030204" pitchFamily="34" charset="0"/>
              <a:ea typeface="Yu Mincho" panose="02020400000000000000" pitchFamily="18" charset="-128"/>
              <a:cs typeface="Arial" panose="020B0604020202020204" pitchFamily="34" charset="0"/>
            </a:rPr>
            <a:t>Entwicklung einer Strategie für den Umgang mit Krankheiten oder spezifischen Bedingungen</a:t>
          </a:r>
          <a:endParaRPr lang="hr-HR" sz="1400" dirty="0"/>
        </a:p>
      </dgm:t>
    </dgm:pt>
    <dgm:pt modelId="{BBBDF851-C6A3-43C5-8BC3-A4670EF4D389}" type="parTrans" cxnId="{6B525601-E34D-46D5-BCBC-2330C0124C8E}">
      <dgm:prSet/>
      <dgm:spPr/>
      <dgm:t>
        <a:bodyPr/>
        <a:lstStyle/>
        <a:p>
          <a:endParaRPr lang="hr-HR"/>
        </a:p>
      </dgm:t>
    </dgm:pt>
    <dgm:pt modelId="{89B1AB61-752E-4737-9F3E-E94C3E711BEE}" type="sibTrans" cxnId="{6B525601-E34D-46D5-BCBC-2330C0124C8E}">
      <dgm:prSet/>
      <dgm:spPr/>
      <dgm:t>
        <a:bodyPr/>
        <a:lstStyle/>
        <a:p>
          <a:endParaRPr lang="hr-HR"/>
        </a:p>
      </dgm:t>
    </dgm:pt>
    <dgm:pt modelId="{DF8C59CB-1F52-4EDC-B992-90C0239ED7E9}">
      <dgm:prSet custT="1"/>
      <dgm:spPr/>
      <dgm:t>
        <a:bodyPr/>
        <a:lstStyle/>
        <a:p>
          <a:r>
            <a:rPr lang="de-DE" sz="1400" dirty="0">
              <a:solidFill>
                <a:srgbClr val="0070C0"/>
              </a:solidFill>
              <a:latin typeface="Calibri" panose="020F0502020204030204" pitchFamily="34" charset="0"/>
              <a:ea typeface="Yu Mincho" panose="02020400000000000000" pitchFamily="18" charset="-128"/>
              <a:cs typeface="Arial" panose="020B0604020202020204" pitchFamily="34" charset="0"/>
            </a:rPr>
            <a:t>neue Kenntnisse erwerben</a:t>
          </a:r>
          <a:endParaRPr lang="hr-HR" sz="1400" dirty="0"/>
        </a:p>
      </dgm:t>
    </dgm:pt>
    <dgm:pt modelId="{EE00C0F1-EAAE-47C2-B3D9-D699AA9C78FD}" type="parTrans" cxnId="{3D1A29CB-F2E4-4922-BAAF-2F760AFDC6A7}">
      <dgm:prSet/>
      <dgm:spPr/>
      <dgm:t>
        <a:bodyPr/>
        <a:lstStyle/>
        <a:p>
          <a:endParaRPr lang="hr-HR"/>
        </a:p>
      </dgm:t>
    </dgm:pt>
    <dgm:pt modelId="{7CB9A096-45A0-4E0C-AC0D-50980870E979}" type="sibTrans" cxnId="{3D1A29CB-F2E4-4922-BAAF-2F760AFDC6A7}">
      <dgm:prSet/>
      <dgm:spPr/>
      <dgm:t>
        <a:bodyPr/>
        <a:lstStyle/>
        <a:p>
          <a:endParaRPr lang="hr-HR"/>
        </a:p>
      </dgm:t>
    </dgm:pt>
    <dgm:pt modelId="{D4B1282B-4E01-4C36-86E3-DCC6855BDDA0}">
      <dgm:prSet custT="1"/>
      <dgm:spPr/>
      <dgm:t>
        <a:bodyPr/>
        <a:lstStyle/>
        <a:p>
          <a:r>
            <a:rPr lang="de-DE" sz="1400" dirty="0">
              <a:solidFill>
                <a:srgbClr val="0070C0"/>
              </a:solidFill>
            </a:rPr>
            <a:t>ihr Gesundheits-verhalten zu korrigieren. </a:t>
          </a:r>
          <a:endParaRPr lang="hr-HR" sz="1400" dirty="0"/>
        </a:p>
      </dgm:t>
    </dgm:pt>
    <dgm:pt modelId="{68CF2156-03B2-4727-8FCD-F41B24911F53}" type="parTrans" cxnId="{31DA92B7-7E66-46FD-9119-75DA5FDAD169}">
      <dgm:prSet/>
      <dgm:spPr/>
      <dgm:t>
        <a:bodyPr/>
        <a:lstStyle/>
        <a:p>
          <a:endParaRPr lang="hr-HR"/>
        </a:p>
      </dgm:t>
    </dgm:pt>
    <dgm:pt modelId="{DC587D6F-272C-42B9-88C0-3B94FB185A9D}" type="sibTrans" cxnId="{31DA92B7-7E66-46FD-9119-75DA5FDAD169}">
      <dgm:prSet/>
      <dgm:spPr/>
      <dgm:t>
        <a:bodyPr/>
        <a:lstStyle/>
        <a:p>
          <a:endParaRPr lang="hr-HR"/>
        </a:p>
      </dgm:t>
    </dgm:pt>
    <dgm:pt modelId="{198866A7-554A-4B88-8EB4-D6BC13F49FB6}" type="pres">
      <dgm:prSet presAssocID="{2F8A2A6B-1605-481F-94A8-33F7B191EBD6}" presName="composite" presStyleCnt="0">
        <dgm:presLayoutVars>
          <dgm:chMax val="5"/>
          <dgm:dir/>
          <dgm:animLvl val="ctr"/>
          <dgm:resizeHandles val="exact"/>
        </dgm:presLayoutVars>
      </dgm:prSet>
      <dgm:spPr/>
    </dgm:pt>
    <dgm:pt modelId="{6FB74480-3F73-4A2D-B9B5-E1FF75A61D3E}" type="pres">
      <dgm:prSet presAssocID="{2F8A2A6B-1605-481F-94A8-33F7B191EBD6}" presName="cycle" presStyleCnt="0"/>
      <dgm:spPr/>
    </dgm:pt>
    <dgm:pt modelId="{6D46AC0F-58B4-4ACD-8FA5-894E47187CDE}" type="pres">
      <dgm:prSet presAssocID="{2F8A2A6B-1605-481F-94A8-33F7B191EBD6}" presName="centerShape" presStyleCnt="0"/>
      <dgm:spPr/>
    </dgm:pt>
    <dgm:pt modelId="{6597607F-7B89-4191-B839-2AFC24CCE9D6}" type="pres">
      <dgm:prSet presAssocID="{2F8A2A6B-1605-481F-94A8-33F7B191EBD6}" presName="connSite" presStyleLbl="node1" presStyleIdx="0" presStyleCnt="4"/>
      <dgm:spPr/>
    </dgm:pt>
    <dgm:pt modelId="{617C7325-3A41-4854-90CC-4E57495E4B17}" type="pres">
      <dgm:prSet presAssocID="{2F8A2A6B-1605-481F-94A8-33F7B191EBD6}" presName="visible" presStyleLbl="node1" presStyleIdx="0" presStyleCnt="4"/>
      <dgm:spPr>
        <a:blipFill>
          <a:blip xmlns:r="http://schemas.openxmlformats.org/officeDocument/2006/relationships" r:embed="rId1" cstate="email">
            <a:extLst>
              <a:ext uri="{28A0092B-C50C-407E-A947-70E740481C1C}">
                <a14:useLocalDpi xmlns:a14="http://schemas.microsoft.com/office/drawing/2010/main"/>
              </a:ext>
              <a:ext uri="{837473B0-CC2E-450A-ABE3-18F120FF3D39}">
                <a1611:picAttrSrcUrl xmlns:a1611="http://schemas.microsoft.com/office/drawing/2016/11/main" r:id="rId2"/>
              </a:ext>
            </a:extLst>
          </a:blip>
          <a:srcRect/>
          <a:stretch>
            <a:fillRect/>
          </a:stretch>
        </a:blipFill>
      </dgm:spPr>
    </dgm:pt>
    <dgm:pt modelId="{54B16F62-DEB0-4B53-ABC3-358E7AF90303}" type="pres">
      <dgm:prSet presAssocID="{BBBDF851-C6A3-43C5-8BC3-A4670EF4D389}" presName="Name25" presStyleLbl="parChTrans1D1" presStyleIdx="0" presStyleCnt="3"/>
      <dgm:spPr/>
    </dgm:pt>
    <dgm:pt modelId="{B1B32770-0275-435E-8653-D8770F50F52D}" type="pres">
      <dgm:prSet presAssocID="{BDF3AA5F-511F-432A-B5C1-86792CDAD03A}" presName="node" presStyleCnt="0"/>
      <dgm:spPr/>
    </dgm:pt>
    <dgm:pt modelId="{489FDEB0-E0CC-4288-B4A3-0B77293C0417}" type="pres">
      <dgm:prSet presAssocID="{BDF3AA5F-511F-432A-B5C1-86792CDAD03A}" presName="parentNode" presStyleLbl="node1" presStyleIdx="1" presStyleCnt="4" custScaleX="144536" custScaleY="120782" custLinFactNeighborX="-16122" custLinFactNeighborY="-35415">
        <dgm:presLayoutVars>
          <dgm:chMax val="1"/>
          <dgm:bulletEnabled val="1"/>
        </dgm:presLayoutVars>
      </dgm:prSet>
      <dgm:spPr/>
    </dgm:pt>
    <dgm:pt modelId="{EFD3D8A4-0461-4448-9189-B09AFDCECE3F}" type="pres">
      <dgm:prSet presAssocID="{BDF3AA5F-511F-432A-B5C1-86792CDAD03A}" presName="childNode" presStyleLbl="revTx" presStyleIdx="0" presStyleCnt="0">
        <dgm:presLayoutVars>
          <dgm:bulletEnabled val="1"/>
        </dgm:presLayoutVars>
      </dgm:prSet>
      <dgm:spPr/>
    </dgm:pt>
    <dgm:pt modelId="{D836B214-ACA3-4092-B568-027403F5DE1E}" type="pres">
      <dgm:prSet presAssocID="{EE00C0F1-EAAE-47C2-B3D9-D699AA9C78FD}" presName="Name25" presStyleLbl="parChTrans1D1" presStyleIdx="1" presStyleCnt="3"/>
      <dgm:spPr/>
    </dgm:pt>
    <dgm:pt modelId="{6375CCE2-DC18-46FA-B0C8-561316785DEC}" type="pres">
      <dgm:prSet presAssocID="{DF8C59CB-1F52-4EDC-B992-90C0239ED7E9}" presName="node" presStyleCnt="0"/>
      <dgm:spPr/>
    </dgm:pt>
    <dgm:pt modelId="{A4962B90-AA25-4BA7-ADAE-DA8FD0E02B9A}" type="pres">
      <dgm:prSet presAssocID="{DF8C59CB-1F52-4EDC-B992-90C0239ED7E9}" presName="parentNode" presStyleLbl="node1" presStyleIdx="2" presStyleCnt="4" custScaleX="142366" custScaleY="129216" custLinFactNeighborX="42014" custLinFactNeighborY="-3758">
        <dgm:presLayoutVars>
          <dgm:chMax val="1"/>
          <dgm:bulletEnabled val="1"/>
        </dgm:presLayoutVars>
      </dgm:prSet>
      <dgm:spPr/>
    </dgm:pt>
    <dgm:pt modelId="{C2D1599B-F5F0-473A-8FCD-E7BDC898DC6C}" type="pres">
      <dgm:prSet presAssocID="{DF8C59CB-1F52-4EDC-B992-90C0239ED7E9}" presName="childNode" presStyleLbl="revTx" presStyleIdx="0" presStyleCnt="0">
        <dgm:presLayoutVars>
          <dgm:bulletEnabled val="1"/>
        </dgm:presLayoutVars>
      </dgm:prSet>
      <dgm:spPr/>
    </dgm:pt>
    <dgm:pt modelId="{85685178-B5EE-427C-BA95-0AFBAD9200BD}" type="pres">
      <dgm:prSet presAssocID="{68CF2156-03B2-4727-8FCD-F41B24911F53}" presName="Name25" presStyleLbl="parChTrans1D1" presStyleIdx="2" presStyleCnt="3"/>
      <dgm:spPr/>
    </dgm:pt>
    <dgm:pt modelId="{166A2F68-C2DA-4804-B295-9B97F3EDA4D8}" type="pres">
      <dgm:prSet presAssocID="{D4B1282B-4E01-4C36-86E3-DCC6855BDDA0}" presName="node" presStyleCnt="0"/>
      <dgm:spPr/>
    </dgm:pt>
    <dgm:pt modelId="{C91B9E94-DEFF-4ABE-9E47-295A699A2BDF}" type="pres">
      <dgm:prSet presAssocID="{D4B1282B-4E01-4C36-86E3-DCC6855BDDA0}" presName="parentNode" presStyleLbl="node1" presStyleIdx="3" presStyleCnt="4" custScaleX="139889" custScaleY="140842" custLinFactNeighborX="23904" custLinFactNeighborY="753">
        <dgm:presLayoutVars>
          <dgm:chMax val="1"/>
          <dgm:bulletEnabled val="1"/>
        </dgm:presLayoutVars>
      </dgm:prSet>
      <dgm:spPr/>
    </dgm:pt>
    <dgm:pt modelId="{F068B860-2252-4811-BE1E-AE94AA4BFEF9}" type="pres">
      <dgm:prSet presAssocID="{D4B1282B-4E01-4C36-86E3-DCC6855BDDA0}" presName="childNode" presStyleLbl="revTx" presStyleIdx="0" presStyleCnt="0">
        <dgm:presLayoutVars>
          <dgm:bulletEnabled val="1"/>
        </dgm:presLayoutVars>
      </dgm:prSet>
      <dgm:spPr/>
    </dgm:pt>
  </dgm:ptLst>
  <dgm:cxnLst>
    <dgm:cxn modelId="{6B525601-E34D-46D5-BCBC-2330C0124C8E}" srcId="{2F8A2A6B-1605-481F-94A8-33F7B191EBD6}" destId="{BDF3AA5F-511F-432A-B5C1-86792CDAD03A}" srcOrd="0" destOrd="0" parTransId="{BBBDF851-C6A3-43C5-8BC3-A4670EF4D389}" sibTransId="{89B1AB61-752E-4737-9F3E-E94C3E711BEE}"/>
    <dgm:cxn modelId="{687EAC01-BD13-4573-961A-6D335426C4F7}" type="presOf" srcId="{EE00C0F1-EAAE-47C2-B3D9-D699AA9C78FD}" destId="{D836B214-ACA3-4092-B568-027403F5DE1E}" srcOrd="0" destOrd="0" presId="urn:microsoft.com/office/officeart/2005/8/layout/radial2"/>
    <dgm:cxn modelId="{31DA92B7-7E66-46FD-9119-75DA5FDAD169}" srcId="{2F8A2A6B-1605-481F-94A8-33F7B191EBD6}" destId="{D4B1282B-4E01-4C36-86E3-DCC6855BDDA0}" srcOrd="2" destOrd="0" parTransId="{68CF2156-03B2-4727-8FCD-F41B24911F53}" sibTransId="{DC587D6F-272C-42B9-88C0-3B94FB185A9D}"/>
    <dgm:cxn modelId="{3D1A29CB-F2E4-4922-BAAF-2F760AFDC6A7}" srcId="{2F8A2A6B-1605-481F-94A8-33F7B191EBD6}" destId="{DF8C59CB-1F52-4EDC-B992-90C0239ED7E9}" srcOrd="1" destOrd="0" parTransId="{EE00C0F1-EAAE-47C2-B3D9-D699AA9C78FD}" sibTransId="{7CB9A096-45A0-4E0C-AC0D-50980870E979}"/>
    <dgm:cxn modelId="{4CFB14DE-7C12-4613-9A32-5187AC3777A1}" type="presOf" srcId="{BBBDF851-C6A3-43C5-8BC3-A4670EF4D389}" destId="{54B16F62-DEB0-4B53-ABC3-358E7AF90303}" srcOrd="0" destOrd="0" presId="urn:microsoft.com/office/officeart/2005/8/layout/radial2"/>
    <dgm:cxn modelId="{0E0261DF-BC53-4282-8770-8E0AAB6E0B08}" type="presOf" srcId="{BDF3AA5F-511F-432A-B5C1-86792CDAD03A}" destId="{489FDEB0-E0CC-4288-B4A3-0B77293C0417}" srcOrd="0" destOrd="0" presId="urn:microsoft.com/office/officeart/2005/8/layout/radial2"/>
    <dgm:cxn modelId="{73A298DF-BBC6-44D1-A4D6-EEE2F9EB108E}" type="presOf" srcId="{68CF2156-03B2-4727-8FCD-F41B24911F53}" destId="{85685178-B5EE-427C-BA95-0AFBAD9200BD}" srcOrd="0" destOrd="0" presId="urn:microsoft.com/office/officeart/2005/8/layout/radial2"/>
    <dgm:cxn modelId="{96AA03F1-09B5-4823-9D62-21436792EA20}" type="presOf" srcId="{2F8A2A6B-1605-481F-94A8-33F7B191EBD6}" destId="{198866A7-554A-4B88-8EB4-D6BC13F49FB6}" srcOrd="0" destOrd="0" presId="urn:microsoft.com/office/officeart/2005/8/layout/radial2"/>
    <dgm:cxn modelId="{F94320FA-7448-4D02-975A-E0DF08699EC0}" type="presOf" srcId="{DF8C59CB-1F52-4EDC-B992-90C0239ED7E9}" destId="{A4962B90-AA25-4BA7-ADAE-DA8FD0E02B9A}" srcOrd="0" destOrd="0" presId="urn:microsoft.com/office/officeart/2005/8/layout/radial2"/>
    <dgm:cxn modelId="{D85DDEFE-9AC4-498C-A528-CC04D7827BDF}" type="presOf" srcId="{D4B1282B-4E01-4C36-86E3-DCC6855BDDA0}" destId="{C91B9E94-DEFF-4ABE-9E47-295A699A2BDF}" srcOrd="0" destOrd="0" presId="urn:microsoft.com/office/officeart/2005/8/layout/radial2"/>
    <dgm:cxn modelId="{564C548F-A5F9-4A51-BEC4-59131E22FA96}" type="presParOf" srcId="{198866A7-554A-4B88-8EB4-D6BC13F49FB6}" destId="{6FB74480-3F73-4A2D-B9B5-E1FF75A61D3E}" srcOrd="0" destOrd="0" presId="urn:microsoft.com/office/officeart/2005/8/layout/radial2"/>
    <dgm:cxn modelId="{D362A493-E14F-4DE0-AA42-3D21A1B200F9}" type="presParOf" srcId="{6FB74480-3F73-4A2D-B9B5-E1FF75A61D3E}" destId="{6D46AC0F-58B4-4ACD-8FA5-894E47187CDE}" srcOrd="0" destOrd="0" presId="urn:microsoft.com/office/officeart/2005/8/layout/radial2"/>
    <dgm:cxn modelId="{E637C2BE-4AF9-4B0C-B887-F98A381E872F}" type="presParOf" srcId="{6D46AC0F-58B4-4ACD-8FA5-894E47187CDE}" destId="{6597607F-7B89-4191-B839-2AFC24CCE9D6}" srcOrd="0" destOrd="0" presId="urn:microsoft.com/office/officeart/2005/8/layout/radial2"/>
    <dgm:cxn modelId="{2AEA4ACA-51E7-4340-9973-770DFB864806}" type="presParOf" srcId="{6D46AC0F-58B4-4ACD-8FA5-894E47187CDE}" destId="{617C7325-3A41-4854-90CC-4E57495E4B17}" srcOrd="1" destOrd="0" presId="urn:microsoft.com/office/officeart/2005/8/layout/radial2"/>
    <dgm:cxn modelId="{EFE7B2DB-B44D-48E0-A0ED-E0AB193EC59A}" type="presParOf" srcId="{6FB74480-3F73-4A2D-B9B5-E1FF75A61D3E}" destId="{54B16F62-DEB0-4B53-ABC3-358E7AF90303}" srcOrd="1" destOrd="0" presId="urn:microsoft.com/office/officeart/2005/8/layout/radial2"/>
    <dgm:cxn modelId="{C1A843B5-0162-430A-97A7-0CCDDDA14DCE}" type="presParOf" srcId="{6FB74480-3F73-4A2D-B9B5-E1FF75A61D3E}" destId="{B1B32770-0275-435E-8653-D8770F50F52D}" srcOrd="2" destOrd="0" presId="urn:microsoft.com/office/officeart/2005/8/layout/radial2"/>
    <dgm:cxn modelId="{6E167B14-DCB5-4813-B60F-3B790584C671}" type="presParOf" srcId="{B1B32770-0275-435E-8653-D8770F50F52D}" destId="{489FDEB0-E0CC-4288-B4A3-0B77293C0417}" srcOrd="0" destOrd="0" presId="urn:microsoft.com/office/officeart/2005/8/layout/radial2"/>
    <dgm:cxn modelId="{CC2B3E26-AA40-44C6-B7D3-5167DA4A382C}" type="presParOf" srcId="{B1B32770-0275-435E-8653-D8770F50F52D}" destId="{EFD3D8A4-0461-4448-9189-B09AFDCECE3F}" srcOrd="1" destOrd="0" presId="urn:microsoft.com/office/officeart/2005/8/layout/radial2"/>
    <dgm:cxn modelId="{E91EE18F-ACC6-4543-A507-ECFCD8A62DC6}" type="presParOf" srcId="{6FB74480-3F73-4A2D-B9B5-E1FF75A61D3E}" destId="{D836B214-ACA3-4092-B568-027403F5DE1E}" srcOrd="3" destOrd="0" presId="urn:microsoft.com/office/officeart/2005/8/layout/radial2"/>
    <dgm:cxn modelId="{FF448244-52AB-4694-B6C7-90609742649C}" type="presParOf" srcId="{6FB74480-3F73-4A2D-B9B5-E1FF75A61D3E}" destId="{6375CCE2-DC18-46FA-B0C8-561316785DEC}" srcOrd="4" destOrd="0" presId="urn:microsoft.com/office/officeart/2005/8/layout/radial2"/>
    <dgm:cxn modelId="{7AF3B13A-FA20-446A-BBE8-4DDD462C2B25}" type="presParOf" srcId="{6375CCE2-DC18-46FA-B0C8-561316785DEC}" destId="{A4962B90-AA25-4BA7-ADAE-DA8FD0E02B9A}" srcOrd="0" destOrd="0" presId="urn:microsoft.com/office/officeart/2005/8/layout/radial2"/>
    <dgm:cxn modelId="{5AC5BE76-0ABC-47BA-BDF8-9D1610A62C14}" type="presParOf" srcId="{6375CCE2-DC18-46FA-B0C8-561316785DEC}" destId="{C2D1599B-F5F0-473A-8FCD-E7BDC898DC6C}" srcOrd="1" destOrd="0" presId="urn:microsoft.com/office/officeart/2005/8/layout/radial2"/>
    <dgm:cxn modelId="{3C0FEFF3-4F0F-419F-B482-2C5AB6E3C082}" type="presParOf" srcId="{6FB74480-3F73-4A2D-B9B5-E1FF75A61D3E}" destId="{85685178-B5EE-427C-BA95-0AFBAD9200BD}" srcOrd="5" destOrd="0" presId="urn:microsoft.com/office/officeart/2005/8/layout/radial2"/>
    <dgm:cxn modelId="{8CD628D0-3CFF-4270-BACB-81BF93E82BF7}" type="presParOf" srcId="{6FB74480-3F73-4A2D-B9B5-E1FF75A61D3E}" destId="{166A2F68-C2DA-4804-B295-9B97F3EDA4D8}" srcOrd="6" destOrd="0" presId="urn:microsoft.com/office/officeart/2005/8/layout/radial2"/>
    <dgm:cxn modelId="{1EE8CD07-43F0-4E44-8136-63C7CEAB395C}" type="presParOf" srcId="{166A2F68-C2DA-4804-B295-9B97F3EDA4D8}" destId="{C91B9E94-DEFF-4ABE-9E47-295A699A2BDF}" srcOrd="0" destOrd="0" presId="urn:microsoft.com/office/officeart/2005/8/layout/radial2"/>
    <dgm:cxn modelId="{FFC48C3E-3C86-4BF3-BEC5-908BAB43AFFA}" type="presParOf" srcId="{166A2F68-C2DA-4804-B295-9B97F3EDA4D8}" destId="{F068B860-2252-4811-BE1E-AE94AA4BFEF9}" srcOrd="1" destOrd="0" presId="urn:microsoft.com/office/officeart/2005/8/layout/radial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74D512C-7AC3-4672-A1B6-45C766340D4F}">
      <dsp:nvSpPr>
        <dsp:cNvPr id="0" name=""/>
        <dsp:cNvSpPr/>
      </dsp:nvSpPr>
      <dsp:spPr>
        <a:xfrm>
          <a:off x="0" y="617170"/>
          <a:ext cx="9674351" cy="9576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B55CB59-A325-41CB-A871-BAEB95C29056}">
      <dsp:nvSpPr>
        <dsp:cNvPr id="0" name=""/>
        <dsp:cNvSpPr/>
      </dsp:nvSpPr>
      <dsp:spPr>
        <a:xfrm>
          <a:off x="483717" y="61758"/>
          <a:ext cx="6772045" cy="1121760"/>
        </a:xfrm>
        <a:prstGeom prst="roundRect">
          <a:avLst/>
        </a:prstGeom>
        <a:solidFill>
          <a:srgbClr val="33CCFF"/>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5967" tIns="0" rIns="255967" bIns="0" numCol="1" spcCol="1270" anchor="ctr" anchorCtr="0">
          <a:noAutofit/>
        </a:bodyPr>
        <a:lstStyle/>
        <a:p>
          <a:pPr marL="0" lvl="0" indent="0" algn="l" defTabSz="1244600">
            <a:lnSpc>
              <a:spcPct val="90000"/>
            </a:lnSpc>
            <a:spcBef>
              <a:spcPct val="0"/>
            </a:spcBef>
            <a:spcAft>
              <a:spcPct val="35000"/>
            </a:spcAft>
            <a:buNone/>
          </a:pPr>
          <a:r>
            <a:rPr lang="de-DE" sz="2800" kern="1200" noProof="0" dirty="0">
              <a:solidFill>
                <a:schemeClr val="tx1"/>
              </a:solidFill>
            </a:rPr>
            <a:t>Funktionale Gesundheitskompetenz</a:t>
          </a:r>
          <a:endParaRPr lang="en-GB" sz="2800" kern="1200" noProof="0" dirty="0">
            <a:solidFill>
              <a:schemeClr val="tx1"/>
            </a:solidFill>
          </a:endParaRPr>
        </a:p>
      </dsp:txBody>
      <dsp:txXfrm>
        <a:off x="538477" y="116518"/>
        <a:ext cx="6662525" cy="1012240"/>
      </dsp:txXfrm>
    </dsp:sp>
    <dsp:sp modelId="{3071EC4A-516F-47C5-9585-D2404317E276}">
      <dsp:nvSpPr>
        <dsp:cNvPr id="0" name=""/>
        <dsp:cNvSpPr/>
      </dsp:nvSpPr>
      <dsp:spPr>
        <a:xfrm>
          <a:off x="0" y="2346319"/>
          <a:ext cx="9674351" cy="9576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EA2D9CF-B8E3-40A6-82B0-B03EE4C6233E}">
      <dsp:nvSpPr>
        <dsp:cNvPr id="0" name=""/>
        <dsp:cNvSpPr/>
      </dsp:nvSpPr>
      <dsp:spPr>
        <a:xfrm>
          <a:off x="483717" y="1785438"/>
          <a:ext cx="6772045" cy="1121760"/>
        </a:xfrm>
        <a:prstGeom prst="roundRect">
          <a:avLst/>
        </a:prstGeom>
        <a:solidFill>
          <a:srgbClr val="33CCFF"/>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5967" tIns="0" rIns="255967" bIns="0" numCol="1" spcCol="1270" anchor="ctr" anchorCtr="0">
          <a:noAutofit/>
        </a:bodyPr>
        <a:lstStyle/>
        <a:p>
          <a:pPr marL="0" lvl="0" indent="0" algn="l" defTabSz="1244600">
            <a:lnSpc>
              <a:spcPct val="90000"/>
            </a:lnSpc>
            <a:spcBef>
              <a:spcPct val="0"/>
            </a:spcBef>
            <a:spcAft>
              <a:spcPct val="35000"/>
            </a:spcAft>
            <a:buNone/>
          </a:pPr>
          <a:r>
            <a:rPr lang="de-DE" sz="2800" kern="1200" noProof="0" dirty="0">
              <a:solidFill>
                <a:schemeClr val="tx1"/>
              </a:solidFill>
            </a:rPr>
            <a:t>Interaktive Gesundheitskompetenz</a:t>
          </a:r>
          <a:endParaRPr lang="en-GB" sz="2800" kern="1200" noProof="0" dirty="0">
            <a:solidFill>
              <a:schemeClr val="tx1"/>
            </a:solidFill>
          </a:endParaRPr>
        </a:p>
      </dsp:txBody>
      <dsp:txXfrm>
        <a:off x="538477" y="1840198"/>
        <a:ext cx="6662525" cy="1012240"/>
      </dsp:txXfrm>
    </dsp:sp>
    <dsp:sp modelId="{8467689E-E8C7-4E77-A893-932421680600}">
      <dsp:nvSpPr>
        <dsp:cNvPr id="0" name=""/>
        <dsp:cNvSpPr/>
      </dsp:nvSpPr>
      <dsp:spPr>
        <a:xfrm>
          <a:off x="0" y="4069999"/>
          <a:ext cx="9674351" cy="9576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97EF21C-2A9D-4085-B3D3-D9F9F9C3F37E}">
      <dsp:nvSpPr>
        <dsp:cNvPr id="0" name=""/>
        <dsp:cNvSpPr/>
      </dsp:nvSpPr>
      <dsp:spPr>
        <a:xfrm>
          <a:off x="483717" y="3509119"/>
          <a:ext cx="6772045" cy="1121760"/>
        </a:xfrm>
        <a:prstGeom prst="roundRect">
          <a:avLst/>
        </a:prstGeom>
        <a:solidFill>
          <a:srgbClr val="33CCFF"/>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5967" tIns="0" rIns="255967" bIns="0" numCol="1" spcCol="1270" anchor="ctr" anchorCtr="0">
          <a:noAutofit/>
        </a:bodyPr>
        <a:lstStyle/>
        <a:p>
          <a:pPr marL="0" lvl="0" indent="0" algn="l" defTabSz="1244600">
            <a:lnSpc>
              <a:spcPct val="90000"/>
            </a:lnSpc>
            <a:spcBef>
              <a:spcPct val="0"/>
            </a:spcBef>
            <a:spcAft>
              <a:spcPct val="35000"/>
            </a:spcAft>
            <a:buNone/>
          </a:pPr>
          <a:r>
            <a:rPr lang="de-DE" sz="2800" kern="1200" noProof="0" dirty="0">
              <a:solidFill>
                <a:schemeClr val="tx1"/>
              </a:solidFill>
            </a:rPr>
            <a:t>Kritische Gesundheitskompetenz</a:t>
          </a:r>
          <a:endParaRPr lang="en-GB" sz="2800" kern="1200" noProof="0" dirty="0">
            <a:solidFill>
              <a:schemeClr val="tx1"/>
            </a:solidFill>
          </a:endParaRPr>
        </a:p>
      </dsp:txBody>
      <dsp:txXfrm>
        <a:off x="538477" y="3563879"/>
        <a:ext cx="6662525" cy="101224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5FF74C6-7A39-47CE-86F0-6011A8050008}">
      <dsp:nvSpPr>
        <dsp:cNvPr id="0" name=""/>
        <dsp:cNvSpPr/>
      </dsp:nvSpPr>
      <dsp:spPr>
        <a:xfrm>
          <a:off x="1701240" y="0"/>
          <a:ext cx="6821425" cy="6821425"/>
        </a:xfrm>
        <a:prstGeom prst="triangle">
          <a:avLst/>
        </a:prstGeom>
        <a:solidFill>
          <a:schemeClr val="accent1">
            <a:lumMod val="90000"/>
          </a:schemeClr>
        </a:solidFill>
        <a:ln>
          <a:solidFill>
            <a:srgbClr val="00B0F0"/>
          </a:solid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sp>
    <dsp:sp modelId="{72F364B6-457B-4CB3-B6D9-5ABE584EBFCB}">
      <dsp:nvSpPr>
        <dsp:cNvPr id="0" name=""/>
        <dsp:cNvSpPr/>
      </dsp:nvSpPr>
      <dsp:spPr>
        <a:xfrm>
          <a:off x="5111953" y="682808"/>
          <a:ext cx="4433926" cy="692800"/>
        </a:xfrm>
        <a:prstGeom prst="round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a:sp3d z="57150" extrusionH="63500" prstMaterial="matte"/>
      </dsp:spPr>
      <dsp:style>
        <a:lnRef idx="1">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de-DE" sz="1800" kern="1200" dirty="0"/>
            <a:t>schlechterer Gesundheitszustand der Bevölkerung</a:t>
          </a:r>
          <a:endParaRPr lang="hr-HR" sz="1800" kern="1200" dirty="0"/>
        </a:p>
      </dsp:txBody>
      <dsp:txXfrm>
        <a:off x="5145773" y="716628"/>
        <a:ext cx="4366286" cy="625160"/>
      </dsp:txXfrm>
    </dsp:sp>
    <dsp:sp modelId="{CB65FB49-9BB8-4DA7-9673-36C35D16148E}">
      <dsp:nvSpPr>
        <dsp:cNvPr id="0" name=""/>
        <dsp:cNvSpPr/>
      </dsp:nvSpPr>
      <dsp:spPr>
        <a:xfrm>
          <a:off x="5111953" y="1462209"/>
          <a:ext cx="4433926" cy="692800"/>
        </a:xfrm>
        <a:prstGeom prst="round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a:sp3d z="57150" extrusionH="63500" prstMaterial="matte"/>
      </dsp:spPr>
      <dsp:style>
        <a:lnRef idx="1">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de-DE" sz="1800" kern="1200" dirty="0"/>
            <a:t>häufigerer Besuch von Untersuchungen</a:t>
          </a:r>
          <a:endParaRPr lang="hr-HR" sz="1800" kern="1200" dirty="0"/>
        </a:p>
      </dsp:txBody>
      <dsp:txXfrm>
        <a:off x="5145773" y="1496029"/>
        <a:ext cx="4366286" cy="625160"/>
      </dsp:txXfrm>
    </dsp:sp>
    <dsp:sp modelId="{974E6898-3A95-469D-96F0-17900134235E}">
      <dsp:nvSpPr>
        <dsp:cNvPr id="0" name=""/>
        <dsp:cNvSpPr/>
      </dsp:nvSpPr>
      <dsp:spPr>
        <a:xfrm>
          <a:off x="5111953" y="2241610"/>
          <a:ext cx="4433926" cy="692800"/>
        </a:xfrm>
        <a:prstGeom prst="round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a:sp3d z="57150" extrusionH="63500" prstMaterial="matte"/>
      </dsp:spPr>
      <dsp:style>
        <a:lnRef idx="1">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de-DE" sz="1800" kern="1200" noProof="0" dirty="0"/>
            <a:t>längere Krankenhausaufenthalte </a:t>
          </a:r>
          <a:endParaRPr lang="en-GB" sz="1800" kern="1200" noProof="0" dirty="0"/>
        </a:p>
      </dsp:txBody>
      <dsp:txXfrm>
        <a:off x="5145773" y="2275430"/>
        <a:ext cx="4366286" cy="625160"/>
      </dsp:txXfrm>
    </dsp:sp>
    <dsp:sp modelId="{C0D0F8B1-38EA-4462-BC0F-337C22CA8693}">
      <dsp:nvSpPr>
        <dsp:cNvPr id="0" name=""/>
        <dsp:cNvSpPr/>
      </dsp:nvSpPr>
      <dsp:spPr>
        <a:xfrm>
          <a:off x="5111953" y="3021011"/>
          <a:ext cx="4433926" cy="692800"/>
        </a:xfrm>
        <a:prstGeom prst="round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a:sp3d z="57150" extrusionH="63500" prstMaterial="matte"/>
      </dsp:spPr>
      <dsp:style>
        <a:lnRef idx="1">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de-DE" sz="1800" kern="1200" dirty="0"/>
            <a:t>höhere Kosten </a:t>
          </a:r>
          <a:endParaRPr lang="hr-HR" sz="1800" kern="1200" dirty="0"/>
        </a:p>
      </dsp:txBody>
      <dsp:txXfrm>
        <a:off x="5145773" y="3054831"/>
        <a:ext cx="4366286" cy="625160"/>
      </dsp:txXfrm>
    </dsp:sp>
    <dsp:sp modelId="{ABA08280-6E52-4D0B-BF97-08C7C7F23A20}">
      <dsp:nvSpPr>
        <dsp:cNvPr id="0" name=""/>
        <dsp:cNvSpPr/>
      </dsp:nvSpPr>
      <dsp:spPr>
        <a:xfrm>
          <a:off x="5111953" y="3800413"/>
          <a:ext cx="4433926" cy="692800"/>
        </a:xfrm>
        <a:prstGeom prst="round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a:sp3d z="57150" extrusionH="63500" prstMaterial="matte"/>
      </dsp:spPr>
      <dsp:style>
        <a:lnRef idx="1">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system</a:t>
          </a:r>
          <a:r>
            <a:rPr lang="de-DE" sz="1800" kern="1200" dirty="0"/>
            <a:t>höhere Arbeitsbelastung des Gesundheitssystems</a:t>
          </a:r>
          <a:endParaRPr lang="hr-HR" sz="1800" kern="1200" dirty="0"/>
        </a:p>
      </dsp:txBody>
      <dsp:txXfrm>
        <a:off x="5145773" y="3834233"/>
        <a:ext cx="4366286" cy="625160"/>
      </dsp:txXfrm>
    </dsp:sp>
    <dsp:sp modelId="{BA4FD7B0-84F6-43E1-8DF8-93C92FC3C430}">
      <dsp:nvSpPr>
        <dsp:cNvPr id="0" name=""/>
        <dsp:cNvSpPr/>
      </dsp:nvSpPr>
      <dsp:spPr>
        <a:xfrm>
          <a:off x="5111953" y="4579814"/>
          <a:ext cx="4433926" cy="692800"/>
        </a:xfrm>
        <a:prstGeom prst="round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a:sp3d z="57150" extrusionH="63500" prstMaterial="matte"/>
      </dsp:spPr>
      <dsp:style>
        <a:lnRef idx="1">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de-DE" sz="1800" kern="1200" dirty="0"/>
            <a:t>häufigere Untersuchungsbesuche</a:t>
          </a:r>
          <a:endParaRPr lang="hr-HR" sz="1800" kern="1200" dirty="0"/>
        </a:p>
      </dsp:txBody>
      <dsp:txXfrm>
        <a:off x="5145773" y="4613634"/>
        <a:ext cx="4366286" cy="625160"/>
      </dsp:txXfrm>
    </dsp:sp>
    <dsp:sp modelId="{B9BC51F8-8907-4F98-B6EF-9D028E433D29}">
      <dsp:nvSpPr>
        <dsp:cNvPr id="0" name=""/>
        <dsp:cNvSpPr/>
      </dsp:nvSpPr>
      <dsp:spPr>
        <a:xfrm>
          <a:off x="5111953" y="5359215"/>
          <a:ext cx="4433926" cy="692800"/>
        </a:xfrm>
        <a:prstGeom prst="round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a:sp3d z="57150" extrusionH="63500" prstMaterial="matte"/>
      </dsp:spPr>
      <dsp:style>
        <a:lnRef idx="1">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de-DE" sz="1800" kern="1200" dirty="0"/>
            <a:t>schlechterer Gesundheitszustand der Bevölkerung</a:t>
          </a:r>
          <a:endParaRPr lang="hr-HR" sz="1800" kern="1200" dirty="0"/>
        </a:p>
      </dsp:txBody>
      <dsp:txXfrm>
        <a:off x="5145773" y="5393035"/>
        <a:ext cx="4366286" cy="62516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5685178-B5EE-427C-BA95-0AFBAD9200BD}">
      <dsp:nvSpPr>
        <dsp:cNvPr id="0" name=""/>
        <dsp:cNvSpPr/>
      </dsp:nvSpPr>
      <dsp:spPr>
        <a:xfrm rot="2337629">
          <a:off x="2076594" y="4132942"/>
          <a:ext cx="861270" cy="65214"/>
        </a:xfrm>
        <a:custGeom>
          <a:avLst/>
          <a:gdLst/>
          <a:ahLst/>
          <a:cxnLst/>
          <a:rect l="0" t="0" r="0" b="0"/>
          <a:pathLst>
            <a:path>
              <a:moveTo>
                <a:pt x="0" y="32607"/>
              </a:moveTo>
              <a:lnTo>
                <a:pt x="861270" y="32607"/>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836B214-ACA3-4092-B568-027403F5DE1E}">
      <dsp:nvSpPr>
        <dsp:cNvPr id="0" name=""/>
        <dsp:cNvSpPr/>
      </dsp:nvSpPr>
      <dsp:spPr>
        <a:xfrm rot="21536464">
          <a:off x="2172270" y="3034782"/>
          <a:ext cx="1248248" cy="65214"/>
        </a:xfrm>
        <a:custGeom>
          <a:avLst/>
          <a:gdLst/>
          <a:ahLst/>
          <a:cxnLst/>
          <a:rect l="0" t="0" r="0" b="0"/>
          <a:pathLst>
            <a:path>
              <a:moveTo>
                <a:pt x="0" y="32607"/>
              </a:moveTo>
              <a:lnTo>
                <a:pt x="1248248" y="32607"/>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4B16F62-DEB0-4B53-ABC3-358E7AF90303}">
      <dsp:nvSpPr>
        <dsp:cNvPr id="0" name=""/>
        <dsp:cNvSpPr/>
      </dsp:nvSpPr>
      <dsp:spPr>
        <a:xfrm rot="18733038">
          <a:off x="2017871" y="1935813"/>
          <a:ext cx="384471" cy="65214"/>
        </a:xfrm>
        <a:custGeom>
          <a:avLst/>
          <a:gdLst/>
          <a:ahLst/>
          <a:cxnLst/>
          <a:rect l="0" t="0" r="0" b="0"/>
          <a:pathLst>
            <a:path>
              <a:moveTo>
                <a:pt x="0" y="32607"/>
              </a:moveTo>
              <a:lnTo>
                <a:pt x="384471" y="32607"/>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17C7325-3A41-4854-90CC-4E57495E4B17}">
      <dsp:nvSpPr>
        <dsp:cNvPr id="0" name=""/>
        <dsp:cNvSpPr/>
      </dsp:nvSpPr>
      <dsp:spPr>
        <a:xfrm>
          <a:off x="-223080" y="1688063"/>
          <a:ext cx="2818185" cy="2818185"/>
        </a:xfrm>
        <a:prstGeom prst="ellipse">
          <a:avLst/>
        </a:prstGeom>
        <a:blipFill>
          <a:blip xmlns:r="http://schemas.openxmlformats.org/officeDocument/2006/relationships" r:embed="rId1" cstate="email">
            <a:extLst>
              <a:ext uri="{28A0092B-C50C-407E-A947-70E740481C1C}">
                <a14:useLocalDpi xmlns:a14="http://schemas.microsoft.com/office/drawing/2010/main"/>
              </a:ext>
              <a:ext uri="{837473B0-CC2E-450A-ABE3-18F120FF3D39}">
                <a1611:picAttrSrcUrl xmlns:a1611="http://schemas.microsoft.com/office/drawing/2016/11/main" r:id="rId2"/>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89FDEB0-E0CC-4288-B4A3-0B77293C0417}">
      <dsp:nvSpPr>
        <dsp:cNvPr id="0" name=""/>
        <dsp:cNvSpPr/>
      </dsp:nvSpPr>
      <dsp:spPr>
        <a:xfrm>
          <a:off x="1855574" y="-8825"/>
          <a:ext cx="2443975" cy="2042316"/>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Font typeface="Arial" panose="020B0604020202020204" pitchFamily="34" charset="0"/>
            <a:buNone/>
          </a:pPr>
          <a:r>
            <a:rPr lang="de-DE" sz="1400" kern="1200" dirty="0">
              <a:solidFill>
                <a:srgbClr val="0070C0"/>
              </a:solidFill>
              <a:latin typeface="Calibri" panose="020F0502020204030204" pitchFamily="34" charset="0"/>
              <a:ea typeface="Yu Mincho" panose="02020400000000000000" pitchFamily="18" charset="-128"/>
              <a:cs typeface="Arial" panose="020B0604020202020204" pitchFamily="34" charset="0"/>
            </a:rPr>
            <a:t>Entwicklung einer Strategie für den Umgang mit Krankheiten oder spezifischen Bedingungen</a:t>
          </a:r>
          <a:endParaRPr lang="hr-HR" sz="1400" kern="1200" dirty="0"/>
        </a:p>
      </dsp:txBody>
      <dsp:txXfrm>
        <a:off x="2213486" y="290265"/>
        <a:ext cx="1728151" cy="1444136"/>
      </dsp:txXfrm>
    </dsp:sp>
    <dsp:sp modelId="{A4962B90-AA25-4BA7-ADAE-DA8FD0E02B9A}">
      <dsp:nvSpPr>
        <dsp:cNvPr id="0" name=""/>
        <dsp:cNvSpPr/>
      </dsp:nvSpPr>
      <dsp:spPr>
        <a:xfrm>
          <a:off x="3420162" y="1941147"/>
          <a:ext cx="2407282" cy="2184927"/>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de-DE" sz="1400" kern="1200" dirty="0">
              <a:solidFill>
                <a:srgbClr val="0070C0"/>
              </a:solidFill>
              <a:latin typeface="Calibri" panose="020F0502020204030204" pitchFamily="34" charset="0"/>
              <a:ea typeface="Yu Mincho" panose="02020400000000000000" pitchFamily="18" charset="-128"/>
              <a:cs typeface="Arial" panose="020B0604020202020204" pitchFamily="34" charset="0"/>
            </a:rPr>
            <a:t>neue Kenntnisse erwerben</a:t>
          </a:r>
          <a:endParaRPr lang="hr-HR" sz="1400" kern="1200" dirty="0"/>
        </a:p>
      </dsp:txBody>
      <dsp:txXfrm>
        <a:off x="3772700" y="2261122"/>
        <a:ext cx="1702206" cy="1544977"/>
      </dsp:txXfrm>
    </dsp:sp>
    <dsp:sp modelId="{C91B9E94-DEFF-4ABE-9E47-295A699A2BDF}">
      <dsp:nvSpPr>
        <dsp:cNvPr id="0" name=""/>
        <dsp:cNvSpPr/>
      </dsp:nvSpPr>
      <dsp:spPr>
        <a:xfrm>
          <a:off x="2581488" y="3991223"/>
          <a:ext cx="2365398" cy="2381513"/>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de-DE" sz="1400" kern="1200" dirty="0">
              <a:solidFill>
                <a:srgbClr val="0070C0"/>
              </a:solidFill>
            </a:rPr>
            <a:t>ihr Gesundheits-verhalten zu korrigieren. </a:t>
          </a:r>
          <a:endParaRPr lang="hr-HR" sz="1400" kern="1200" dirty="0"/>
        </a:p>
      </dsp:txBody>
      <dsp:txXfrm>
        <a:off x="2927893" y="4339988"/>
        <a:ext cx="1672588" cy="1683983"/>
      </dsp:txXfrm>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layout3.xml><?xml version="1.0" encoding="utf-8"?>
<dgm:layoutDef xmlns:dgm="http://schemas.openxmlformats.org/drawingml/2006/diagram" xmlns:a="http://schemas.openxmlformats.org/drawingml/2006/main" uniqueId="urn:microsoft.com/office/officeart/2005/8/layout/radial2">
  <dgm:title val=""/>
  <dgm:desc val=""/>
  <dgm:catLst>
    <dgm:cat type="relationship" pri="20000"/>
    <dgm:cat type="convert" pri="9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ite">
    <dgm:varLst>
      <dgm:chMax val="5"/>
      <dgm:dir/>
      <dgm:animLvl val="ctr"/>
      <dgm:resizeHandles val="exact"/>
    </dgm:varLst>
    <dgm:alg type="composite"/>
    <dgm:shape xmlns:r="http://schemas.openxmlformats.org/officeDocument/2006/relationships" r:blip="">
      <dgm:adjLst/>
    </dgm:shape>
    <dgm:presOf/>
    <dgm:constrLst>
      <dgm:constr type="w" for="ch" forName="cycle" refType="w"/>
      <dgm:constr type="h" for="ch" forName="cycle" refType="h"/>
    </dgm:constrLst>
    <dgm:ruleLst/>
    <dgm:layoutNode name="cycle">
      <dgm:choose name="Name0">
        <dgm:if name="Name1" func="var" arg="dir" op="equ" val="norm">
          <dgm:choose name="Name2">
            <dgm:if name="Name3" axis="ch" ptType="node" func="cnt" op="lte" val="1">
              <dgm:alg type="cycle">
                <dgm:param type="stAng" val="90"/>
                <dgm:param type="spanAng" val="360"/>
                <dgm:param type="ctrShpMap" val="fNode"/>
              </dgm:alg>
            </dgm:if>
            <dgm:if name="Name4" axis="ch" ptType="node" func="cnt" op="equ" val="2">
              <dgm:alg type="cycle">
                <dgm:param type="stAng" val="70"/>
                <dgm:param type="spanAng" val="40"/>
                <dgm:param type="ctrShpMap" val="fNode"/>
              </dgm:alg>
            </dgm:if>
            <dgm:if name="Name5" axis="ch" ptType="node" func="cnt" op="equ" val="3">
              <dgm:alg type="cycle">
                <dgm:param type="stAng" val="60"/>
                <dgm:param type="spanAng" val="60"/>
                <dgm:param type="ctrShpMap" val="fNode"/>
              </dgm:alg>
            </dgm:if>
            <dgm:else name="Name6">
              <dgm:alg type="cycle">
                <dgm:param type="stAng" val="45"/>
                <dgm:param type="spanAng" val="90"/>
                <dgm:param type="ctrShpMap" val="fNode"/>
              </dgm:alg>
            </dgm:else>
          </dgm:choose>
        </dgm:if>
        <dgm:else name="Name7">
          <dgm:choose name="Name8">
            <dgm:if name="Name9" axis="ch" ptType="node" func="cnt" op="lte" val="1">
              <dgm:alg type="cycle">
                <dgm:param type="stAng" val="-90"/>
                <dgm:param type="spanAng" val="-360"/>
                <dgm:param type="ctrShpMap" val="fNode"/>
              </dgm:alg>
            </dgm:if>
            <dgm:if name="Name10" axis="ch" ptType="node" func="cnt" op="equ" val="2">
              <dgm:alg type="cycle">
                <dgm:param type="stAng" val="-70"/>
                <dgm:param type="spanAng" val="-40"/>
                <dgm:param type="ctrShpMap" val="fNode"/>
              </dgm:alg>
            </dgm:if>
            <dgm:if name="Name11" axis="ch" ptType="node" func="cnt" op="equ" val="3">
              <dgm:alg type="cycle">
                <dgm:param type="stAng" val="-60"/>
                <dgm:param type="spanAng" val="-60"/>
                <dgm:param type="ctrShpMap" val="fNode"/>
              </dgm:alg>
            </dgm:if>
            <dgm:else name="Name12">
              <dgm:alg type="cycle">
                <dgm:param type="stAng" val="-45"/>
                <dgm:param type="spanAng" val="-90"/>
                <dgm:param type="ctrShpMap" val="fNode"/>
              </dgm:alg>
            </dgm:else>
          </dgm:choose>
        </dgm:else>
      </dgm:choose>
      <dgm:shape xmlns:r="http://schemas.openxmlformats.org/officeDocument/2006/relationships" r:blip="">
        <dgm:adjLst/>
      </dgm:shape>
      <dgm:presOf/>
      <dgm:constrLst>
        <dgm:constr type="sp" val="20"/>
        <dgm:constr type="w" for="ch" forName="centerShape" refType="w"/>
        <dgm:constr type="w" for="ch" forName="node" refType="w" refFor="ch" refForName="centerShape" fact="1.5"/>
        <dgm:constr type="sibSp" refType="w" refFor="ch" refForName="centerShape" op="equ" fact="0.08"/>
        <dgm:constr type="primFontSz" for="des" forName="parentNode" op="equ" val="65"/>
        <dgm:constr type="secFontSz" for="des" forName="childNode" op="equ" val="65"/>
      </dgm:constrLst>
      <dgm:ruleLst/>
      <dgm:choose name="Name13">
        <dgm:if name="Name14" axis="ch" ptType="node" hideLastTrans="0" func="cnt" op="gte" val="1">
          <dgm:layoutNode name="centerShape" styleLbl="node0">
            <dgm:alg type="composite"/>
            <dgm:shape xmlns:r="http://schemas.openxmlformats.org/officeDocument/2006/relationships" r:blip="">
              <dgm:adjLst/>
            </dgm:shape>
            <dgm:presOf axis="ch" ptType="node" cnt="1"/>
            <dgm:constrLst>
              <dgm:constr type="w" for="ch" forName="connSite" refType="w" fact="0.7"/>
              <dgm:constr type="h" for="ch" forName="connSite" refType="w" fact="0.7"/>
              <dgm:constr type="ctrX" for="ch" forName="connSite" refType="w" fact="0.5"/>
              <dgm:constr type="ctrY" for="ch" forName="connSite" refType="h" fact="0.5"/>
              <dgm:constr type="w" for="ch" forName="visible" refType="w"/>
              <dgm:constr type="h" for="ch" forName="visible" refType="w"/>
              <dgm:constr type="ctrX" for="ch" forName="visible" refType="w" fact="0.5"/>
              <dgm:constr type="ctrY" for="ch" forName="visible" refType="h" fact="0.5"/>
            </dgm:constrLst>
            <dgm:ruleLst/>
            <dgm:layoutNode name="connSite">
              <dgm:alg type="sp"/>
              <dgm:shape xmlns:r="http://schemas.openxmlformats.org/officeDocument/2006/relationships" type="ellipse" r:blip="" hideGeom="1">
                <dgm:adjLst/>
              </dgm:shape>
              <dgm:presOf/>
              <dgm:constrLst/>
              <dgm:ruleLst/>
            </dgm:layoutNode>
            <dgm:layoutNode name="visible">
              <dgm:alg type="sp"/>
              <dgm:shape xmlns:r="http://schemas.openxmlformats.org/officeDocument/2006/relationships" type="ellipse" r:blip="" blipPhldr="1">
                <dgm:adjLst/>
              </dgm:shape>
              <dgm:presOf/>
              <dgm:constrLst/>
              <dgm:ruleLst/>
            </dgm:layoutNode>
          </dgm:layoutNode>
        </dgm:if>
        <dgm:else name="Name15"/>
      </dgm:choose>
      <dgm:forEach name="Name16" axis="ch">
        <dgm:forEach name="Name17" axis="self" ptType="node">
          <dgm:layoutNode name="node">
            <dgm:alg type="composite"/>
            <dgm:shape xmlns:r="http://schemas.openxmlformats.org/officeDocument/2006/relationships" r:blip="">
              <dgm:adjLst/>
            </dgm:shape>
            <dgm:presOf/>
            <dgm:choose name="Name18">
              <dgm:if name="Name19" func="var" arg="dir" op="equ" val="norm">
                <dgm:constrLst>
                  <dgm:constr type="t" for="ch" forName="parentNode"/>
                  <dgm:constr type="l" for="ch" forName="parentNode"/>
                  <dgm:constr type="w" for="ch" forName="parentNode" refType="w" fact="0.4"/>
                  <dgm:constr type="h" for="ch" forName="parentNode" refType="w" refFor="ch" refForName="parentNode" op="equ"/>
                  <dgm:constr type="ctrY" for="ch" forName="childNode" refType="h" refFor="ch" refForName="parentNode" fact="0.5"/>
                  <dgm:constr type="l" for="ch" forName="childNode" refType="w" refFor="ch" refForName="parentNode" op="equ" fact="1.1"/>
                  <dgm:constr type="w" for="ch" forName="childNode" refType="w" fact="0.6"/>
                  <dgm:constr type="h" for="ch" forName="childNode" refType="h" refFor="ch" refForName="parentNode"/>
                </dgm:constrLst>
              </dgm:if>
              <dgm:else name="Name20">
                <dgm:constrLst>
                  <dgm:constr type="t" for="ch" forName="parentNode"/>
                  <dgm:constr type="r" for="ch" forName="parentNode" refType="w"/>
                  <dgm:constr type="w" for="ch" forName="parentNode" refType="w" fact="0.4"/>
                  <dgm:constr type="h" for="ch" forName="parentNode" refType="w" refFor="ch" refForName="parentNode" op="equ"/>
                  <dgm:constr type="ctrY" for="ch" forName="childNode" refType="h" refFor="ch" refForName="parentNode" fact="0.5"/>
                  <dgm:constr type="l" for="ch" forName="childNode"/>
                  <dgm:constr type="w" for="ch" forName="childNode" refType="w" fact="0.6"/>
                  <dgm:constr type="h" for="ch" forName="childNode" refType="h" refFor="ch" refForName="parentNode"/>
                </dgm:constrLst>
              </dgm:else>
            </dgm:choose>
            <dgm:ruleLst/>
            <dgm:layoutNode name="parentNode" styleLbl="node1">
              <dgm:varLst>
                <dgm:chMax val="1"/>
                <dgm:bulletEnabled val="1"/>
              </dgm:varLst>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childNode" styleLbl="revTx" moveWith="parentNode">
              <dgm:varLst>
                <dgm:bulletEnabled val="1"/>
              </dgm:varLst>
              <dgm:alg type="tx">
                <dgm:param type="txAnchorVertCh" val="mid"/>
                <dgm:param type="stBulletLvl" val="1"/>
              </dgm:alg>
              <dgm:choose name="Name21">
                <dgm:if name="Name22" axis="ch" ptType="node" func="cnt" op="gte" val="1">
                  <dgm:shape xmlns:r="http://schemas.openxmlformats.org/officeDocument/2006/relationships" type="rect" r:blip="">
                    <dgm:adjLst/>
                  </dgm:shape>
                </dgm:if>
                <dgm:else name="Name23">
                  <dgm:shape xmlns:r="http://schemas.openxmlformats.org/officeDocument/2006/relationships" type="rect" r:blip="" hideGeom="1">
                    <dgm:adjLst/>
                  </dgm:shape>
                </dgm:else>
              </dgm:choose>
              <dgm:presOf axis="des" ptType="node"/>
              <dgm:constrLst>
                <dgm:constr type="tMarg"/>
                <dgm:constr type="bMarg"/>
                <dgm:constr type="lMarg"/>
                <dgm:constr type="rMarg"/>
              </dgm:constrLst>
              <dgm:ruleLst>
                <dgm:rule type="secFontSz" val="5" fact="NaN" max="NaN"/>
              </dgm:ruleLst>
            </dgm:layoutNode>
          </dgm:layoutNode>
        </dgm:forEach>
        <dgm:forEach name="Name24" axis="self" ptType="parTrans" cnt="1">
          <dgm:layoutNode name="Name25">
            <dgm:alg type="conn">
              <dgm:param type="dim" val="1D"/>
              <dgm:param type="endSty" val="noArr"/>
              <dgm:param type="begPts" val="auto"/>
              <dgm:param type="endPts" val="auto"/>
              <dgm:param type="srcNode" val="connSite"/>
              <dgm:param type="dstNode" val="parentNode"/>
            </dgm:alg>
            <dgm:shape xmlns:r="http://schemas.openxmlformats.org/officeDocument/2006/relationships" type="conn" r:blip="" zOrderOff="-99">
              <dgm:adjLst/>
            </dgm:shape>
            <dgm:presOf axis="self"/>
            <dgm:constrLst>
              <dgm:constr type="connDist"/>
              <dgm:constr type="w" val="1"/>
              <dgm:constr type="h" val="5"/>
              <dgm:constr type="begPad"/>
              <dgm:constr type="endPad"/>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5">
  <dgm:title val=""/>
  <dgm:desc val=""/>
  <dgm:catLst>
    <dgm:cat type="3D" pri="11500"/>
  </dgm:catLst>
  <dgm:scene3d>
    <a:camera prst="isometricOffAxis2Left" zoom="95000"/>
    <a:lightRig rig="flat" dir="t"/>
  </dgm:scene3d>
  <dgm:styleLbl name="node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extrusionH="381000" contourW="38100" prstMaterial="matte">
      <a:contourClr>
        <a:schemeClr val="lt1"/>
      </a:contourClr>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z="5715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dgm:scene3d>
    <dgm:sp3d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dgm:scene3d>
    <dgm:sp3d z="-381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dgm:scene3d>
    <dgm:sp3d z="-52400" extrusionH="1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z="-38100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extrusionH="381000" prstMaterial="matte"/>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z="-400500" extrusionH="63500" prstMaterial="matte"/>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z="57150" extrusionH="12700" prstMaterial="flat">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extrusionH="12700" prstMaterial="flat">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dgm:scene3d>
    <dgm:sp3d z="-63500" extrusionH="63500" prstMaterial="matte"/>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dgm:style>
  </dgm:styleLbl>
  <dgm:styleLbl name="bgAccFollowNode1">
    <dgm:scene3d>
      <a:camera prst="orthographicFront"/>
      <a:lightRig rig="threePt" dir="t"/>
    </dgm:scene3d>
    <dgm:sp3d z="-400500" extrusionH="63500" contourW="12700" prstMaterial="matte">
      <a:contourClr>
        <a:schemeClr val="lt1"/>
      </a:contourClr>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40050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trBgShp">
    <dgm:scene3d>
      <a:camera prst="orthographicFront"/>
      <a:lightRig rig="threePt" dir="t"/>
    </dgm:scene3d>
    <dgm:sp3d z="-4005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715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7924800" cy="51593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10358438" y="0"/>
            <a:ext cx="7924800" cy="51593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057900" y="1285875"/>
            <a:ext cx="6172200" cy="347186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1828800" y="4951413"/>
            <a:ext cx="14630400" cy="4049712"/>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9771063"/>
            <a:ext cx="7924800" cy="51593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10358438" y="9771063"/>
            <a:ext cx="7924800" cy="51593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s-ES" sz="1200" b="0" i="0" u="none" strike="noStrike" cap="none">
                <a:solidFill>
                  <a:schemeClr val="dk1"/>
                </a:solidFill>
                <a:latin typeface="Calibri"/>
                <a:ea typeface="Calibri"/>
                <a:cs typeface="Calibri"/>
                <a:sym typeface="Calibri"/>
              </a:rPr>
              <a:t>‹Nº›</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915924592"/>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
        <p:cNvGrpSpPr/>
        <p:nvPr/>
      </p:nvGrpSpPr>
      <p:grpSpPr>
        <a:xfrm>
          <a:off x="0" y="0"/>
          <a:ext cx="0" cy="0"/>
          <a:chOff x="0" y="0"/>
          <a:chExt cx="0" cy="0"/>
        </a:xfrm>
      </p:grpSpPr>
      <p:sp>
        <p:nvSpPr>
          <p:cNvPr id="47" name="Google Shape;47;p1:notes"/>
          <p:cNvSpPr txBox="1">
            <a:spLocks noGrp="1"/>
          </p:cNvSpPr>
          <p:nvPr>
            <p:ph type="body" idx="1"/>
          </p:nvPr>
        </p:nvSpPr>
        <p:spPr>
          <a:xfrm>
            <a:off x="1828800" y="4951413"/>
            <a:ext cx="14630400" cy="4049712"/>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8" name="Google Shape;48;p1:notes"/>
          <p:cNvSpPr>
            <a:spLocks noGrp="1" noRot="1" noChangeAspect="1"/>
          </p:cNvSpPr>
          <p:nvPr>
            <p:ph type="sldImg" idx="2"/>
          </p:nvPr>
        </p:nvSpPr>
        <p:spPr>
          <a:xfrm>
            <a:off x="6057900" y="1285875"/>
            <a:ext cx="6172200" cy="3471863"/>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p6:notes"/>
          <p:cNvSpPr txBox="1">
            <a:spLocks noGrp="1"/>
          </p:cNvSpPr>
          <p:nvPr>
            <p:ph type="body" idx="1"/>
          </p:nvPr>
        </p:nvSpPr>
        <p:spPr>
          <a:xfrm>
            <a:off x="1828800" y="4951413"/>
            <a:ext cx="14630400" cy="4049712"/>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16" name="Google Shape;116;p6:notes"/>
          <p:cNvSpPr>
            <a:spLocks noGrp="1" noRot="1" noChangeAspect="1"/>
          </p:cNvSpPr>
          <p:nvPr>
            <p:ph type="sldImg" idx="2"/>
          </p:nvPr>
        </p:nvSpPr>
        <p:spPr>
          <a:xfrm>
            <a:off x="6057900" y="1285875"/>
            <a:ext cx="6172200" cy="3471863"/>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64688948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p6:notes"/>
          <p:cNvSpPr txBox="1">
            <a:spLocks noGrp="1"/>
          </p:cNvSpPr>
          <p:nvPr>
            <p:ph type="body" idx="1"/>
          </p:nvPr>
        </p:nvSpPr>
        <p:spPr>
          <a:xfrm>
            <a:off x="1828800" y="4951413"/>
            <a:ext cx="14630400" cy="4049712"/>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16" name="Google Shape;116;p6:notes"/>
          <p:cNvSpPr>
            <a:spLocks noGrp="1" noRot="1" noChangeAspect="1"/>
          </p:cNvSpPr>
          <p:nvPr>
            <p:ph type="sldImg" idx="2"/>
          </p:nvPr>
        </p:nvSpPr>
        <p:spPr>
          <a:xfrm>
            <a:off x="6057900" y="1285875"/>
            <a:ext cx="6172200" cy="3471863"/>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93935659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p6:notes"/>
          <p:cNvSpPr txBox="1">
            <a:spLocks noGrp="1"/>
          </p:cNvSpPr>
          <p:nvPr>
            <p:ph type="body" idx="1"/>
          </p:nvPr>
        </p:nvSpPr>
        <p:spPr>
          <a:xfrm>
            <a:off x="1828800" y="4951413"/>
            <a:ext cx="14630400" cy="4049712"/>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16" name="Google Shape;116;p6:notes"/>
          <p:cNvSpPr>
            <a:spLocks noGrp="1" noRot="1" noChangeAspect="1"/>
          </p:cNvSpPr>
          <p:nvPr>
            <p:ph type="sldImg" idx="2"/>
          </p:nvPr>
        </p:nvSpPr>
        <p:spPr>
          <a:xfrm>
            <a:off x="6057900" y="1285875"/>
            <a:ext cx="6172200" cy="3471863"/>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3238623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p6:notes"/>
          <p:cNvSpPr txBox="1">
            <a:spLocks noGrp="1"/>
          </p:cNvSpPr>
          <p:nvPr>
            <p:ph type="body" idx="1"/>
          </p:nvPr>
        </p:nvSpPr>
        <p:spPr>
          <a:xfrm>
            <a:off x="1828800" y="4951413"/>
            <a:ext cx="14630400" cy="4049712"/>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16" name="Google Shape;116;p6:notes"/>
          <p:cNvSpPr>
            <a:spLocks noGrp="1" noRot="1" noChangeAspect="1"/>
          </p:cNvSpPr>
          <p:nvPr>
            <p:ph type="sldImg" idx="2"/>
          </p:nvPr>
        </p:nvSpPr>
        <p:spPr>
          <a:xfrm>
            <a:off x="6057900" y="1285875"/>
            <a:ext cx="6172200" cy="3471863"/>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78526278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p6:notes"/>
          <p:cNvSpPr txBox="1">
            <a:spLocks noGrp="1"/>
          </p:cNvSpPr>
          <p:nvPr>
            <p:ph type="body" idx="1"/>
          </p:nvPr>
        </p:nvSpPr>
        <p:spPr>
          <a:xfrm>
            <a:off x="1828800" y="4951413"/>
            <a:ext cx="14630400" cy="4049712"/>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16" name="Google Shape;116;p6:notes"/>
          <p:cNvSpPr>
            <a:spLocks noGrp="1" noRot="1" noChangeAspect="1"/>
          </p:cNvSpPr>
          <p:nvPr>
            <p:ph type="sldImg" idx="2"/>
          </p:nvPr>
        </p:nvSpPr>
        <p:spPr>
          <a:xfrm>
            <a:off x="6057900" y="1285875"/>
            <a:ext cx="6172200" cy="3471863"/>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00021164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p6:notes"/>
          <p:cNvSpPr txBox="1">
            <a:spLocks noGrp="1"/>
          </p:cNvSpPr>
          <p:nvPr>
            <p:ph type="body" idx="1"/>
          </p:nvPr>
        </p:nvSpPr>
        <p:spPr>
          <a:xfrm>
            <a:off x="1828800" y="4951413"/>
            <a:ext cx="14630400" cy="4049712"/>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16" name="Google Shape;116;p6:notes"/>
          <p:cNvSpPr>
            <a:spLocks noGrp="1" noRot="1" noChangeAspect="1"/>
          </p:cNvSpPr>
          <p:nvPr>
            <p:ph type="sldImg" idx="2"/>
          </p:nvPr>
        </p:nvSpPr>
        <p:spPr>
          <a:xfrm>
            <a:off x="6057900" y="1285875"/>
            <a:ext cx="6172200" cy="3471863"/>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9320697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p6:notes"/>
          <p:cNvSpPr txBox="1">
            <a:spLocks noGrp="1"/>
          </p:cNvSpPr>
          <p:nvPr>
            <p:ph type="body" idx="1"/>
          </p:nvPr>
        </p:nvSpPr>
        <p:spPr>
          <a:xfrm>
            <a:off x="1828800" y="4951413"/>
            <a:ext cx="14630400" cy="4049712"/>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16" name="Google Shape;116;p6:notes"/>
          <p:cNvSpPr>
            <a:spLocks noGrp="1" noRot="1" noChangeAspect="1"/>
          </p:cNvSpPr>
          <p:nvPr>
            <p:ph type="sldImg" idx="2"/>
          </p:nvPr>
        </p:nvSpPr>
        <p:spPr>
          <a:xfrm>
            <a:off x="6057900" y="1285875"/>
            <a:ext cx="6172200" cy="3471863"/>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20178788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p6:notes"/>
          <p:cNvSpPr txBox="1">
            <a:spLocks noGrp="1"/>
          </p:cNvSpPr>
          <p:nvPr>
            <p:ph type="body" idx="1"/>
          </p:nvPr>
        </p:nvSpPr>
        <p:spPr>
          <a:xfrm>
            <a:off x="1828800" y="4951413"/>
            <a:ext cx="14630400" cy="4049712"/>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16" name="Google Shape;116;p6:notes"/>
          <p:cNvSpPr>
            <a:spLocks noGrp="1" noRot="1" noChangeAspect="1"/>
          </p:cNvSpPr>
          <p:nvPr>
            <p:ph type="sldImg" idx="2"/>
          </p:nvPr>
        </p:nvSpPr>
        <p:spPr>
          <a:xfrm>
            <a:off x="6057900" y="1285875"/>
            <a:ext cx="6172200" cy="3471863"/>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18232777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p6:notes"/>
          <p:cNvSpPr txBox="1">
            <a:spLocks noGrp="1"/>
          </p:cNvSpPr>
          <p:nvPr>
            <p:ph type="body" idx="1"/>
          </p:nvPr>
        </p:nvSpPr>
        <p:spPr>
          <a:xfrm>
            <a:off x="1828800" y="4951413"/>
            <a:ext cx="14630400" cy="4049712"/>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16" name="Google Shape;116;p6:notes"/>
          <p:cNvSpPr>
            <a:spLocks noGrp="1" noRot="1" noChangeAspect="1"/>
          </p:cNvSpPr>
          <p:nvPr>
            <p:ph type="sldImg" idx="2"/>
          </p:nvPr>
        </p:nvSpPr>
        <p:spPr>
          <a:xfrm>
            <a:off x="6057900" y="1285875"/>
            <a:ext cx="6172200" cy="3471863"/>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87630000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p6:notes"/>
          <p:cNvSpPr txBox="1">
            <a:spLocks noGrp="1"/>
          </p:cNvSpPr>
          <p:nvPr>
            <p:ph type="body" idx="1"/>
          </p:nvPr>
        </p:nvSpPr>
        <p:spPr>
          <a:xfrm>
            <a:off x="1828800" y="4951413"/>
            <a:ext cx="14630400" cy="4049712"/>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16" name="Google Shape;116;p6:notes"/>
          <p:cNvSpPr>
            <a:spLocks noGrp="1" noRot="1" noChangeAspect="1"/>
          </p:cNvSpPr>
          <p:nvPr>
            <p:ph type="sldImg" idx="2"/>
          </p:nvPr>
        </p:nvSpPr>
        <p:spPr>
          <a:xfrm>
            <a:off x="6057900" y="1285875"/>
            <a:ext cx="6172200" cy="3471863"/>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2626749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
        <p:cNvGrpSpPr/>
        <p:nvPr/>
      </p:nvGrpSpPr>
      <p:grpSpPr>
        <a:xfrm>
          <a:off x="0" y="0"/>
          <a:ext cx="0" cy="0"/>
          <a:chOff x="0" y="0"/>
          <a:chExt cx="0" cy="0"/>
        </a:xfrm>
      </p:grpSpPr>
      <p:sp>
        <p:nvSpPr>
          <p:cNvPr id="54" name="Google Shape;54;p2:notes"/>
          <p:cNvSpPr txBox="1">
            <a:spLocks noGrp="1"/>
          </p:cNvSpPr>
          <p:nvPr>
            <p:ph type="body" idx="1"/>
          </p:nvPr>
        </p:nvSpPr>
        <p:spPr>
          <a:xfrm>
            <a:off x="1828800" y="4951413"/>
            <a:ext cx="14630400" cy="4049712"/>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5" name="Google Shape;55;p2:notes"/>
          <p:cNvSpPr>
            <a:spLocks noGrp="1" noRot="1" noChangeAspect="1"/>
          </p:cNvSpPr>
          <p:nvPr>
            <p:ph type="sldImg" idx="2"/>
          </p:nvPr>
        </p:nvSpPr>
        <p:spPr>
          <a:xfrm>
            <a:off x="6057900" y="1285875"/>
            <a:ext cx="6172200" cy="3471863"/>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p6:notes"/>
          <p:cNvSpPr txBox="1">
            <a:spLocks noGrp="1"/>
          </p:cNvSpPr>
          <p:nvPr>
            <p:ph type="body" idx="1"/>
          </p:nvPr>
        </p:nvSpPr>
        <p:spPr>
          <a:xfrm>
            <a:off x="1828800" y="4951413"/>
            <a:ext cx="14630400" cy="4049712"/>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16" name="Google Shape;116;p6:notes"/>
          <p:cNvSpPr>
            <a:spLocks noGrp="1" noRot="1" noChangeAspect="1"/>
          </p:cNvSpPr>
          <p:nvPr>
            <p:ph type="sldImg" idx="2"/>
          </p:nvPr>
        </p:nvSpPr>
        <p:spPr>
          <a:xfrm>
            <a:off x="6057900" y="1285875"/>
            <a:ext cx="6172200" cy="3471863"/>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08246032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p6:notes"/>
          <p:cNvSpPr txBox="1">
            <a:spLocks noGrp="1"/>
          </p:cNvSpPr>
          <p:nvPr>
            <p:ph type="body" idx="1"/>
          </p:nvPr>
        </p:nvSpPr>
        <p:spPr>
          <a:xfrm>
            <a:off x="1828800" y="4951413"/>
            <a:ext cx="14630400" cy="4049712"/>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16" name="Google Shape;116;p6:notes"/>
          <p:cNvSpPr>
            <a:spLocks noGrp="1" noRot="1" noChangeAspect="1"/>
          </p:cNvSpPr>
          <p:nvPr>
            <p:ph type="sldImg" idx="2"/>
          </p:nvPr>
        </p:nvSpPr>
        <p:spPr>
          <a:xfrm>
            <a:off x="6057900" y="1285875"/>
            <a:ext cx="6172200" cy="3471863"/>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95878402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p6:notes"/>
          <p:cNvSpPr txBox="1">
            <a:spLocks noGrp="1"/>
          </p:cNvSpPr>
          <p:nvPr>
            <p:ph type="body" idx="1"/>
          </p:nvPr>
        </p:nvSpPr>
        <p:spPr>
          <a:xfrm>
            <a:off x="1828800" y="4951413"/>
            <a:ext cx="14630400" cy="4049712"/>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16" name="Google Shape;116;p6:notes"/>
          <p:cNvSpPr>
            <a:spLocks noGrp="1" noRot="1" noChangeAspect="1"/>
          </p:cNvSpPr>
          <p:nvPr>
            <p:ph type="sldImg" idx="2"/>
          </p:nvPr>
        </p:nvSpPr>
        <p:spPr>
          <a:xfrm>
            <a:off x="6057900" y="1285875"/>
            <a:ext cx="6172200" cy="3471863"/>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83670076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p6:notes"/>
          <p:cNvSpPr txBox="1">
            <a:spLocks noGrp="1"/>
          </p:cNvSpPr>
          <p:nvPr>
            <p:ph type="body" idx="1"/>
          </p:nvPr>
        </p:nvSpPr>
        <p:spPr>
          <a:xfrm>
            <a:off x="1828800" y="4951413"/>
            <a:ext cx="14630400" cy="4049712"/>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16" name="Google Shape;116;p6:notes"/>
          <p:cNvSpPr>
            <a:spLocks noGrp="1" noRot="1" noChangeAspect="1"/>
          </p:cNvSpPr>
          <p:nvPr>
            <p:ph type="sldImg" idx="2"/>
          </p:nvPr>
        </p:nvSpPr>
        <p:spPr>
          <a:xfrm>
            <a:off x="6057900" y="1285875"/>
            <a:ext cx="6172200" cy="3471863"/>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56315598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p6:notes"/>
          <p:cNvSpPr txBox="1">
            <a:spLocks noGrp="1"/>
          </p:cNvSpPr>
          <p:nvPr>
            <p:ph type="body" idx="1"/>
          </p:nvPr>
        </p:nvSpPr>
        <p:spPr>
          <a:xfrm>
            <a:off x="1828800" y="4951413"/>
            <a:ext cx="14630400" cy="4049712"/>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16" name="Google Shape;116;p6:notes"/>
          <p:cNvSpPr>
            <a:spLocks noGrp="1" noRot="1" noChangeAspect="1"/>
          </p:cNvSpPr>
          <p:nvPr>
            <p:ph type="sldImg" idx="2"/>
          </p:nvPr>
        </p:nvSpPr>
        <p:spPr>
          <a:xfrm>
            <a:off x="6057900" y="1285875"/>
            <a:ext cx="6172200" cy="3471863"/>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5406794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p6:notes"/>
          <p:cNvSpPr txBox="1">
            <a:spLocks noGrp="1"/>
          </p:cNvSpPr>
          <p:nvPr>
            <p:ph type="body" idx="1"/>
          </p:nvPr>
        </p:nvSpPr>
        <p:spPr>
          <a:xfrm>
            <a:off x="1828800" y="4951413"/>
            <a:ext cx="14630400" cy="4049712"/>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16" name="Google Shape;116;p6:notes"/>
          <p:cNvSpPr>
            <a:spLocks noGrp="1" noRot="1" noChangeAspect="1"/>
          </p:cNvSpPr>
          <p:nvPr>
            <p:ph type="sldImg" idx="2"/>
          </p:nvPr>
        </p:nvSpPr>
        <p:spPr>
          <a:xfrm>
            <a:off x="6057900" y="1285875"/>
            <a:ext cx="6172200" cy="3471863"/>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17040789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Google Shape;108;p5:notes"/>
          <p:cNvSpPr txBox="1">
            <a:spLocks noGrp="1"/>
          </p:cNvSpPr>
          <p:nvPr>
            <p:ph type="body" idx="1"/>
          </p:nvPr>
        </p:nvSpPr>
        <p:spPr>
          <a:xfrm>
            <a:off x="1828800" y="4951413"/>
            <a:ext cx="14630400" cy="4049712"/>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9" name="Google Shape;109;p5:notes"/>
          <p:cNvSpPr>
            <a:spLocks noGrp="1" noRot="1" noChangeAspect="1"/>
          </p:cNvSpPr>
          <p:nvPr>
            <p:ph type="sldImg" idx="2"/>
          </p:nvPr>
        </p:nvSpPr>
        <p:spPr>
          <a:xfrm>
            <a:off x="6057900" y="1285875"/>
            <a:ext cx="6172200" cy="3471863"/>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27484130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p6:notes"/>
          <p:cNvSpPr txBox="1">
            <a:spLocks noGrp="1"/>
          </p:cNvSpPr>
          <p:nvPr>
            <p:ph type="body" idx="1"/>
          </p:nvPr>
        </p:nvSpPr>
        <p:spPr>
          <a:xfrm>
            <a:off x="1828800" y="4951413"/>
            <a:ext cx="14630400" cy="4049712"/>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16" name="Google Shape;116;p6:notes"/>
          <p:cNvSpPr>
            <a:spLocks noGrp="1" noRot="1" noChangeAspect="1"/>
          </p:cNvSpPr>
          <p:nvPr>
            <p:ph type="sldImg" idx="2"/>
          </p:nvPr>
        </p:nvSpPr>
        <p:spPr>
          <a:xfrm>
            <a:off x="6057900" y="1285875"/>
            <a:ext cx="6172200" cy="3471863"/>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4138712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p6:notes"/>
          <p:cNvSpPr txBox="1">
            <a:spLocks noGrp="1"/>
          </p:cNvSpPr>
          <p:nvPr>
            <p:ph type="body" idx="1"/>
          </p:nvPr>
        </p:nvSpPr>
        <p:spPr>
          <a:xfrm>
            <a:off x="1828800" y="4951413"/>
            <a:ext cx="14630400" cy="4049712"/>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16" name="Google Shape;116;p6:notes"/>
          <p:cNvSpPr>
            <a:spLocks noGrp="1" noRot="1" noChangeAspect="1"/>
          </p:cNvSpPr>
          <p:nvPr>
            <p:ph type="sldImg" idx="2"/>
          </p:nvPr>
        </p:nvSpPr>
        <p:spPr>
          <a:xfrm>
            <a:off x="6057900" y="1285875"/>
            <a:ext cx="6172200" cy="3471863"/>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17232879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Google Shape;108;p5:notes"/>
          <p:cNvSpPr txBox="1">
            <a:spLocks noGrp="1"/>
          </p:cNvSpPr>
          <p:nvPr>
            <p:ph type="body" idx="1"/>
          </p:nvPr>
        </p:nvSpPr>
        <p:spPr>
          <a:xfrm>
            <a:off x="1828800" y="4951413"/>
            <a:ext cx="14630400" cy="4049712"/>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9" name="Google Shape;109;p5:notes"/>
          <p:cNvSpPr>
            <a:spLocks noGrp="1" noRot="1" noChangeAspect="1"/>
          </p:cNvSpPr>
          <p:nvPr>
            <p:ph type="sldImg" idx="2"/>
          </p:nvPr>
        </p:nvSpPr>
        <p:spPr>
          <a:xfrm>
            <a:off x="6057900" y="1285875"/>
            <a:ext cx="6172200" cy="3471863"/>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9191947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Google Shape;108;p5:notes"/>
          <p:cNvSpPr txBox="1">
            <a:spLocks noGrp="1"/>
          </p:cNvSpPr>
          <p:nvPr>
            <p:ph type="body" idx="1"/>
          </p:nvPr>
        </p:nvSpPr>
        <p:spPr>
          <a:xfrm>
            <a:off x="1828800" y="4951413"/>
            <a:ext cx="14630400" cy="4049712"/>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9" name="Google Shape;109;p5:notes"/>
          <p:cNvSpPr>
            <a:spLocks noGrp="1" noRot="1" noChangeAspect="1"/>
          </p:cNvSpPr>
          <p:nvPr>
            <p:ph type="sldImg" idx="2"/>
          </p:nvPr>
        </p:nvSpPr>
        <p:spPr>
          <a:xfrm>
            <a:off x="6057900" y="1285875"/>
            <a:ext cx="6172200" cy="3471863"/>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
        <p:cNvGrpSpPr/>
        <p:nvPr/>
      </p:nvGrpSpPr>
      <p:grpSpPr>
        <a:xfrm>
          <a:off x="0" y="0"/>
          <a:ext cx="0" cy="0"/>
          <a:chOff x="0" y="0"/>
          <a:chExt cx="0" cy="0"/>
        </a:xfrm>
      </p:grpSpPr>
      <p:sp>
        <p:nvSpPr>
          <p:cNvPr id="183" name="Google Shape;183;p11:notes"/>
          <p:cNvSpPr txBox="1">
            <a:spLocks noGrp="1"/>
          </p:cNvSpPr>
          <p:nvPr>
            <p:ph type="body" idx="1"/>
          </p:nvPr>
        </p:nvSpPr>
        <p:spPr>
          <a:xfrm>
            <a:off x="1828800" y="4951413"/>
            <a:ext cx="14630400" cy="4049712"/>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84" name="Google Shape;184;p11:notes"/>
          <p:cNvSpPr>
            <a:spLocks noGrp="1" noRot="1" noChangeAspect="1"/>
          </p:cNvSpPr>
          <p:nvPr>
            <p:ph type="sldImg" idx="2"/>
          </p:nvPr>
        </p:nvSpPr>
        <p:spPr>
          <a:xfrm>
            <a:off x="6057900" y="1285875"/>
            <a:ext cx="6172200" cy="3471863"/>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
        <p:cNvGrpSpPr/>
        <p:nvPr/>
      </p:nvGrpSpPr>
      <p:grpSpPr>
        <a:xfrm>
          <a:off x="0" y="0"/>
          <a:ext cx="0" cy="0"/>
          <a:chOff x="0" y="0"/>
          <a:chExt cx="0" cy="0"/>
        </a:xfrm>
      </p:grpSpPr>
      <p:sp>
        <p:nvSpPr>
          <p:cNvPr id="216" name="Google Shape;216;p13:notes"/>
          <p:cNvSpPr>
            <a:spLocks noGrp="1" noRot="1" noChangeAspect="1"/>
          </p:cNvSpPr>
          <p:nvPr>
            <p:ph type="sldImg" idx="2"/>
          </p:nvPr>
        </p:nvSpPr>
        <p:spPr>
          <a:xfrm>
            <a:off x="6057900" y="1285875"/>
            <a:ext cx="6172200" cy="347186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7" name="Google Shape;217;p13:notes"/>
          <p:cNvSpPr txBox="1">
            <a:spLocks noGrp="1"/>
          </p:cNvSpPr>
          <p:nvPr>
            <p:ph type="body" idx="1"/>
          </p:nvPr>
        </p:nvSpPr>
        <p:spPr>
          <a:xfrm>
            <a:off x="1828800" y="4951413"/>
            <a:ext cx="14630400" cy="40497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endParaRPr/>
          </a:p>
        </p:txBody>
      </p:sp>
      <p:sp>
        <p:nvSpPr>
          <p:cNvPr id="218" name="Google Shape;218;p13:notes"/>
          <p:cNvSpPr txBox="1">
            <a:spLocks noGrp="1"/>
          </p:cNvSpPr>
          <p:nvPr>
            <p:ph type="sldNum" idx="12"/>
          </p:nvPr>
        </p:nvSpPr>
        <p:spPr>
          <a:xfrm>
            <a:off x="10358438" y="9771063"/>
            <a:ext cx="7924800" cy="5160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s-ES"/>
              <a:t>40</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
        <p:cNvGrpSpPr/>
        <p:nvPr/>
      </p:nvGrpSpPr>
      <p:grpSpPr>
        <a:xfrm>
          <a:off x="0" y="0"/>
          <a:ext cx="0" cy="0"/>
          <a:chOff x="0" y="0"/>
          <a:chExt cx="0" cy="0"/>
        </a:xfrm>
      </p:grpSpPr>
      <p:sp>
        <p:nvSpPr>
          <p:cNvPr id="216" name="Google Shape;216;p13:notes"/>
          <p:cNvSpPr>
            <a:spLocks noGrp="1" noRot="1" noChangeAspect="1"/>
          </p:cNvSpPr>
          <p:nvPr>
            <p:ph type="sldImg" idx="2"/>
          </p:nvPr>
        </p:nvSpPr>
        <p:spPr>
          <a:xfrm>
            <a:off x="6057900" y="1285875"/>
            <a:ext cx="6172200" cy="347186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7" name="Google Shape;217;p13:notes"/>
          <p:cNvSpPr txBox="1">
            <a:spLocks noGrp="1"/>
          </p:cNvSpPr>
          <p:nvPr>
            <p:ph type="body" idx="1"/>
          </p:nvPr>
        </p:nvSpPr>
        <p:spPr>
          <a:xfrm>
            <a:off x="1828800" y="4951413"/>
            <a:ext cx="14630400" cy="40497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endParaRPr/>
          </a:p>
        </p:txBody>
      </p:sp>
      <p:sp>
        <p:nvSpPr>
          <p:cNvPr id="218" name="Google Shape;218;p13:notes"/>
          <p:cNvSpPr txBox="1">
            <a:spLocks noGrp="1"/>
          </p:cNvSpPr>
          <p:nvPr>
            <p:ph type="sldNum" idx="12"/>
          </p:nvPr>
        </p:nvSpPr>
        <p:spPr>
          <a:xfrm>
            <a:off x="10358438" y="9771063"/>
            <a:ext cx="7924800" cy="5160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s-ES"/>
              <a:t>41</a:t>
            </a:fld>
            <a:endParaRPr/>
          </a:p>
        </p:txBody>
      </p:sp>
    </p:spTree>
    <p:extLst>
      <p:ext uri="{BB962C8B-B14F-4D97-AF65-F5344CB8AC3E}">
        <p14:creationId xmlns:p14="http://schemas.microsoft.com/office/powerpoint/2010/main" val="7544383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
        <p:cNvGrpSpPr/>
        <p:nvPr/>
      </p:nvGrpSpPr>
      <p:grpSpPr>
        <a:xfrm>
          <a:off x="0" y="0"/>
          <a:ext cx="0" cy="0"/>
          <a:chOff x="0" y="0"/>
          <a:chExt cx="0" cy="0"/>
        </a:xfrm>
      </p:grpSpPr>
      <p:sp>
        <p:nvSpPr>
          <p:cNvPr id="233" name="Google Shape;233;p15:notes"/>
          <p:cNvSpPr txBox="1">
            <a:spLocks noGrp="1"/>
          </p:cNvSpPr>
          <p:nvPr>
            <p:ph type="body" idx="1"/>
          </p:nvPr>
        </p:nvSpPr>
        <p:spPr>
          <a:xfrm>
            <a:off x="1828800" y="4951413"/>
            <a:ext cx="14630400" cy="4049712"/>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234" name="Google Shape;234;p15:notes"/>
          <p:cNvSpPr>
            <a:spLocks noGrp="1" noRot="1" noChangeAspect="1"/>
          </p:cNvSpPr>
          <p:nvPr>
            <p:ph type="sldImg" idx="2"/>
          </p:nvPr>
        </p:nvSpPr>
        <p:spPr>
          <a:xfrm>
            <a:off x="6057900" y="1285875"/>
            <a:ext cx="6172200" cy="3471863"/>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p6:notes"/>
          <p:cNvSpPr txBox="1">
            <a:spLocks noGrp="1"/>
          </p:cNvSpPr>
          <p:nvPr>
            <p:ph type="body" idx="1"/>
          </p:nvPr>
        </p:nvSpPr>
        <p:spPr>
          <a:xfrm>
            <a:off x="1828800" y="4951413"/>
            <a:ext cx="14630400" cy="4049712"/>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6" name="Google Shape;116;p6:notes"/>
          <p:cNvSpPr>
            <a:spLocks noGrp="1" noRot="1" noChangeAspect="1"/>
          </p:cNvSpPr>
          <p:nvPr>
            <p:ph type="sldImg" idx="2"/>
          </p:nvPr>
        </p:nvSpPr>
        <p:spPr>
          <a:xfrm>
            <a:off x="6057900" y="1285875"/>
            <a:ext cx="6172200" cy="3471863"/>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9250390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p6:notes"/>
          <p:cNvSpPr txBox="1">
            <a:spLocks noGrp="1"/>
          </p:cNvSpPr>
          <p:nvPr>
            <p:ph type="body" idx="1"/>
          </p:nvPr>
        </p:nvSpPr>
        <p:spPr>
          <a:xfrm>
            <a:off x="1828800" y="4951413"/>
            <a:ext cx="14630400" cy="4049712"/>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6" name="Google Shape;116;p6:notes"/>
          <p:cNvSpPr>
            <a:spLocks noGrp="1" noRot="1" noChangeAspect="1"/>
          </p:cNvSpPr>
          <p:nvPr>
            <p:ph type="sldImg" idx="2"/>
          </p:nvPr>
        </p:nvSpPr>
        <p:spPr>
          <a:xfrm>
            <a:off x="6057900" y="1285875"/>
            <a:ext cx="6172200" cy="3471863"/>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6629119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p6:notes"/>
          <p:cNvSpPr txBox="1">
            <a:spLocks noGrp="1"/>
          </p:cNvSpPr>
          <p:nvPr>
            <p:ph type="body" idx="1"/>
          </p:nvPr>
        </p:nvSpPr>
        <p:spPr>
          <a:xfrm>
            <a:off x="1828800" y="4951413"/>
            <a:ext cx="14630400" cy="4049712"/>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16" name="Google Shape;116;p6:notes"/>
          <p:cNvSpPr>
            <a:spLocks noGrp="1" noRot="1" noChangeAspect="1"/>
          </p:cNvSpPr>
          <p:nvPr>
            <p:ph type="sldImg" idx="2"/>
          </p:nvPr>
        </p:nvSpPr>
        <p:spPr>
          <a:xfrm>
            <a:off x="6057900" y="1285875"/>
            <a:ext cx="6172200" cy="3471863"/>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2712109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p6:notes"/>
          <p:cNvSpPr txBox="1">
            <a:spLocks noGrp="1"/>
          </p:cNvSpPr>
          <p:nvPr>
            <p:ph type="body" idx="1"/>
          </p:nvPr>
        </p:nvSpPr>
        <p:spPr>
          <a:xfrm>
            <a:off x="1828800" y="4951413"/>
            <a:ext cx="14630400" cy="4049712"/>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16" name="Google Shape;116;p6:notes"/>
          <p:cNvSpPr>
            <a:spLocks noGrp="1" noRot="1" noChangeAspect="1"/>
          </p:cNvSpPr>
          <p:nvPr>
            <p:ph type="sldImg" idx="2"/>
          </p:nvPr>
        </p:nvSpPr>
        <p:spPr>
          <a:xfrm>
            <a:off x="6057900" y="1285875"/>
            <a:ext cx="6172200" cy="3471863"/>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5842498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p6:notes"/>
          <p:cNvSpPr txBox="1">
            <a:spLocks noGrp="1"/>
          </p:cNvSpPr>
          <p:nvPr>
            <p:ph type="body" idx="1"/>
          </p:nvPr>
        </p:nvSpPr>
        <p:spPr>
          <a:xfrm>
            <a:off x="1828800" y="4951413"/>
            <a:ext cx="14630400" cy="4049712"/>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16" name="Google Shape;116;p6:notes"/>
          <p:cNvSpPr>
            <a:spLocks noGrp="1" noRot="1" noChangeAspect="1"/>
          </p:cNvSpPr>
          <p:nvPr>
            <p:ph type="sldImg" idx="2"/>
          </p:nvPr>
        </p:nvSpPr>
        <p:spPr>
          <a:xfrm>
            <a:off x="6057900" y="1285875"/>
            <a:ext cx="6172200" cy="3471863"/>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49410486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p6:notes"/>
          <p:cNvSpPr txBox="1">
            <a:spLocks noGrp="1"/>
          </p:cNvSpPr>
          <p:nvPr>
            <p:ph type="body" idx="1"/>
          </p:nvPr>
        </p:nvSpPr>
        <p:spPr>
          <a:xfrm>
            <a:off x="1828800" y="4951413"/>
            <a:ext cx="14630400" cy="4049712"/>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16" name="Google Shape;116;p6:notes"/>
          <p:cNvSpPr>
            <a:spLocks noGrp="1" noRot="1" noChangeAspect="1"/>
          </p:cNvSpPr>
          <p:nvPr>
            <p:ph type="sldImg" idx="2"/>
          </p:nvPr>
        </p:nvSpPr>
        <p:spPr>
          <a:xfrm>
            <a:off x="6057900" y="1285875"/>
            <a:ext cx="6172200" cy="3471863"/>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8531736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Diseño personalizado">
  <p:cSld name="Diseño personalizado">
    <p:spTree>
      <p:nvGrpSpPr>
        <p:cNvPr id="1" name="Shape 24"/>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lank" type="obj">
  <p:cSld name="OBJECT">
    <p:spTree>
      <p:nvGrpSpPr>
        <p:cNvPr id="1" name="Shape 25"/>
        <p:cNvGrpSpPr/>
        <p:nvPr/>
      </p:nvGrpSpPr>
      <p:grpSpPr>
        <a:xfrm>
          <a:off x="0" y="0"/>
          <a:ext cx="0" cy="0"/>
          <a:chOff x="0" y="0"/>
          <a:chExt cx="0" cy="0"/>
        </a:xfrm>
      </p:grpSpPr>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Diapositiva de título">
  <p:cSld name="Diapositiva de título">
    <p:spTree>
      <p:nvGrpSpPr>
        <p:cNvPr id="1" name="Shape 30"/>
        <p:cNvGrpSpPr/>
        <p:nvPr/>
      </p:nvGrpSpPr>
      <p:grpSpPr>
        <a:xfrm>
          <a:off x="0" y="0"/>
          <a:ext cx="0" cy="0"/>
          <a:chOff x="0" y="0"/>
          <a:chExt cx="0" cy="0"/>
        </a:xfrm>
      </p:grpSpPr>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Diseño personalizado" preserve="1">
  <p:cSld name="Diseño personalizado">
    <p:spTree>
      <p:nvGrpSpPr>
        <p:cNvPr id="1" name="Shape 24"/>
        <p:cNvGrpSpPr/>
        <p:nvPr/>
      </p:nvGrpSpPr>
      <p:grpSpPr>
        <a:xfrm>
          <a:off x="0" y="0"/>
          <a:ext cx="0" cy="0"/>
          <a:chOff x="0" y="0"/>
          <a:chExt cx="0" cy="0"/>
        </a:xfrm>
      </p:grpSpPr>
    </p:spTree>
    <p:extLst>
      <p:ext uri="{BB962C8B-B14F-4D97-AF65-F5344CB8AC3E}">
        <p14:creationId xmlns:p14="http://schemas.microsoft.com/office/powerpoint/2010/main" val="9619929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lank" type="obj" preserve="1">
  <p:cSld name="Blank">
    <p:spTree>
      <p:nvGrpSpPr>
        <p:cNvPr id="1" name="Shape 25"/>
        <p:cNvGrpSpPr/>
        <p:nvPr/>
      </p:nvGrpSpPr>
      <p:grpSpPr>
        <a:xfrm>
          <a:off x="0" y="0"/>
          <a:ext cx="0" cy="0"/>
          <a:chOff x="0" y="0"/>
          <a:chExt cx="0" cy="0"/>
        </a:xfrm>
      </p:grpSpPr>
    </p:spTree>
    <p:extLst>
      <p:ext uri="{BB962C8B-B14F-4D97-AF65-F5344CB8AC3E}">
        <p14:creationId xmlns:p14="http://schemas.microsoft.com/office/powerpoint/2010/main" val="2158378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Diapositiva de título" preserve="1">
  <p:cSld name="Diapositiva de título">
    <p:spTree>
      <p:nvGrpSpPr>
        <p:cNvPr id="1" name="Shape 30"/>
        <p:cNvGrpSpPr/>
        <p:nvPr/>
      </p:nvGrpSpPr>
      <p:grpSpPr>
        <a:xfrm>
          <a:off x="0" y="0"/>
          <a:ext cx="0" cy="0"/>
          <a:chOff x="0" y="0"/>
          <a:chExt cx="0" cy="0"/>
        </a:xfrm>
      </p:grpSpPr>
    </p:spTree>
    <p:extLst>
      <p:ext uri="{BB962C8B-B14F-4D97-AF65-F5344CB8AC3E}">
        <p14:creationId xmlns:p14="http://schemas.microsoft.com/office/powerpoint/2010/main" val="34553764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4.jpeg"/><Relationship Id="rId3" Type="http://schemas.openxmlformats.org/officeDocument/2006/relationships/slideLayout" Target="../slideLayouts/slideLayout3.xml"/><Relationship Id="rId7" Type="http://schemas.openxmlformats.org/officeDocument/2006/relationships/image" Target="../media/image3.jpe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2.jpeg"/><Relationship Id="rId5" Type="http://schemas.openxmlformats.org/officeDocument/2006/relationships/image" Target="../media/image1.png"/><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4.jpeg"/><Relationship Id="rId3" Type="http://schemas.openxmlformats.org/officeDocument/2006/relationships/slideLayout" Target="../slideLayouts/slideLayout6.xml"/><Relationship Id="rId7" Type="http://schemas.openxmlformats.org/officeDocument/2006/relationships/image" Target="../media/image5.jpeg"/><Relationship Id="rId2" Type="http://schemas.openxmlformats.org/officeDocument/2006/relationships/slideLayout" Target="../slideLayouts/slideLayout5.xml"/><Relationship Id="rId1" Type="http://schemas.openxmlformats.org/officeDocument/2006/relationships/slideLayout" Target="../slideLayouts/slideLayout4.xml"/><Relationship Id="rId6" Type="http://schemas.openxmlformats.org/officeDocument/2006/relationships/image" Target="../media/image2.jpeg"/><Relationship Id="rId5" Type="http://schemas.openxmlformats.org/officeDocument/2006/relationships/image" Target="../media/image1.png"/><Relationship Id="rId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1" name="Google Shape;11;p16"/>
          <p:cNvSpPr/>
          <p:nvPr/>
        </p:nvSpPr>
        <p:spPr>
          <a:xfrm>
            <a:off x="1222551" y="1174148"/>
            <a:ext cx="15678785" cy="0"/>
          </a:xfrm>
          <a:custGeom>
            <a:avLst/>
            <a:gdLst/>
            <a:ahLst/>
            <a:cxnLst/>
            <a:rect l="l" t="t" r="r" b="b"/>
            <a:pathLst>
              <a:path w="15678785" h="120000" extrusionOk="0">
                <a:moveTo>
                  <a:pt x="0" y="0"/>
                </a:moveTo>
                <a:lnTo>
                  <a:pt x="15678235" y="0"/>
                </a:lnTo>
              </a:path>
            </a:pathLst>
          </a:custGeom>
          <a:ln w="76200">
            <a:solidFill>
              <a:srgbClr val="33CCFF"/>
            </a:solidFill>
            <a:headEnd type="none" w="sm" len="sm"/>
            <a:tailEnd type="none" w="sm" len="sm"/>
          </a:ln>
        </p:spPr>
        <p:style>
          <a:lnRef idx="1">
            <a:schemeClr val="accent5"/>
          </a:lnRef>
          <a:fillRef idx="0">
            <a:schemeClr val="accent5"/>
          </a:fillRef>
          <a:effectRef idx="0">
            <a:schemeClr val="accent5"/>
          </a:effectRef>
          <a:fontRef idx="minor">
            <a:schemeClr val="tx1"/>
          </a:fontRef>
        </p:style>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3" name="Google Shape;13;p16"/>
          <p:cNvSpPr/>
          <p:nvPr/>
        </p:nvSpPr>
        <p:spPr>
          <a:xfrm>
            <a:off x="1023876" y="1409545"/>
            <a:ext cx="0" cy="7525384"/>
          </a:xfrm>
          <a:custGeom>
            <a:avLst/>
            <a:gdLst/>
            <a:ahLst/>
            <a:cxnLst/>
            <a:rect l="l" t="t" r="r" b="b"/>
            <a:pathLst>
              <a:path w="120000" h="7525384" extrusionOk="0">
                <a:moveTo>
                  <a:pt x="0" y="0"/>
                </a:moveTo>
                <a:lnTo>
                  <a:pt x="0" y="7524868"/>
                </a:lnTo>
              </a:path>
            </a:pathLst>
          </a:custGeom>
          <a:ln w="76200">
            <a:solidFill>
              <a:srgbClr val="33CCFF"/>
            </a:solidFill>
            <a:headEnd type="none" w="sm" len="sm"/>
            <a:tailEnd type="none" w="sm" len="sm"/>
          </a:ln>
        </p:spPr>
        <p:style>
          <a:lnRef idx="3">
            <a:schemeClr val="accent5"/>
          </a:lnRef>
          <a:fillRef idx="0">
            <a:schemeClr val="accent5"/>
          </a:fillRef>
          <a:effectRef idx="2">
            <a:schemeClr val="accent5"/>
          </a:effectRef>
          <a:fontRef idx="minor">
            <a:schemeClr val="tx1"/>
          </a:fontRef>
        </p:style>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15" name="Google Shape;15;p16"/>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880560" y="9451198"/>
            <a:ext cx="2247197" cy="471451"/>
          </a:xfrm>
          <a:prstGeom prst="rect">
            <a:avLst/>
          </a:prstGeom>
          <a:noFill/>
          <a:ln>
            <a:noFill/>
          </a:ln>
        </p:spPr>
      </p:pic>
      <p:sp>
        <p:nvSpPr>
          <p:cNvPr id="20" name="Google Shape;20;p16"/>
          <p:cNvSpPr txBox="1"/>
          <p:nvPr/>
        </p:nvSpPr>
        <p:spPr>
          <a:xfrm>
            <a:off x="2916550" y="9386841"/>
            <a:ext cx="5998850" cy="769401"/>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de-DE" sz="1100" b="0" i="0" u="none" strike="noStrike" dirty="0">
                <a:solidFill>
                  <a:srgbClr val="000000"/>
                </a:solidFill>
                <a:latin typeface="Calibri"/>
                <a:ea typeface="Calibri"/>
                <a:cs typeface="Calibri"/>
                <a:sym typeface="Calibri"/>
              </a:rPr>
              <a:t>"Die Unterstützung der Europäischen Kommission für die Erstellung dieser Veröffentlichung stellt keine Billigung des Inhalts dar, der ausschließlich die Meinung der Autoren wiedergibt, und die Kommission kann nicht für die Verwendung der darin enthaltenen Informationen verantwortlich gemacht werden."</a:t>
            </a:r>
          </a:p>
        </p:txBody>
      </p:sp>
      <p:pic>
        <p:nvPicPr>
          <p:cNvPr id="21" name="Google Shape;21;p16"/>
          <p:cNvPicPr preferRelativeResize="0"/>
          <p:nvPr/>
        </p:nvPicPr>
        <p:blipFill rotWithShape="1">
          <a:blip r:embed="rId6" cstate="email">
            <a:alphaModFix/>
            <a:extLst>
              <a:ext uri="{28A0092B-C50C-407E-A947-70E740481C1C}">
                <a14:useLocalDpi xmlns:a14="http://schemas.microsoft.com/office/drawing/2010/main"/>
              </a:ext>
            </a:extLst>
          </a:blip>
          <a:srcRect/>
          <a:stretch/>
        </p:blipFill>
        <p:spPr>
          <a:xfrm>
            <a:off x="8915400" y="9357719"/>
            <a:ext cx="1676399" cy="600163"/>
          </a:xfrm>
          <a:prstGeom prst="rect">
            <a:avLst/>
          </a:prstGeom>
          <a:noFill/>
          <a:ln>
            <a:noFill/>
          </a:ln>
        </p:spPr>
      </p:pic>
      <p:sp>
        <p:nvSpPr>
          <p:cNvPr id="22" name="Google Shape;22;p16"/>
          <p:cNvSpPr txBox="1"/>
          <p:nvPr/>
        </p:nvSpPr>
        <p:spPr>
          <a:xfrm>
            <a:off x="10591800" y="9345267"/>
            <a:ext cx="6825579" cy="769441"/>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de-DE" sz="1100" dirty="0">
                <a:solidFill>
                  <a:schemeClr val="dk1"/>
                </a:solidFill>
                <a:latin typeface="Calibri"/>
                <a:ea typeface="Calibri"/>
                <a:cs typeface="Calibri"/>
                <a:sym typeface="Calibri"/>
              </a:rPr>
              <a:t>Rechtliche Beschreibung - Creative-Commons-Lizenzierung: Die auf der Website des BOOMER-Projekts veröffentlichten Materialien sind als "Open Educational Resources" (OER) klassifiziert und können frei (ohne Erlaubnis ihrer Schöpfer) heruntergeladen, verwendet, wiederverwendet, kopiert, angepasst und von den Nutzern geteilt werden, mit Informationen über die Quelle ihrer Herkunft.</a:t>
            </a:r>
          </a:p>
        </p:txBody>
      </p:sp>
      <p:pic>
        <p:nvPicPr>
          <p:cNvPr id="24" name="Grafik 3" descr="Ein Bild, das Text, Clipart enthält.&#10;&#10;Automatisch generierte Beschreibung"/>
          <p:cNvPicPr/>
          <p:nvPr userDrawn="1"/>
        </p:nvPicPr>
        <p:blipFill>
          <a:blip r:embed="rId7" cstate="email">
            <a:extLst>
              <a:ext uri="{28A0092B-C50C-407E-A947-70E740481C1C}">
                <a14:useLocalDpi xmlns:a14="http://schemas.microsoft.com/office/drawing/2010/main"/>
              </a:ext>
            </a:extLst>
          </a:blip>
          <a:srcRect/>
          <a:stretch>
            <a:fillRect/>
          </a:stretch>
        </p:blipFill>
        <p:spPr bwMode="auto">
          <a:xfrm>
            <a:off x="14476021" y="1356854"/>
            <a:ext cx="2089947" cy="685702"/>
          </a:xfrm>
          <a:prstGeom prst="rect">
            <a:avLst/>
          </a:prstGeom>
          <a:noFill/>
          <a:ln>
            <a:noFill/>
          </a:ln>
        </p:spPr>
      </p:pic>
      <p:pic>
        <p:nvPicPr>
          <p:cNvPr id="26" name="Grafik 3" descr="Ein Bild, das Text, Clipart enthält.&#10;&#10;Automatisch generierte Beschreibung"/>
          <p:cNvPicPr/>
          <p:nvPr userDrawn="1"/>
        </p:nvPicPr>
        <p:blipFill rotWithShape="1">
          <a:blip r:embed="rId8" cstate="email">
            <a:extLst>
              <a:ext uri="{28A0092B-C50C-407E-A947-70E740481C1C}">
                <a14:useLocalDpi xmlns:a14="http://schemas.microsoft.com/office/drawing/2010/main"/>
              </a:ext>
            </a:extLst>
          </a:blip>
          <a:srcRect/>
          <a:stretch/>
        </p:blipFill>
        <p:spPr bwMode="auto">
          <a:xfrm>
            <a:off x="365954" y="1007282"/>
            <a:ext cx="1315844" cy="804526"/>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lt1"/>
        </a:solidFill>
        <a:effectLst/>
      </p:bgPr>
    </p:bg>
    <p:spTree>
      <p:nvGrpSpPr>
        <p:cNvPr id="1" name="Shape 9"/>
        <p:cNvGrpSpPr/>
        <p:nvPr/>
      </p:nvGrpSpPr>
      <p:grpSpPr>
        <a:xfrm>
          <a:off x="0" y="0"/>
          <a:ext cx="0" cy="0"/>
          <a:chOff x="0" y="0"/>
          <a:chExt cx="0" cy="0"/>
        </a:xfrm>
      </p:grpSpPr>
      <p:sp>
        <p:nvSpPr>
          <p:cNvPr id="11" name="Google Shape;11;p16"/>
          <p:cNvSpPr/>
          <p:nvPr/>
        </p:nvSpPr>
        <p:spPr>
          <a:xfrm>
            <a:off x="1222551" y="1174148"/>
            <a:ext cx="15678785" cy="0"/>
          </a:xfrm>
          <a:custGeom>
            <a:avLst/>
            <a:gdLst/>
            <a:ahLst/>
            <a:cxnLst/>
            <a:rect l="l" t="t" r="r" b="b"/>
            <a:pathLst>
              <a:path w="15678785" h="120000" extrusionOk="0">
                <a:moveTo>
                  <a:pt x="0" y="0"/>
                </a:moveTo>
                <a:lnTo>
                  <a:pt x="15678235" y="0"/>
                </a:lnTo>
              </a:path>
            </a:pathLst>
          </a:custGeom>
          <a:ln w="76200">
            <a:solidFill>
              <a:srgbClr val="33CCFF"/>
            </a:solidFill>
            <a:headEnd type="none" w="sm" len="sm"/>
            <a:tailEnd type="none" w="sm" len="sm"/>
          </a:ln>
        </p:spPr>
        <p:style>
          <a:lnRef idx="1">
            <a:schemeClr val="accent5"/>
          </a:lnRef>
          <a:fillRef idx="0">
            <a:schemeClr val="accent5"/>
          </a:fillRef>
          <a:effectRef idx="0">
            <a:schemeClr val="accent5"/>
          </a:effectRef>
          <a:fontRef idx="minor">
            <a:schemeClr val="tx1"/>
          </a:fontRef>
        </p:style>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3" name="Google Shape;13;p16"/>
          <p:cNvSpPr/>
          <p:nvPr/>
        </p:nvSpPr>
        <p:spPr>
          <a:xfrm>
            <a:off x="1023876" y="1409545"/>
            <a:ext cx="0" cy="7525384"/>
          </a:xfrm>
          <a:custGeom>
            <a:avLst/>
            <a:gdLst/>
            <a:ahLst/>
            <a:cxnLst/>
            <a:rect l="l" t="t" r="r" b="b"/>
            <a:pathLst>
              <a:path w="120000" h="7525384" extrusionOk="0">
                <a:moveTo>
                  <a:pt x="0" y="0"/>
                </a:moveTo>
                <a:lnTo>
                  <a:pt x="0" y="7524868"/>
                </a:lnTo>
              </a:path>
            </a:pathLst>
          </a:custGeom>
          <a:ln w="76200">
            <a:solidFill>
              <a:srgbClr val="33CCFF"/>
            </a:solidFill>
            <a:headEnd type="none" w="sm" len="sm"/>
            <a:tailEnd type="none" w="sm" len="sm"/>
          </a:ln>
        </p:spPr>
        <p:style>
          <a:lnRef idx="1">
            <a:schemeClr val="accent5"/>
          </a:lnRef>
          <a:fillRef idx="0">
            <a:schemeClr val="accent5"/>
          </a:fillRef>
          <a:effectRef idx="0">
            <a:schemeClr val="accent5"/>
          </a:effectRef>
          <a:fontRef idx="minor">
            <a:schemeClr val="tx1"/>
          </a:fontRef>
        </p:style>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15" name="Google Shape;15;p16"/>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880560" y="9451198"/>
            <a:ext cx="2247197" cy="471451"/>
          </a:xfrm>
          <a:prstGeom prst="rect">
            <a:avLst/>
          </a:prstGeom>
          <a:noFill/>
          <a:ln>
            <a:noFill/>
          </a:ln>
        </p:spPr>
      </p:pic>
      <p:sp>
        <p:nvSpPr>
          <p:cNvPr id="20" name="Google Shape;20;p16"/>
          <p:cNvSpPr txBox="1"/>
          <p:nvPr/>
        </p:nvSpPr>
        <p:spPr>
          <a:xfrm>
            <a:off x="2916550" y="9386841"/>
            <a:ext cx="5998850" cy="769401"/>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de-DE" sz="1100" b="0" i="0" u="none" strike="noStrike" dirty="0">
                <a:solidFill>
                  <a:srgbClr val="000000"/>
                </a:solidFill>
                <a:latin typeface="Calibri"/>
                <a:ea typeface="Calibri"/>
                <a:cs typeface="Calibri"/>
                <a:sym typeface="Calibri"/>
              </a:rPr>
              <a:t>"Die Unterstützung der Europäischen Kommission für die Erstellung dieser Veröffentlichung stellt keine Billigung des Inhalts dar, der ausschließlich die Meinung der Autoren wiedergibt, und die Kommission kann nicht für die Verwendung der darin enthaltenen Informationen verantwortlich gemacht werden."</a:t>
            </a:r>
          </a:p>
        </p:txBody>
      </p:sp>
      <p:pic>
        <p:nvPicPr>
          <p:cNvPr id="21" name="Google Shape;21;p16"/>
          <p:cNvPicPr preferRelativeResize="0"/>
          <p:nvPr/>
        </p:nvPicPr>
        <p:blipFill rotWithShape="1">
          <a:blip r:embed="rId6" cstate="email">
            <a:alphaModFix/>
            <a:extLst>
              <a:ext uri="{28A0092B-C50C-407E-A947-70E740481C1C}">
                <a14:useLocalDpi xmlns:a14="http://schemas.microsoft.com/office/drawing/2010/main"/>
              </a:ext>
            </a:extLst>
          </a:blip>
          <a:srcRect/>
          <a:stretch/>
        </p:blipFill>
        <p:spPr>
          <a:xfrm>
            <a:off x="8915400" y="9357719"/>
            <a:ext cx="1676399" cy="600163"/>
          </a:xfrm>
          <a:prstGeom prst="rect">
            <a:avLst/>
          </a:prstGeom>
          <a:noFill/>
          <a:ln>
            <a:noFill/>
          </a:ln>
        </p:spPr>
      </p:pic>
      <p:sp>
        <p:nvSpPr>
          <p:cNvPr id="22" name="Google Shape;22;p16"/>
          <p:cNvSpPr txBox="1"/>
          <p:nvPr/>
        </p:nvSpPr>
        <p:spPr>
          <a:xfrm>
            <a:off x="10591800" y="9345267"/>
            <a:ext cx="6825579" cy="769441"/>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de-DE" sz="1100" dirty="0">
                <a:solidFill>
                  <a:schemeClr val="dk1"/>
                </a:solidFill>
                <a:latin typeface="Calibri"/>
                <a:ea typeface="Calibri"/>
                <a:cs typeface="Calibri"/>
                <a:sym typeface="Calibri"/>
              </a:rPr>
              <a:t>Rechtliche Beschreibung - Creative-Commons-Lizenzierung: Die auf der Website des BOOMER-Projekts veröffentlichten Materialien sind als "Open Educational Resources" (OER) klassifiziert und können frei (ohne Erlaubnis ihrer Schöpfer) heruntergeladen, verwendet, wiederverwendet, kopiert, angepasst und von den Nutzern geteilt werden, mit Informationen über die Quelle ihrer Herkunft.</a:t>
            </a:r>
          </a:p>
        </p:txBody>
      </p:sp>
      <p:pic>
        <p:nvPicPr>
          <p:cNvPr id="24" name="Grafik 3" descr="Ein Bild, das Text, Clipart enthält.&#10;&#10;Automatisch generierte Beschreibung"/>
          <p:cNvPicPr/>
          <p:nvPr userDrawn="1"/>
        </p:nvPicPr>
        <p:blipFill>
          <a:blip r:embed="rId7" cstate="email">
            <a:extLst>
              <a:ext uri="{28A0092B-C50C-407E-A947-70E740481C1C}">
                <a14:useLocalDpi xmlns:a14="http://schemas.microsoft.com/office/drawing/2010/main"/>
              </a:ext>
            </a:extLst>
          </a:blip>
          <a:srcRect/>
          <a:stretch>
            <a:fillRect/>
          </a:stretch>
        </p:blipFill>
        <p:spPr bwMode="auto">
          <a:xfrm>
            <a:off x="14162049" y="1409546"/>
            <a:ext cx="2403919" cy="909908"/>
          </a:xfrm>
          <a:prstGeom prst="rect">
            <a:avLst/>
          </a:prstGeom>
          <a:noFill/>
          <a:ln>
            <a:noFill/>
          </a:ln>
        </p:spPr>
      </p:pic>
      <p:pic>
        <p:nvPicPr>
          <p:cNvPr id="26" name="Grafik 3" descr="Ein Bild, das Text, Clipart enthält.&#10;&#10;Automatisch generierte Beschreibung"/>
          <p:cNvPicPr/>
          <p:nvPr userDrawn="1"/>
        </p:nvPicPr>
        <p:blipFill rotWithShape="1">
          <a:blip r:embed="rId8" cstate="email">
            <a:extLst>
              <a:ext uri="{28A0092B-C50C-407E-A947-70E740481C1C}">
                <a14:useLocalDpi xmlns:a14="http://schemas.microsoft.com/office/drawing/2010/main"/>
              </a:ext>
            </a:extLst>
          </a:blip>
          <a:srcRect/>
          <a:stretch/>
        </p:blipFill>
        <p:spPr bwMode="auto">
          <a:xfrm>
            <a:off x="365954" y="1007282"/>
            <a:ext cx="1315844" cy="804526"/>
          </a:xfrm>
          <a:prstGeom prst="rect">
            <a:avLst/>
          </a:prstGeom>
          <a:noFill/>
          <a:ln>
            <a:noFill/>
          </a:ln>
        </p:spPr>
      </p:pic>
    </p:spTree>
    <p:extLst>
      <p:ext uri="{BB962C8B-B14F-4D97-AF65-F5344CB8AC3E}">
        <p14:creationId xmlns:p14="http://schemas.microsoft.com/office/powerpoint/2010/main" val="539589001"/>
      </p:ext>
    </p:extLst>
  </p:cSld>
  <p:clrMap bg1="lt1" tx1="dk1" bg2="dk2" tx2="lt2" accent1="accent1" accent2="accent2" accent3="accent3" accent4="accent4" accent5="accent5" accent6="accent6" hlink="hlink" folHlink="folHlink"/>
  <p:sldLayoutIdLst>
    <p:sldLayoutId id="2147483656" r:id="rId1"/>
    <p:sldLayoutId id="2147483657" r:id="rId2"/>
    <p:sldLayoutId id="2147483658" r:id="rId3"/>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image" Target="../media/image17.png"/><Relationship Id="rId3" Type="http://schemas.microsoft.com/office/2017/06/relationships/model3d" Target="../media/model3d1.glb"/><Relationship Id="rId7" Type="http://schemas.microsoft.com/office/2017/06/relationships/model3d" Target="../media/model3d2.glb"/><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6.jpeg"/><Relationship Id="rId5" Type="http://schemas.openxmlformats.org/officeDocument/2006/relationships/image" Target="../media/image15.png"/><Relationship Id="rId4" Type="http://schemas.openxmlformats.org/officeDocument/2006/relationships/image" Target="../media/image14.png"/><Relationship Id="rId9" Type="http://schemas.openxmlformats.org/officeDocument/2006/relationships/image" Target="../media/image18.jpe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image" Target="../media/image20.png"/><Relationship Id="rId7" Type="http://schemas.openxmlformats.org/officeDocument/2006/relationships/diagramQuickStyle" Target="../diagrams/quickStyle2.xml"/><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diagramLayout" Target="../diagrams/layout2.xml"/><Relationship Id="rId5" Type="http://schemas.openxmlformats.org/officeDocument/2006/relationships/diagramData" Target="../diagrams/data2.xml"/><Relationship Id="rId4" Type="http://schemas.openxmlformats.org/officeDocument/2006/relationships/image" Target="../media/image21.svg"/><Relationship Id="rId9" Type="http://schemas.microsoft.com/office/2007/relationships/diagramDrawing" Target="../diagrams/drawing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hyperlink" Target="https://time.com/5826882/coronavirus-trump-heat-bleach/" TargetMode="Externa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hyperlink" Target="https://www.consilium.europa.eu/hr/policies/coronavirus/fighting-disinformation/" TargetMode="External"/><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hyperlink" Target="https://eur-lex.europa.eu/legal-content/HR/TXT/PDF/?uri=CELEX:52020JC0008" TargetMode="External"/></Relationships>
</file>

<file path=ppt/slides/_rels/slide2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3.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8" Type="http://schemas.openxmlformats.org/officeDocument/2006/relationships/hyperlink" Target="https://www.sciensano.be/en/health-topics" TargetMode="External"/><Relationship Id="rId3" Type="http://schemas.openxmlformats.org/officeDocument/2006/relationships/hyperlink" Target="https://stampar.hr/hr" TargetMode="External"/><Relationship Id="rId7" Type="http://schemas.openxmlformats.org/officeDocument/2006/relationships/hyperlink" Target="https://www.iss.it/web/iss-en" TargetMode="External"/><Relationship Id="rId2" Type="http://schemas.openxmlformats.org/officeDocument/2006/relationships/hyperlink" Target="https://www.hzjz.hr/" TargetMode="External"/><Relationship Id="rId1" Type="http://schemas.openxmlformats.org/officeDocument/2006/relationships/slideLayout" Target="../slideLayouts/slideLayout2.xml"/><Relationship Id="rId6" Type="http://schemas.openxmlformats.org/officeDocument/2006/relationships/hyperlink" Target="https://united-healthcare.eu/" TargetMode="External"/><Relationship Id="rId5" Type="http://schemas.openxmlformats.org/officeDocument/2006/relationships/hyperlink" Target="https://www.who.int/" TargetMode="External"/><Relationship Id="rId4" Type="http://schemas.openxmlformats.org/officeDocument/2006/relationships/hyperlink" Target="https://eurohealthnet.eu/" TargetMode="Externa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37.sv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49"/>
        <p:cNvGrpSpPr/>
        <p:nvPr/>
      </p:nvGrpSpPr>
      <p:grpSpPr>
        <a:xfrm>
          <a:off x="0" y="0"/>
          <a:ext cx="0" cy="0"/>
          <a:chOff x="0" y="0"/>
          <a:chExt cx="0" cy="0"/>
        </a:xfrm>
      </p:grpSpPr>
      <p:sp>
        <p:nvSpPr>
          <p:cNvPr id="51" name="Google Shape;51;p1"/>
          <p:cNvSpPr txBox="1"/>
          <p:nvPr/>
        </p:nvSpPr>
        <p:spPr>
          <a:xfrm>
            <a:off x="1959429" y="3933083"/>
            <a:ext cx="15113725" cy="1446509"/>
          </a:xfrm>
          <a:prstGeom prst="rect">
            <a:avLst/>
          </a:prstGeom>
          <a:noFill/>
          <a:ln>
            <a:noFill/>
          </a:ln>
        </p:spPr>
        <p:txBody>
          <a:bodyPr spcFirstLastPara="1" wrap="square" lIns="91425" tIns="45700" rIns="91425" bIns="45700" anchor="t" anchorCtr="0">
            <a:spAutoFit/>
          </a:bodyPr>
          <a:lstStyle/>
          <a:p>
            <a:pPr lvl="0" algn="ctr">
              <a:buClr>
                <a:srgbClr val="4D94B7"/>
              </a:buClr>
              <a:buSzPts val="3600"/>
            </a:pPr>
            <a:r>
              <a:rPr lang="de-DE" sz="4400" b="1" dirty="0">
                <a:solidFill>
                  <a:schemeClr val="tx1"/>
                </a:solidFill>
                <a:latin typeface="+mn-lt"/>
                <a:ea typeface="Helvetica Neue"/>
                <a:cs typeface="Helvetica Neue"/>
                <a:sym typeface="Helvetica Neue"/>
              </a:rPr>
              <a:t>Elektronische Gesundheitskompetenz für die Förderung und Erhaltung der Gesundheit</a:t>
            </a:r>
            <a:endParaRPr lang="de-DE" sz="4400" b="1" i="0" u="none" strike="noStrike" cap="none" dirty="0">
              <a:solidFill>
                <a:schemeClr val="tx1"/>
              </a:solidFill>
              <a:latin typeface="+mn-lt"/>
              <a:ea typeface="Helvetica Neue"/>
              <a:cs typeface="Helvetica Neue"/>
              <a:sym typeface="Helvetica Neue"/>
            </a:endParaRPr>
          </a:p>
        </p:txBody>
      </p:sp>
      <p:pic>
        <p:nvPicPr>
          <p:cNvPr id="5" name="Grafik 3" descr="Ein Bild, das Text, Clipart enthält.&#10;&#10;Automatisch generierte Beschreibung"/>
          <p:cNvPicPr/>
          <p:nvPr/>
        </p:nvPicPr>
        <p:blipFill>
          <a:blip r:embed="rId3" cstate="email">
            <a:extLst>
              <a:ext uri="{28A0092B-C50C-407E-A947-70E740481C1C}">
                <a14:useLocalDpi xmlns:a14="http://schemas.microsoft.com/office/drawing/2010/main"/>
              </a:ext>
            </a:extLst>
          </a:blip>
          <a:srcRect/>
          <a:stretch>
            <a:fillRect/>
          </a:stretch>
        </p:blipFill>
        <p:spPr bwMode="auto">
          <a:xfrm>
            <a:off x="6076691" y="1389845"/>
            <a:ext cx="5359247" cy="2089625"/>
          </a:xfrm>
          <a:prstGeom prst="rect">
            <a:avLst/>
          </a:prstGeom>
          <a:noFill/>
          <a:ln>
            <a:noFill/>
          </a:ln>
        </p:spPr>
      </p:pic>
      <p:sp>
        <p:nvSpPr>
          <p:cNvPr id="2" name="Rectangle 1"/>
          <p:cNvSpPr/>
          <p:nvPr/>
        </p:nvSpPr>
        <p:spPr>
          <a:xfrm>
            <a:off x="5968509" y="3468383"/>
            <a:ext cx="5575610" cy="369332"/>
          </a:xfrm>
          <a:prstGeom prst="rect">
            <a:avLst/>
          </a:prstGeom>
        </p:spPr>
        <p:txBody>
          <a:bodyPr wrap="square">
            <a:spAutoFit/>
          </a:bodyPr>
          <a:lstStyle/>
          <a:p>
            <a:pPr algn="ctr"/>
            <a:r>
              <a:rPr lang="hr-HR" sz="1800" b="1" dirty="0" err="1">
                <a:solidFill>
                  <a:srgbClr val="00CCFF"/>
                </a:solidFill>
              </a:rPr>
              <a:t>www.digital</a:t>
            </a:r>
            <a:r>
              <a:rPr lang="hr-HR" sz="1800" b="1" dirty="0">
                <a:solidFill>
                  <a:srgbClr val="00CCFF"/>
                </a:solidFill>
              </a:rPr>
              <a:t>-</a:t>
            </a:r>
            <a:r>
              <a:rPr lang="hr-HR" sz="1800" b="1" dirty="0" err="1">
                <a:solidFill>
                  <a:srgbClr val="00CCFF"/>
                </a:solidFill>
              </a:rPr>
              <a:t>boomer.eu</a:t>
            </a:r>
            <a:endParaRPr lang="hr-HR" sz="1800" b="1" dirty="0">
              <a:solidFill>
                <a:srgbClr val="00CCFF"/>
              </a:solidFill>
            </a:endParaRPr>
          </a:p>
        </p:txBody>
      </p:sp>
      <p:sp>
        <p:nvSpPr>
          <p:cNvPr id="6" name="Google Shape;51;p1"/>
          <p:cNvSpPr txBox="1"/>
          <p:nvPr/>
        </p:nvSpPr>
        <p:spPr>
          <a:xfrm>
            <a:off x="1959429" y="5762998"/>
            <a:ext cx="15113725" cy="70784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4D94B7"/>
              </a:buClr>
              <a:buSzPts val="3600"/>
              <a:buFont typeface="Helvetica Neue"/>
              <a:buNone/>
            </a:pPr>
            <a:r>
              <a:rPr lang="de-DE" sz="4000" dirty="0">
                <a:solidFill>
                  <a:schemeClr val="tx1"/>
                </a:solidFill>
                <a:latin typeface="Arial" pitchFamily="34" charset="0"/>
                <a:ea typeface="Helvetica Neue"/>
                <a:cs typeface="Arial" pitchFamily="34" charset="0"/>
                <a:sym typeface="Helvetica Neue"/>
              </a:rPr>
              <a:t>Zur Verfügung gestellt von: Universität von Dubrovnik</a:t>
            </a:r>
            <a:endParaRPr lang="en-GB" sz="4000" i="0" u="none" strike="noStrike" cap="none" dirty="0">
              <a:solidFill>
                <a:schemeClr val="tx1"/>
              </a:solidFill>
              <a:latin typeface="Arial" pitchFamily="34" charset="0"/>
              <a:ea typeface="Helvetica Neue"/>
              <a:cs typeface="Arial" pitchFamily="34" charset="0"/>
              <a:sym typeface="Helvetica Neue"/>
            </a:endParaRPr>
          </a:p>
        </p:txBody>
      </p:sp>
      <p:pic>
        <p:nvPicPr>
          <p:cNvPr id="7" name="Picture 2">
            <a:extLst>
              <a:ext uri="{FF2B5EF4-FFF2-40B4-BE49-F238E27FC236}">
                <a16:creationId xmlns:a16="http://schemas.microsoft.com/office/drawing/2014/main" id="{5BA77A2C-26F1-400F-A2FD-FD6E04D09DD3}"/>
              </a:ext>
            </a:extLst>
          </p:cNvPr>
          <p:cNvPicPr>
            <a:picLocks noChangeAspect="1" noChangeArrowheads="1"/>
          </p:cNvPicPr>
          <p:nvPr/>
        </p:nvPicPr>
        <p:blipFill>
          <a:blip r:embed="rId4" cstate="email">
            <a:extLst>
              <a:ext uri="{28A0092B-C50C-407E-A947-70E740481C1C}">
                <a14:useLocalDpi xmlns:a14="http://schemas.microsoft.com/office/drawing/2010/main"/>
              </a:ext>
            </a:extLst>
          </a:blip>
          <a:stretch>
            <a:fillRect/>
          </a:stretch>
        </p:blipFill>
        <p:spPr bwMode="auto">
          <a:xfrm>
            <a:off x="7408044" y="6958333"/>
            <a:ext cx="9905584" cy="223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17"/>
        <p:cNvGrpSpPr/>
        <p:nvPr/>
      </p:nvGrpSpPr>
      <p:grpSpPr>
        <a:xfrm>
          <a:off x="0" y="0"/>
          <a:ext cx="0" cy="0"/>
          <a:chOff x="0" y="0"/>
          <a:chExt cx="0" cy="0"/>
        </a:xfrm>
      </p:grpSpPr>
      <p:sp>
        <p:nvSpPr>
          <p:cNvPr id="120" name="Google Shape;120;p6"/>
          <p:cNvSpPr txBox="1"/>
          <p:nvPr/>
        </p:nvSpPr>
        <p:spPr>
          <a:xfrm>
            <a:off x="1332000" y="4265195"/>
            <a:ext cx="16300269" cy="3108503"/>
          </a:xfrm>
          <a:prstGeom prst="rect">
            <a:avLst/>
          </a:prstGeom>
          <a:noFill/>
          <a:ln>
            <a:noFill/>
          </a:ln>
        </p:spPr>
        <p:txBody>
          <a:bodyPr spcFirstLastPara="1" wrap="square" lIns="91425" tIns="45700" rIns="91425" bIns="45700" anchor="t" anchorCtr="0">
            <a:spAutoFit/>
          </a:bodyPr>
          <a:lstStyle/>
          <a:p>
            <a:pPr marL="457200" lvl="0" indent="-457200">
              <a:buFont typeface="Arial" panose="020B0604020202020204" pitchFamily="34" charset="0"/>
              <a:buChar char="•"/>
            </a:pPr>
            <a:r>
              <a:rPr lang="de-DE" sz="2800" dirty="0"/>
              <a:t>Repräsentiert die fortgeschrittensten Kenntnisse und Fähigkeiten gesundheitlicher und sozialer Art, die eine kritische Betrachtung von Gesundheitsinformationen ermöglichen</a:t>
            </a:r>
          </a:p>
          <a:p>
            <a:pPr marL="457200" lvl="0" indent="-457200">
              <a:buFont typeface="Arial" panose="020B0604020202020204" pitchFamily="34" charset="0"/>
              <a:buChar char="•"/>
            </a:pPr>
            <a:endParaRPr lang="de-DE" sz="2800" dirty="0"/>
          </a:p>
          <a:p>
            <a:pPr marL="457200" lvl="0" indent="-457200">
              <a:buFont typeface="Arial" panose="020B0604020202020204" pitchFamily="34" charset="0"/>
              <a:buChar char="•"/>
            </a:pPr>
            <a:r>
              <a:rPr lang="de-DE" sz="2800" dirty="0"/>
              <a:t>Verbesserung der persönlichen und sozialen Kompetenzen</a:t>
            </a:r>
          </a:p>
          <a:p>
            <a:pPr marL="457200" lvl="0" indent="-457200">
              <a:buFont typeface="Arial" panose="020B0604020202020204" pitchFamily="34" charset="0"/>
              <a:buChar char="•"/>
            </a:pPr>
            <a:endParaRPr lang="de-DE" sz="2800" dirty="0"/>
          </a:p>
          <a:p>
            <a:pPr marL="457200" lvl="0" indent="-457200">
              <a:buFont typeface="Arial" panose="020B0604020202020204" pitchFamily="34" charset="0"/>
              <a:buChar char="•"/>
            </a:pPr>
            <a:r>
              <a:rPr lang="de-DE" sz="2800" dirty="0"/>
              <a:t>Verständnis der sozialen, politischen und wirtschaftlichen Ebene des Gesundheits- und Gesundheitssystems.</a:t>
            </a:r>
          </a:p>
        </p:txBody>
      </p:sp>
      <p:sp>
        <p:nvSpPr>
          <p:cNvPr id="4" name="Rectangle: Rounded Corners 3">
            <a:extLst>
              <a:ext uri="{FF2B5EF4-FFF2-40B4-BE49-F238E27FC236}">
                <a16:creationId xmlns:a16="http://schemas.microsoft.com/office/drawing/2014/main" id="{B6252371-334B-4950-B2CD-A8EB244AD984}"/>
              </a:ext>
            </a:extLst>
          </p:cNvPr>
          <p:cNvSpPr/>
          <p:nvPr/>
        </p:nvSpPr>
        <p:spPr>
          <a:xfrm>
            <a:off x="5028732" y="2641247"/>
            <a:ext cx="6473952" cy="914400"/>
          </a:xfrm>
          <a:prstGeom prst="roundRect">
            <a:avLst/>
          </a:prstGeom>
          <a:solidFill>
            <a:schemeClr val="bg1"/>
          </a:solidFill>
          <a:ln>
            <a:solidFill>
              <a:srgbClr val="00B0F0"/>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de-DE" sz="2800" b="1">
                <a:solidFill>
                  <a:schemeClr val="tx1"/>
                </a:solidFill>
              </a:rPr>
              <a:t>Kritische Gesundheitskompetenz </a:t>
            </a:r>
            <a:endParaRPr lang="de-DE" sz="2800">
              <a:solidFill>
                <a:schemeClr val="tx1"/>
              </a:solidFill>
            </a:endParaRPr>
          </a:p>
        </p:txBody>
      </p:sp>
      <p:sp>
        <p:nvSpPr>
          <p:cNvPr id="2" name="Google Shape;118;p6">
            <a:extLst>
              <a:ext uri="{FF2B5EF4-FFF2-40B4-BE49-F238E27FC236}">
                <a16:creationId xmlns:a16="http://schemas.microsoft.com/office/drawing/2014/main" id="{A4F7439C-2341-3B70-7667-A9BC867C6387}"/>
              </a:ext>
            </a:extLst>
          </p:cNvPr>
          <p:cNvSpPr txBox="1"/>
          <p:nvPr/>
        </p:nvSpPr>
        <p:spPr>
          <a:xfrm>
            <a:off x="1800000" y="1304031"/>
            <a:ext cx="12132000" cy="830956"/>
          </a:xfrm>
          <a:prstGeom prst="rect">
            <a:avLst/>
          </a:prstGeom>
          <a:noFill/>
          <a:ln>
            <a:noFill/>
          </a:ln>
        </p:spPr>
        <p:txBody>
          <a:bodyPr spcFirstLastPara="1" wrap="square" lIns="91425" tIns="45700" rIns="91425" bIns="45700" anchor="t" anchorCtr="0">
            <a:spAutoFit/>
          </a:bodyPr>
          <a:lstStyle/>
          <a:p>
            <a:pPr lvl="0"/>
            <a:r>
              <a:rPr lang="de-DE" sz="4800" b="1" dirty="0">
                <a:solidFill>
                  <a:schemeClr val="tx1"/>
                </a:solidFill>
                <a:latin typeface="+mn-lt"/>
                <a:ea typeface="Helvetica Neue"/>
                <a:cs typeface="Helvetica Neue"/>
                <a:sym typeface="Helvetica Neue"/>
              </a:rPr>
              <a:t>1.2. Niveaus der Gesundheitskompetenz</a:t>
            </a:r>
            <a:endParaRPr lang="de-DE" dirty="0">
              <a:solidFill>
                <a:schemeClr val="tx1"/>
              </a:solidFill>
              <a:latin typeface="+mn-lt"/>
            </a:endParaRPr>
          </a:p>
        </p:txBody>
      </p:sp>
    </p:spTree>
    <p:extLst>
      <p:ext uri="{BB962C8B-B14F-4D97-AF65-F5344CB8AC3E}">
        <p14:creationId xmlns:p14="http://schemas.microsoft.com/office/powerpoint/2010/main" val="317458843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17"/>
        <p:cNvGrpSpPr/>
        <p:nvPr/>
      </p:nvGrpSpPr>
      <p:grpSpPr>
        <a:xfrm>
          <a:off x="0" y="0"/>
          <a:ext cx="0" cy="0"/>
          <a:chOff x="0" y="0"/>
          <a:chExt cx="0" cy="0"/>
        </a:xfrm>
      </p:grpSpPr>
      <p:sp>
        <p:nvSpPr>
          <p:cNvPr id="118" name="Google Shape;118;p6"/>
          <p:cNvSpPr txBox="1"/>
          <p:nvPr/>
        </p:nvSpPr>
        <p:spPr>
          <a:xfrm>
            <a:off x="1800000" y="1327382"/>
            <a:ext cx="12708000" cy="830956"/>
          </a:xfrm>
          <a:prstGeom prst="rect">
            <a:avLst/>
          </a:prstGeom>
          <a:noFill/>
          <a:ln>
            <a:noFill/>
          </a:ln>
        </p:spPr>
        <p:txBody>
          <a:bodyPr spcFirstLastPara="1" wrap="square" lIns="91425" tIns="45700" rIns="91425" bIns="45700" anchor="t" anchorCtr="0">
            <a:spAutoFit/>
          </a:bodyPr>
          <a:lstStyle/>
          <a:p>
            <a:pPr lvl="0"/>
            <a:r>
              <a:rPr lang="de-DE" sz="4800" b="1" dirty="0">
                <a:solidFill>
                  <a:schemeClr val="tx1"/>
                </a:solidFill>
                <a:ea typeface="Helvetica Neue"/>
                <a:cs typeface="Helvetica Neue"/>
                <a:sym typeface="Helvetica Neue"/>
              </a:rPr>
              <a:t>1.3. Quellen für Gesundheitsinformationen</a:t>
            </a:r>
            <a:endParaRPr lang="de-DE" dirty="0">
              <a:solidFill>
                <a:schemeClr val="tx1"/>
              </a:solidFill>
              <a:latin typeface="+mn-lt"/>
            </a:endParaRPr>
          </a:p>
        </p:txBody>
      </p:sp>
      <p:sp>
        <p:nvSpPr>
          <p:cNvPr id="5" name="TextBox 4">
            <a:extLst>
              <a:ext uri="{FF2B5EF4-FFF2-40B4-BE49-F238E27FC236}">
                <a16:creationId xmlns:a16="http://schemas.microsoft.com/office/drawing/2014/main" id="{1699FA08-616C-41F5-9E6C-80AC51BDCC6E}"/>
              </a:ext>
            </a:extLst>
          </p:cNvPr>
          <p:cNvSpPr txBox="1"/>
          <p:nvPr/>
        </p:nvSpPr>
        <p:spPr>
          <a:xfrm>
            <a:off x="1331999" y="2516860"/>
            <a:ext cx="12312000" cy="6885924"/>
          </a:xfrm>
          <a:prstGeom prst="rect">
            <a:avLst/>
          </a:prstGeom>
          <a:noFill/>
        </p:spPr>
        <p:txBody>
          <a:bodyPr wrap="square" rtlCol="0">
            <a:spAutoFit/>
          </a:bodyPr>
          <a:lstStyle/>
          <a:p>
            <a:pPr algn="just">
              <a:lnSpc>
                <a:spcPct val="107000"/>
              </a:lnSpc>
              <a:spcAft>
                <a:spcPts val="800"/>
              </a:spcAft>
            </a:pPr>
            <a:r>
              <a:rPr lang="de-DE" sz="2800" dirty="0">
                <a:solidFill>
                  <a:schemeClr val="tx1"/>
                </a:solidFill>
                <a:latin typeface="+mj-lt"/>
                <a:ea typeface="Yu Mincho" panose="02020400000000000000" pitchFamily="18" charset="-128"/>
                <a:cs typeface="Arial" panose="020B0604020202020204" pitchFamily="34" charset="0"/>
              </a:rPr>
              <a:t>Es gibt viele Quellen für Gesundheitsinformationen.</a:t>
            </a:r>
          </a:p>
          <a:p>
            <a:pPr algn="just">
              <a:lnSpc>
                <a:spcPct val="107000"/>
              </a:lnSpc>
              <a:spcAft>
                <a:spcPts val="800"/>
              </a:spcAft>
            </a:pPr>
            <a:endParaRPr lang="de-DE" sz="2800" dirty="0">
              <a:solidFill>
                <a:schemeClr val="tx1"/>
              </a:solidFill>
              <a:latin typeface="+mj-lt"/>
              <a:ea typeface="Yu Mincho" panose="02020400000000000000" pitchFamily="18" charset="-128"/>
              <a:cs typeface="Arial" panose="020B0604020202020204" pitchFamily="34" charset="0"/>
            </a:endParaRPr>
          </a:p>
          <a:p>
            <a:pPr marL="457200" indent="-457200" algn="just">
              <a:lnSpc>
                <a:spcPct val="107000"/>
              </a:lnSpc>
              <a:spcAft>
                <a:spcPts val="800"/>
              </a:spcAft>
              <a:buFont typeface="Arial" panose="020B0604020202020204" pitchFamily="34" charset="0"/>
              <a:buChar char="•"/>
            </a:pPr>
            <a:r>
              <a:rPr lang="de-DE" sz="2800" dirty="0">
                <a:solidFill>
                  <a:schemeClr val="tx1"/>
                </a:solidFill>
                <a:latin typeface="+mj-lt"/>
                <a:ea typeface="Yu Mincho" panose="02020400000000000000" pitchFamily="18" charset="-128"/>
                <a:cs typeface="Arial" panose="020B0604020202020204" pitchFamily="34" charset="0"/>
              </a:rPr>
              <a:t>An erster Stelle steht das Fachpersonal - Ärzte und anderes Gesundheitspersonal, mit dem der Patient in Kontakt steht</a:t>
            </a:r>
          </a:p>
          <a:p>
            <a:pPr marL="457200" indent="-457200" algn="just">
              <a:lnSpc>
                <a:spcPct val="107000"/>
              </a:lnSpc>
              <a:spcAft>
                <a:spcPts val="800"/>
              </a:spcAft>
              <a:buFont typeface="Arial" panose="020B0604020202020204" pitchFamily="34" charset="0"/>
              <a:buChar char="•"/>
            </a:pPr>
            <a:endParaRPr lang="de-DE" sz="2400" dirty="0">
              <a:solidFill>
                <a:schemeClr val="tx1"/>
              </a:solidFill>
              <a:latin typeface="+mj-lt"/>
              <a:ea typeface="Yu Mincho" panose="02020400000000000000" pitchFamily="18" charset="-128"/>
              <a:cs typeface="Arial" panose="020B0604020202020204" pitchFamily="34" charset="0"/>
            </a:endParaRPr>
          </a:p>
          <a:p>
            <a:pPr marL="457200" indent="-457200" algn="just">
              <a:lnSpc>
                <a:spcPct val="107000"/>
              </a:lnSpc>
              <a:spcAft>
                <a:spcPts val="800"/>
              </a:spcAft>
              <a:buFont typeface="Arial" panose="020B0604020202020204" pitchFamily="34" charset="0"/>
              <a:buChar char="•"/>
            </a:pPr>
            <a:r>
              <a:rPr lang="de-DE" sz="2800" dirty="0">
                <a:solidFill>
                  <a:schemeClr val="tx1"/>
                </a:solidFill>
                <a:latin typeface="+mj-lt"/>
                <a:ea typeface="Yu Mincho" panose="02020400000000000000" pitchFamily="18" charset="-128"/>
                <a:cs typeface="Arial" panose="020B0604020202020204" pitchFamily="34" charset="0"/>
              </a:rPr>
              <a:t>Verschiedene gedruckte Materialien: Werbematerial, Broschüren, Zeitschriften, Zeitungen, Bücher</a:t>
            </a:r>
          </a:p>
          <a:p>
            <a:pPr marL="457200" indent="-457200" algn="just">
              <a:lnSpc>
                <a:spcPct val="107000"/>
              </a:lnSpc>
              <a:spcAft>
                <a:spcPts val="800"/>
              </a:spcAft>
              <a:buFont typeface="Arial" panose="020B0604020202020204" pitchFamily="34" charset="0"/>
              <a:buChar char="•"/>
            </a:pPr>
            <a:endParaRPr lang="de-DE" sz="2400" dirty="0">
              <a:solidFill>
                <a:schemeClr val="tx1"/>
              </a:solidFill>
              <a:latin typeface="+mj-lt"/>
              <a:ea typeface="Yu Mincho" panose="02020400000000000000" pitchFamily="18" charset="-128"/>
              <a:cs typeface="Arial" panose="020B0604020202020204" pitchFamily="34" charset="0"/>
            </a:endParaRPr>
          </a:p>
          <a:p>
            <a:pPr marL="457200" indent="-457200" algn="just">
              <a:lnSpc>
                <a:spcPct val="107000"/>
              </a:lnSpc>
              <a:spcAft>
                <a:spcPts val="800"/>
              </a:spcAft>
              <a:buFont typeface="Arial" panose="020B0604020202020204" pitchFamily="34" charset="0"/>
              <a:buChar char="•"/>
            </a:pPr>
            <a:r>
              <a:rPr lang="de-DE" sz="2800" dirty="0">
                <a:solidFill>
                  <a:schemeClr val="tx1"/>
                </a:solidFill>
                <a:latin typeface="+mj-lt"/>
                <a:ea typeface="Yu Mincho" panose="02020400000000000000" pitchFamily="18" charset="-128"/>
                <a:cs typeface="Arial" panose="020B0604020202020204" pitchFamily="34" charset="0"/>
              </a:rPr>
              <a:t>Medien: Radio, Fernsehen, soziale Netzwerke, E-Informationen – Internetportale</a:t>
            </a:r>
          </a:p>
          <a:p>
            <a:pPr marL="457200" indent="-457200" algn="just">
              <a:lnSpc>
                <a:spcPct val="107000"/>
              </a:lnSpc>
              <a:spcAft>
                <a:spcPts val="800"/>
              </a:spcAft>
              <a:buFont typeface="Arial" panose="020B0604020202020204" pitchFamily="34" charset="0"/>
              <a:buChar char="•"/>
            </a:pPr>
            <a:endParaRPr lang="de-DE" sz="2400" dirty="0">
              <a:solidFill>
                <a:schemeClr val="tx1"/>
              </a:solidFill>
              <a:latin typeface="+mj-lt"/>
              <a:ea typeface="Yu Mincho" panose="02020400000000000000" pitchFamily="18" charset="-128"/>
              <a:cs typeface="Arial" panose="020B0604020202020204" pitchFamily="34" charset="0"/>
            </a:endParaRPr>
          </a:p>
          <a:p>
            <a:pPr marL="457200" indent="-457200" algn="just">
              <a:lnSpc>
                <a:spcPct val="107000"/>
              </a:lnSpc>
              <a:spcAft>
                <a:spcPts val="800"/>
              </a:spcAft>
              <a:buFont typeface="Arial" panose="020B0604020202020204" pitchFamily="34" charset="0"/>
              <a:buChar char="•"/>
            </a:pPr>
            <a:r>
              <a:rPr lang="de-DE" sz="2800" dirty="0">
                <a:solidFill>
                  <a:schemeClr val="tx1"/>
                </a:solidFill>
                <a:latin typeface="+mj-lt"/>
                <a:ea typeface="Yu Mincho" panose="02020400000000000000" pitchFamily="18" charset="-128"/>
                <a:cs typeface="Arial" panose="020B0604020202020204" pitchFamily="34" charset="0"/>
              </a:rPr>
              <a:t>Informationen von anderen Menschen: Freunde, Familien, Verbände und Patienten, denen man während der Behandlung begegnet.</a:t>
            </a:r>
          </a:p>
        </p:txBody>
      </p:sp>
      <mc:AlternateContent xmlns:mc="http://schemas.openxmlformats.org/markup-compatibility/2006">
        <mc:Choice xmlns:am3d="http://schemas.microsoft.com/office/drawing/2017/model3d" Requires="am3d">
          <p:graphicFrame>
            <p:nvGraphicFramePr>
              <p:cNvPr id="2" name="3D Model 1" descr="Doctor">
                <a:extLst>
                  <a:ext uri="{FF2B5EF4-FFF2-40B4-BE49-F238E27FC236}">
                    <a16:creationId xmlns:a16="http://schemas.microsoft.com/office/drawing/2014/main" id="{27C07EFD-D697-475A-B1BE-738763D7D99B}"/>
                  </a:ext>
                </a:extLst>
              </p:cNvPr>
              <p:cNvGraphicFramePr>
                <a:graphicFrameLocks noChangeAspect="1"/>
              </p:cNvGraphicFramePr>
              <p:nvPr>
                <p:extLst>
                  <p:ext uri="{D42A27DB-BD31-4B8C-83A1-F6EECF244321}">
                    <p14:modId xmlns:p14="http://schemas.microsoft.com/office/powerpoint/2010/main" val="1691507629"/>
                  </p:ext>
                </p:extLst>
              </p:nvPr>
            </p:nvGraphicFramePr>
            <p:xfrm>
              <a:off x="16337610" y="2327336"/>
              <a:ext cx="1061743" cy="2159479"/>
            </p:xfrm>
            <a:graphic>
              <a:graphicData uri="http://schemas.microsoft.com/office/drawing/2017/model3d">
                <am3d:model3d r:embed="rId3">
                  <am3d:spPr>
                    <a:xfrm>
                      <a:off x="0" y="0"/>
                      <a:ext cx="1061743" cy="2159479"/>
                    </a:xfrm>
                    <a:prstGeom prst="rect">
                      <a:avLst/>
                    </a:prstGeom>
                  </am3d:spPr>
                  <am3d:camera>
                    <am3d:pos x="0" y="0" z="61659942"/>
                    <am3d:up dx="0" dy="36000000" dz="0"/>
                    <am3d:lookAt x="0" y="0" z="0"/>
                    <am3d:perspective fov="2700000"/>
                  </am3d:camera>
                  <am3d:trans>
                    <am3d:meterPerModelUnit n="3894814" d="1000000"/>
                    <am3d:preTrans dx="755319" dy="-18024929" dz="-2804266"/>
                    <am3d:scale>
                      <am3d:sx n="1000000" d="1000000"/>
                      <am3d:sy n="1000000" d="1000000"/>
                      <am3d:sz n="1000000" d="1000000"/>
                    </am3d:scale>
                    <am3d:rot ax="338631" ay="-1393111" az="-133853"/>
                    <am3d:postTrans dx="0" dy="0" dz="0"/>
                  </am3d:trans>
                  <am3d:raster rName="Office3DRenderer" rVer="16.0.8326">
                    <am3d:blip r:embed="rId4"/>
                  </am3d:raster>
                  <am3d:objViewport viewportSz="2933290"/>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2" name="3D Model 1" descr="Doctor">
                <a:extLst>
                  <a:ext uri="{FF2B5EF4-FFF2-40B4-BE49-F238E27FC236}">
                    <a16:creationId xmlns:a16="http://schemas.microsoft.com/office/drawing/2014/main" id="{27C07EFD-D697-475A-B1BE-738763D7D99B}"/>
                  </a:ext>
                </a:extLst>
              </p:cNvPr>
              <p:cNvPicPr>
                <a:picLocks noGrp="1" noRot="1" noChangeAspect="1" noMove="1" noResize="1" noEditPoints="1" noAdjustHandles="1" noChangeArrowheads="1" noChangeShapeType="1" noCrop="1"/>
              </p:cNvPicPr>
              <p:nvPr/>
            </p:nvPicPr>
            <p:blipFill>
              <a:blip r:embed="rId4"/>
              <a:stretch>
                <a:fillRect/>
              </a:stretch>
            </p:blipFill>
            <p:spPr>
              <a:xfrm>
                <a:off x="16337610" y="2327336"/>
                <a:ext cx="1061743" cy="2159479"/>
              </a:xfrm>
              <a:prstGeom prst="rect">
                <a:avLst/>
              </a:prstGeom>
            </p:spPr>
          </p:pic>
        </mc:Fallback>
      </mc:AlternateContent>
      <p:pic>
        <p:nvPicPr>
          <p:cNvPr id="1026" name="Picture 2" descr="How to Draw a Nurse - Really Easy Drawing Tutorial">
            <a:extLst>
              <a:ext uri="{FF2B5EF4-FFF2-40B4-BE49-F238E27FC236}">
                <a16:creationId xmlns:a16="http://schemas.microsoft.com/office/drawing/2014/main" id="{32E2BD03-10C5-43B7-972F-DC2E0F54755B}"/>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14960762" y="2192222"/>
            <a:ext cx="733107" cy="159950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Book Illustration Images - Free Download on Freepik">
            <a:extLst>
              <a:ext uri="{FF2B5EF4-FFF2-40B4-BE49-F238E27FC236}">
                <a16:creationId xmlns:a16="http://schemas.microsoft.com/office/drawing/2014/main" id="{2D69D5A9-07FC-4BB5-8295-2215B2FE9E6D}"/>
              </a:ext>
            </a:extLst>
          </p:cNvPr>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14057268" y="4197656"/>
            <a:ext cx="1958472" cy="1958472"/>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mc:Choice xmlns:am3d="http://schemas.microsoft.com/office/drawing/2017/model3d" Requires="am3d">
          <p:graphicFrame>
            <p:nvGraphicFramePr>
              <p:cNvPr id="9" name="3D Model 8" descr="Group">
                <a:extLst>
                  <a:ext uri="{FF2B5EF4-FFF2-40B4-BE49-F238E27FC236}">
                    <a16:creationId xmlns:a16="http://schemas.microsoft.com/office/drawing/2014/main" id="{F6F1EC78-D463-4C16-A465-E084D9D630EF}"/>
                  </a:ext>
                </a:extLst>
              </p:cNvPr>
              <p:cNvGraphicFramePr>
                <a:graphicFrameLocks noChangeAspect="1"/>
              </p:cNvGraphicFramePr>
              <p:nvPr>
                <p:extLst>
                  <p:ext uri="{D42A27DB-BD31-4B8C-83A1-F6EECF244321}">
                    <p14:modId xmlns:p14="http://schemas.microsoft.com/office/powerpoint/2010/main" val="3436952646"/>
                  </p:ext>
                </p:extLst>
              </p:nvPr>
            </p:nvGraphicFramePr>
            <p:xfrm>
              <a:off x="13713585" y="7944740"/>
              <a:ext cx="1713313" cy="1123172"/>
            </p:xfrm>
            <a:graphic>
              <a:graphicData uri="http://schemas.microsoft.com/office/drawing/2017/model3d">
                <am3d:model3d r:embed="rId7">
                  <am3d:spPr>
                    <a:xfrm>
                      <a:off x="0" y="0"/>
                      <a:ext cx="1713313" cy="1123172"/>
                    </a:xfrm>
                    <a:prstGeom prst="rect">
                      <a:avLst/>
                    </a:prstGeom>
                    <a:ln>
                      <a:solidFill>
                        <a:schemeClr val="accent2">
                          <a:lumMod val="60000"/>
                          <a:lumOff val="40000"/>
                        </a:schemeClr>
                      </a:solidFill>
                    </a:ln>
                    <a:effectLst>
                      <a:innerShdw blurRad="63500" dist="50800" dir="13500000">
                        <a:prstClr val="black">
                          <a:alpha val="50000"/>
                        </a:prstClr>
                      </a:innerShdw>
                    </a:effectLst>
                  </am3d:spPr>
                  <am3d:camera>
                    <am3d:pos x="0" y="0" z="67562836"/>
                    <am3d:up dx="0" dy="36000000" dz="0"/>
                    <am3d:lookAt x="0" y="0" z="0"/>
                    <am3d:perspective fov="2700000"/>
                  </am3d:camera>
                  <am3d:trans>
                    <am3d:meterPerModelUnit n="117406" d="1000000"/>
                    <am3d:preTrans dx="0" dy="-4526626" dz="0"/>
                    <am3d:scale>
                      <am3d:sx n="1000000" d="1000000"/>
                      <am3d:sy n="1000000" d="1000000"/>
                      <am3d:sz n="1000000" d="1000000"/>
                    </am3d:scale>
                    <am3d:rot ax="9689143" ay="1167732" az="10417991"/>
                    <am3d:postTrans dx="0" dy="0" dz="0"/>
                  </am3d:trans>
                  <am3d:raster rName="Office3DRenderer" rVer="16.0.8326">
                    <am3d:blip r:embed="rId8"/>
                  </am3d:raster>
                  <am3d:objViewport viewportSz="2436712"/>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9" name="3D Model 8" descr="Group">
                <a:extLst>
                  <a:ext uri="{FF2B5EF4-FFF2-40B4-BE49-F238E27FC236}">
                    <a16:creationId xmlns:a16="http://schemas.microsoft.com/office/drawing/2014/main" id="{F6F1EC78-D463-4C16-A465-E084D9D630EF}"/>
                  </a:ext>
                </a:extLst>
              </p:cNvPr>
              <p:cNvPicPr>
                <a:picLocks noGrp="1" noRot="1" noChangeAspect="1" noMove="1" noResize="1" noEditPoints="1" noAdjustHandles="1" noChangeArrowheads="1" noChangeShapeType="1" noCrop="1"/>
              </p:cNvPicPr>
              <p:nvPr/>
            </p:nvPicPr>
            <p:blipFill>
              <a:blip r:embed="rId8"/>
              <a:stretch>
                <a:fillRect/>
              </a:stretch>
            </p:blipFill>
            <p:spPr>
              <a:xfrm>
                <a:off x="13713585" y="7944740"/>
                <a:ext cx="1713313" cy="1123172"/>
              </a:xfrm>
              <a:prstGeom prst="rect">
                <a:avLst/>
              </a:prstGeom>
              <a:ln>
                <a:solidFill>
                  <a:schemeClr val="accent2">
                    <a:lumMod val="60000"/>
                    <a:lumOff val="40000"/>
                  </a:schemeClr>
                </a:solidFill>
              </a:ln>
              <a:effectLst>
                <a:innerShdw blurRad="63500" dist="50800" dir="13500000">
                  <a:prstClr val="black">
                    <a:alpha val="50000"/>
                  </a:prstClr>
                </a:innerShdw>
              </a:effectLst>
            </p:spPr>
          </p:pic>
        </mc:Fallback>
      </mc:AlternateContent>
      <p:pic>
        <p:nvPicPr>
          <p:cNvPr id="1032" name="Picture 8" descr="Mediji">
            <a:extLst>
              <a:ext uri="{FF2B5EF4-FFF2-40B4-BE49-F238E27FC236}">
                <a16:creationId xmlns:a16="http://schemas.microsoft.com/office/drawing/2014/main" id="{B262F0FE-D04B-4F30-B640-32A70477BD12}"/>
              </a:ext>
            </a:extLst>
          </p:cNvPr>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15899943" y="6014525"/>
            <a:ext cx="2106638" cy="20718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2879298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17"/>
        <p:cNvGrpSpPr/>
        <p:nvPr/>
      </p:nvGrpSpPr>
      <p:grpSpPr>
        <a:xfrm>
          <a:off x="0" y="0"/>
          <a:ext cx="0" cy="0"/>
          <a:chOff x="0" y="0"/>
          <a:chExt cx="0" cy="0"/>
        </a:xfrm>
      </p:grpSpPr>
      <p:sp>
        <p:nvSpPr>
          <p:cNvPr id="3" name="TextBox 2"/>
          <p:cNvSpPr txBox="1"/>
          <p:nvPr/>
        </p:nvSpPr>
        <p:spPr>
          <a:xfrm>
            <a:off x="9353006" y="9015394"/>
            <a:ext cx="6934912" cy="307777"/>
          </a:xfrm>
          <a:prstGeom prst="rect">
            <a:avLst/>
          </a:prstGeom>
          <a:noFill/>
        </p:spPr>
        <p:txBody>
          <a:bodyPr wrap="none" rtlCol="0">
            <a:spAutoFit/>
          </a:bodyPr>
          <a:lstStyle/>
          <a:p>
            <a:r>
              <a:rPr lang="de-DE" dirty="0"/>
              <a:t>Quelle</a:t>
            </a:r>
            <a:r>
              <a:rPr lang="hr-HR" dirty="0"/>
              <a:t>: https://firstdraftnews.org/long-form-article/understanding-information-disorder/</a:t>
            </a:r>
            <a:endParaRPr lang="en-US" dirty="0"/>
          </a:p>
        </p:txBody>
      </p:sp>
      <p:sp>
        <p:nvSpPr>
          <p:cNvPr id="5" name="TextBox 4">
            <a:extLst>
              <a:ext uri="{FF2B5EF4-FFF2-40B4-BE49-F238E27FC236}">
                <a16:creationId xmlns:a16="http://schemas.microsoft.com/office/drawing/2014/main" id="{1699FA08-616C-41F5-9E6C-80AC51BDCC6E}"/>
              </a:ext>
            </a:extLst>
          </p:cNvPr>
          <p:cNvSpPr txBox="1"/>
          <p:nvPr/>
        </p:nvSpPr>
        <p:spPr>
          <a:xfrm>
            <a:off x="1332000" y="2403077"/>
            <a:ext cx="15732000" cy="6219716"/>
          </a:xfrm>
          <a:prstGeom prst="rect">
            <a:avLst/>
          </a:prstGeom>
          <a:noFill/>
        </p:spPr>
        <p:txBody>
          <a:bodyPr wrap="square" rtlCol="0">
            <a:spAutoFit/>
          </a:bodyPr>
          <a:lstStyle/>
          <a:p>
            <a:pPr algn="just">
              <a:lnSpc>
                <a:spcPct val="107000"/>
              </a:lnSpc>
              <a:spcAft>
                <a:spcPts val="800"/>
              </a:spcAft>
            </a:pPr>
            <a:r>
              <a:rPr lang="de-DE" sz="2800" dirty="0" err="1">
                <a:solidFill>
                  <a:schemeClr val="tx1"/>
                </a:solidFill>
                <a:latin typeface="+mj-lt"/>
                <a:ea typeface="Yu Mincho" panose="02020400000000000000" pitchFamily="18" charset="-128"/>
                <a:cs typeface="Arial" panose="020B0604020202020204" pitchFamily="34" charset="0"/>
              </a:rPr>
              <a:t>Detmer</a:t>
            </a:r>
            <a:r>
              <a:rPr lang="de-DE" sz="2800" dirty="0">
                <a:solidFill>
                  <a:schemeClr val="tx1"/>
                </a:solidFill>
                <a:latin typeface="+mj-lt"/>
                <a:ea typeface="Yu Mincho" panose="02020400000000000000" pitchFamily="18" charset="-128"/>
                <a:cs typeface="Arial" panose="020B0604020202020204" pitchFamily="34" charset="0"/>
              </a:rPr>
              <a:t> et al. (2003) unterteilen die Quellen von Gesundheitsinformationen in mehrere Gruppen, je nachdem, wie der Einzelne mit den Informationen in Kontakt kommt:</a:t>
            </a:r>
            <a:endParaRPr lang="en-GB" sz="2800" dirty="0">
              <a:solidFill>
                <a:schemeClr val="tx1"/>
              </a:solidFill>
              <a:latin typeface="+mj-lt"/>
              <a:ea typeface="Yu Mincho" panose="02020400000000000000" pitchFamily="18" charset="-128"/>
              <a:cs typeface="Arial" panose="020B0604020202020204" pitchFamily="34" charset="0"/>
            </a:endParaRPr>
          </a:p>
          <a:p>
            <a:pPr algn="just">
              <a:lnSpc>
                <a:spcPct val="107000"/>
              </a:lnSpc>
              <a:spcAft>
                <a:spcPts val="800"/>
              </a:spcAft>
            </a:pPr>
            <a:endParaRPr lang="en-GB" sz="2800" dirty="0">
              <a:solidFill>
                <a:schemeClr val="tx1"/>
              </a:solidFill>
              <a:latin typeface="+mj-lt"/>
              <a:ea typeface="Yu Mincho" panose="02020400000000000000" pitchFamily="18" charset="-128"/>
              <a:cs typeface="Arial" panose="020B0604020202020204" pitchFamily="34" charset="0"/>
            </a:endParaRPr>
          </a:p>
          <a:p>
            <a:pPr marL="457200" indent="-457200" algn="just">
              <a:lnSpc>
                <a:spcPct val="107000"/>
              </a:lnSpc>
              <a:spcAft>
                <a:spcPts val="800"/>
              </a:spcAft>
              <a:buFont typeface="Arial" panose="020B0604020202020204" pitchFamily="34" charset="0"/>
              <a:buChar char="•"/>
            </a:pPr>
            <a:r>
              <a:rPr lang="de-DE" sz="2800" dirty="0">
                <a:solidFill>
                  <a:schemeClr val="tx1"/>
                </a:solidFill>
                <a:latin typeface="+mj-lt"/>
                <a:ea typeface="Yu Mincho" panose="02020400000000000000" pitchFamily="18" charset="-128"/>
                <a:cs typeface="Arial" panose="020B0604020202020204" pitchFamily="34" charset="0"/>
              </a:rPr>
              <a:t>durch persönliche Kontakte (mit Familienmitgliedern oder Freunden, Ärzten, Apothekern, Selbsthilfegruppen)</a:t>
            </a:r>
          </a:p>
          <a:p>
            <a:pPr marL="457200" indent="-457200" algn="just">
              <a:lnSpc>
                <a:spcPct val="107000"/>
              </a:lnSpc>
              <a:spcAft>
                <a:spcPts val="800"/>
              </a:spcAft>
              <a:buFont typeface="Arial" panose="020B0604020202020204" pitchFamily="34" charset="0"/>
              <a:buChar char="•"/>
            </a:pPr>
            <a:r>
              <a:rPr lang="de-DE" sz="2800" dirty="0">
                <a:solidFill>
                  <a:schemeClr val="tx1"/>
                </a:solidFill>
                <a:latin typeface="+mj-lt"/>
                <a:ea typeface="Yu Mincho" panose="02020400000000000000" pitchFamily="18" charset="-128"/>
                <a:cs typeface="Arial" panose="020B0604020202020204" pitchFamily="34" charset="0"/>
              </a:rPr>
              <a:t>durch Gehörtes, Gesehenes oder Gelesenes (in Quellen, die ihnen vom Arzt oder einer Einrichtung zur Verfügung gestellt werden - Broschüren oder Gesundheitsdokumentation; in den Medien; oder durch Bildung, z. B. Kurse und Workshops)</a:t>
            </a:r>
          </a:p>
          <a:p>
            <a:pPr marL="457200" indent="-457200" algn="just">
              <a:lnSpc>
                <a:spcPct val="107000"/>
              </a:lnSpc>
              <a:spcAft>
                <a:spcPts val="800"/>
              </a:spcAft>
              <a:buFont typeface="Arial" panose="020B0604020202020204" pitchFamily="34" charset="0"/>
              <a:buChar char="•"/>
            </a:pPr>
            <a:r>
              <a:rPr lang="de-DE" sz="2800" dirty="0">
                <a:solidFill>
                  <a:schemeClr val="tx1"/>
                </a:solidFill>
                <a:latin typeface="+mj-lt"/>
                <a:ea typeface="Yu Mincho" panose="02020400000000000000" pitchFamily="18" charset="-128"/>
                <a:cs typeface="Arial" panose="020B0604020202020204" pitchFamily="34" charset="0"/>
              </a:rPr>
              <a:t>aktive Suche nach Informationen (über das Internet, gedruckte Quellen, Patientengruppen)</a:t>
            </a:r>
          </a:p>
          <a:p>
            <a:pPr marL="457200" indent="-457200" algn="just">
              <a:lnSpc>
                <a:spcPct val="107000"/>
              </a:lnSpc>
              <a:spcAft>
                <a:spcPts val="800"/>
              </a:spcAft>
              <a:buFont typeface="Arial" panose="020B0604020202020204" pitchFamily="34" charset="0"/>
              <a:buChar char="•"/>
            </a:pPr>
            <a:endParaRPr lang="de-DE" sz="2800" dirty="0">
              <a:solidFill>
                <a:schemeClr val="tx1"/>
              </a:solidFill>
              <a:latin typeface="+mj-lt"/>
              <a:ea typeface="Yu Mincho" panose="02020400000000000000" pitchFamily="18" charset="-128"/>
              <a:cs typeface="Arial" panose="020B0604020202020204" pitchFamily="34" charset="0"/>
            </a:endParaRPr>
          </a:p>
          <a:p>
            <a:pPr algn="just">
              <a:lnSpc>
                <a:spcPct val="107000"/>
              </a:lnSpc>
              <a:spcAft>
                <a:spcPts val="800"/>
              </a:spcAft>
            </a:pPr>
            <a:r>
              <a:rPr lang="de-DE" sz="2800" dirty="0">
                <a:solidFill>
                  <a:schemeClr val="tx1"/>
                </a:solidFill>
                <a:latin typeface="+mj-lt"/>
                <a:ea typeface="Yu Mincho" panose="02020400000000000000" pitchFamily="18" charset="-128"/>
                <a:cs typeface="Arial" panose="020B0604020202020204" pitchFamily="34" charset="0"/>
              </a:rPr>
              <a:t>Die E-Information, d. h. die E-Gesundheitskompetenz, ist in der Gruppe der </a:t>
            </a:r>
            <a:r>
              <a:rPr lang="de-DE" sz="2800" b="1" dirty="0">
                <a:solidFill>
                  <a:schemeClr val="tx1"/>
                </a:solidFill>
                <a:latin typeface="+mj-lt"/>
                <a:ea typeface="Yu Mincho" panose="02020400000000000000" pitchFamily="18" charset="-128"/>
                <a:cs typeface="Arial" panose="020B0604020202020204" pitchFamily="34" charset="0"/>
              </a:rPr>
              <a:t>aktiven Suche nach Gesundheitsinformationen</a:t>
            </a:r>
            <a:r>
              <a:rPr lang="de-DE" sz="2800" dirty="0">
                <a:solidFill>
                  <a:schemeClr val="tx1"/>
                </a:solidFill>
                <a:latin typeface="+mj-lt"/>
                <a:ea typeface="Yu Mincho" panose="02020400000000000000" pitchFamily="18" charset="-128"/>
                <a:cs typeface="Arial" panose="020B0604020202020204" pitchFamily="34" charset="0"/>
              </a:rPr>
              <a:t> enthalten.</a:t>
            </a:r>
            <a:endParaRPr lang="en-GB" sz="2800" dirty="0">
              <a:solidFill>
                <a:schemeClr val="tx1"/>
              </a:solidFill>
              <a:latin typeface="+mj-lt"/>
              <a:ea typeface="Yu Mincho" panose="02020400000000000000" pitchFamily="18" charset="-128"/>
              <a:cs typeface="Arial" panose="020B0604020202020204" pitchFamily="34" charset="0"/>
            </a:endParaRPr>
          </a:p>
        </p:txBody>
      </p:sp>
      <p:sp>
        <p:nvSpPr>
          <p:cNvPr id="6" name="Google Shape;118;p6">
            <a:extLst>
              <a:ext uri="{FF2B5EF4-FFF2-40B4-BE49-F238E27FC236}">
                <a16:creationId xmlns:a16="http://schemas.microsoft.com/office/drawing/2014/main" id="{99318614-3F26-4CEC-B240-A078D2F7439D}"/>
              </a:ext>
            </a:extLst>
          </p:cNvPr>
          <p:cNvSpPr txBox="1"/>
          <p:nvPr/>
        </p:nvSpPr>
        <p:spPr>
          <a:xfrm>
            <a:off x="1800000" y="1327382"/>
            <a:ext cx="12994320" cy="830956"/>
          </a:xfrm>
          <a:prstGeom prst="rect">
            <a:avLst/>
          </a:prstGeom>
          <a:noFill/>
          <a:ln>
            <a:noFill/>
          </a:ln>
        </p:spPr>
        <p:txBody>
          <a:bodyPr spcFirstLastPara="1" wrap="square" lIns="91425" tIns="45700" rIns="91425" bIns="45700" anchor="t" anchorCtr="0">
            <a:spAutoFit/>
          </a:bodyPr>
          <a:lstStyle/>
          <a:p>
            <a:pPr lvl="0"/>
            <a:r>
              <a:rPr lang="en-US" sz="4800" b="1" dirty="0">
                <a:solidFill>
                  <a:schemeClr val="tx1"/>
                </a:solidFill>
                <a:ea typeface="Helvetica Neue"/>
                <a:cs typeface="Helvetica Neue"/>
                <a:sym typeface="Helvetica Neue"/>
              </a:rPr>
              <a:t>1.3. </a:t>
            </a:r>
            <a:r>
              <a:rPr lang="en-US" sz="4800" b="1" dirty="0" err="1">
                <a:solidFill>
                  <a:schemeClr val="tx1"/>
                </a:solidFill>
                <a:ea typeface="Helvetica Neue"/>
                <a:cs typeface="Helvetica Neue"/>
                <a:sym typeface="Helvetica Neue"/>
              </a:rPr>
              <a:t>Quellen</a:t>
            </a:r>
            <a:r>
              <a:rPr lang="en-US" sz="4800" b="1" dirty="0">
                <a:solidFill>
                  <a:schemeClr val="tx1"/>
                </a:solidFill>
                <a:ea typeface="Helvetica Neue"/>
                <a:cs typeface="Helvetica Neue"/>
                <a:sym typeface="Helvetica Neue"/>
              </a:rPr>
              <a:t> für </a:t>
            </a:r>
            <a:r>
              <a:rPr lang="en-US" sz="4800" b="1" dirty="0" err="1">
                <a:solidFill>
                  <a:schemeClr val="tx1"/>
                </a:solidFill>
                <a:ea typeface="Helvetica Neue"/>
                <a:cs typeface="Helvetica Neue"/>
                <a:sym typeface="Helvetica Neue"/>
              </a:rPr>
              <a:t>Gesundheitsinformationen</a:t>
            </a:r>
            <a:endParaRPr dirty="0">
              <a:solidFill>
                <a:schemeClr val="tx1"/>
              </a:solidFill>
              <a:latin typeface="+mn-lt"/>
            </a:endParaRPr>
          </a:p>
        </p:txBody>
      </p:sp>
    </p:spTree>
    <p:extLst>
      <p:ext uri="{BB962C8B-B14F-4D97-AF65-F5344CB8AC3E}">
        <p14:creationId xmlns:p14="http://schemas.microsoft.com/office/powerpoint/2010/main" val="333961154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17"/>
        <p:cNvGrpSpPr/>
        <p:nvPr/>
      </p:nvGrpSpPr>
      <p:grpSpPr>
        <a:xfrm>
          <a:off x="0" y="0"/>
          <a:ext cx="0" cy="0"/>
          <a:chOff x="0" y="0"/>
          <a:chExt cx="0" cy="0"/>
        </a:xfrm>
      </p:grpSpPr>
      <p:sp>
        <p:nvSpPr>
          <p:cNvPr id="118" name="Google Shape;118;p6"/>
          <p:cNvSpPr txBox="1"/>
          <p:nvPr/>
        </p:nvSpPr>
        <p:spPr>
          <a:xfrm>
            <a:off x="1800000" y="1442895"/>
            <a:ext cx="14544000" cy="1569620"/>
          </a:xfrm>
          <a:prstGeom prst="rect">
            <a:avLst/>
          </a:prstGeom>
          <a:noFill/>
          <a:ln>
            <a:noFill/>
          </a:ln>
        </p:spPr>
        <p:txBody>
          <a:bodyPr spcFirstLastPara="1" wrap="square" lIns="91425" tIns="45700" rIns="91425" bIns="45700" anchor="t" anchorCtr="0">
            <a:spAutoFit/>
          </a:bodyPr>
          <a:lstStyle/>
          <a:p>
            <a:pPr lvl="0"/>
            <a:r>
              <a:rPr lang="de-DE" sz="4800" b="1" dirty="0">
                <a:solidFill>
                  <a:schemeClr val="tx1"/>
                </a:solidFill>
                <a:latin typeface="+mj-lt"/>
                <a:ea typeface="Helvetica Neue"/>
                <a:cs typeface="Helvetica Neue"/>
                <a:sym typeface="Helvetica Neue"/>
              </a:rPr>
              <a:t>1.4. Zusammenhang von Gesundheits-kompetenz mit Gesundheit und Lebensqualität</a:t>
            </a:r>
          </a:p>
        </p:txBody>
      </p:sp>
      <p:sp>
        <p:nvSpPr>
          <p:cNvPr id="5" name="TextBox 4">
            <a:extLst>
              <a:ext uri="{FF2B5EF4-FFF2-40B4-BE49-F238E27FC236}">
                <a16:creationId xmlns:a16="http://schemas.microsoft.com/office/drawing/2014/main" id="{1699FA08-616C-41F5-9E6C-80AC51BDCC6E}"/>
              </a:ext>
            </a:extLst>
          </p:cNvPr>
          <p:cNvSpPr txBox="1"/>
          <p:nvPr/>
        </p:nvSpPr>
        <p:spPr>
          <a:xfrm>
            <a:off x="1332000" y="3352607"/>
            <a:ext cx="7164000" cy="6488956"/>
          </a:xfrm>
          <a:prstGeom prst="rect">
            <a:avLst/>
          </a:prstGeom>
          <a:noFill/>
        </p:spPr>
        <p:txBody>
          <a:bodyPr wrap="square" rtlCol="0">
            <a:spAutoFit/>
          </a:bodyPr>
          <a:lstStyle/>
          <a:p>
            <a:pPr marL="457200" indent="-457200" algn="just">
              <a:lnSpc>
                <a:spcPct val="107000"/>
              </a:lnSpc>
              <a:spcAft>
                <a:spcPts val="800"/>
              </a:spcAft>
              <a:buFont typeface="Arial" panose="020B0604020202020204" pitchFamily="34" charset="0"/>
              <a:buChar char="•"/>
            </a:pPr>
            <a:r>
              <a:rPr lang="de-DE" sz="2400" dirty="0">
                <a:solidFill>
                  <a:schemeClr val="tx1"/>
                </a:solidFill>
                <a:latin typeface="+mj-lt"/>
                <a:ea typeface="Yu Mincho" panose="02020400000000000000" pitchFamily="18" charset="-128"/>
                <a:cs typeface="Arial" panose="020B0604020202020204" pitchFamily="34" charset="0"/>
              </a:rPr>
              <a:t>Die Gesundheitskompetenz wird als eine der sozialen Determinanten der Gesundheit genannt (Rowlands et al., 2017).</a:t>
            </a:r>
          </a:p>
          <a:p>
            <a:pPr marL="457200" indent="-457200" algn="just">
              <a:lnSpc>
                <a:spcPct val="107000"/>
              </a:lnSpc>
              <a:spcAft>
                <a:spcPts val="800"/>
              </a:spcAft>
              <a:buFont typeface="Arial" panose="020B0604020202020204" pitchFamily="34" charset="0"/>
              <a:buChar char="•"/>
            </a:pPr>
            <a:r>
              <a:rPr lang="de-DE" sz="2400" dirty="0">
                <a:solidFill>
                  <a:schemeClr val="tx1"/>
                </a:solidFill>
                <a:latin typeface="+mj-lt"/>
                <a:ea typeface="Yu Mincho" panose="02020400000000000000" pitchFamily="18" charset="-128"/>
                <a:cs typeface="Arial" panose="020B0604020202020204" pitchFamily="34" charset="0"/>
              </a:rPr>
              <a:t>Untersuchungen haben gezeigt, dass Menschen mit geringer Gesundheitskompetenz einen schwierigeren Zugang zu Gesundheitsdiensten haben, häufiger ins Krankenhaus eingeliefert werden, Gesundheitsempfehlungen nicht befolgen (unsachgemäße Einnahme von Medikamenten, Nichteinhaltung von Ernährungsplänen, Bewegungsmangel usw.) und seltener vorbeugende Schutzmaßnahmen und Vorsorgeuntersuchungen in Anspruch nehmen.</a:t>
            </a:r>
          </a:p>
        </p:txBody>
      </p:sp>
      <p:sp>
        <p:nvSpPr>
          <p:cNvPr id="6" name="Oval 5">
            <a:extLst>
              <a:ext uri="{FF2B5EF4-FFF2-40B4-BE49-F238E27FC236}">
                <a16:creationId xmlns:a16="http://schemas.microsoft.com/office/drawing/2014/main" id="{A89F7A28-D5CD-43BB-B87C-00B31351D2A8}"/>
              </a:ext>
            </a:extLst>
          </p:cNvPr>
          <p:cNvSpPr/>
          <p:nvPr/>
        </p:nvSpPr>
        <p:spPr>
          <a:xfrm>
            <a:off x="9267910" y="5179362"/>
            <a:ext cx="2412000" cy="2232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000">
                <a:ln w="0"/>
                <a:solidFill>
                  <a:srgbClr val="002060"/>
                </a:solidFill>
                <a:effectLst>
                  <a:outerShdw blurRad="38100" dist="19050" dir="2700000" algn="tl" rotWithShape="0">
                    <a:schemeClr val="dk1">
                      <a:alpha val="40000"/>
                    </a:schemeClr>
                  </a:outerShdw>
                </a:effectLst>
                <a:latin typeface="+mj-lt"/>
                <a:ea typeface="Yu Mincho" panose="02020400000000000000" pitchFamily="18" charset="-128"/>
                <a:cs typeface="Arial" panose="020B0604020202020204" pitchFamily="34" charset="0"/>
              </a:rPr>
              <a:t>geringe Gesundheits-kompetenz</a:t>
            </a:r>
            <a:endParaRPr lang="de-DE" sz="2000">
              <a:ln w="0"/>
              <a:solidFill>
                <a:srgbClr val="002060"/>
              </a:solidFill>
              <a:effectLst>
                <a:outerShdw blurRad="38100" dist="19050" dir="2700000" algn="tl" rotWithShape="0">
                  <a:schemeClr val="dk1">
                    <a:alpha val="40000"/>
                  </a:schemeClr>
                </a:outerShdw>
              </a:effectLst>
              <a:latin typeface="+mj-lt"/>
            </a:endParaRPr>
          </a:p>
        </p:txBody>
      </p:sp>
      <p:cxnSp>
        <p:nvCxnSpPr>
          <p:cNvPr id="8" name="Straight Arrow Connector 7">
            <a:extLst>
              <a:ext uri="{FF2B5EF4-FFF2-40B4-BE49-F238E27FC236}">
                <a16:creationId xmlns:a16="http://schemas.microsoft.com/office/drawing/2014/main" id="{D3314BEF-BC66-40F3-9674-412A628A564D}"/>
              </a:ext>
            </a:extLst>
          </p:cNvPr>
          <p:cNvCxnSpPr>
            <a:cxnSpLocks/>
          </p:cNvCxnSpPr>
          <p:nvPr/>
        </p:nvCxnSpPr>
        <p:spPr>
          <a:xfrm flipV="1">
            <a:off x="11614237" y="5435969"/>
            <a:ext cx="2240806" cy="431696"/>
          </a:xfrm>
          <a:prstGeom prst="straightConnector1">
            <a:avLst/>
          </a:prstGeom>
          <a:ln>
            <a:tailEnd type="triangle"/>
          </a:ln>
        </p:spPr>
        <p:style>
          <a:lnRef idx="1">
            <a:schemeClr val="accent4"/>
          </a:lnRef>
          <a:fillRef idx="0">
            <a:schemeClr val="accent4"/>
          </a:fillRef>
          <a:effectRef idx="0">
            <a:schemeClr val="accent4"/>
          </a:effectRef>
          <a:fontRef idx="minor">
            <a:schemeClr val="tx1"/>
          </a:fontRef>
        </p:style>
      </p:cxnSp>
      <p:sp>
        <p:nvSpPr>
          <p:cNvPr id="14" name="Oval 13">
            <a:extLst>
              <a:ext uri="{FF2B5EF4-FFF2-40B4-BE49-F238E27FC236}">
                <a16:creationId xmlns:a16="http://schemas.microsoft.com/office/drawing/2014/main" id="{213C1467-F23A-462B-B2FE-62CF93CCCB42}"/>
              </a:ext>
            </a:extLst>
          </p:cNvPr>
          <p:cNvSpPr/>
          <p:nvPr/>
        </p:nvSpPr>
        <p:spPr>
          <a:xfrm>
            <a:off x="13932937" y="4823102"/>
            <a:ext cx="2664000" cy="1116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solidFill>
                  <a:srgbClr val="002060"/>
                </a:solidFill>
                <a:latin typeface="+mj-lt"/>
                <a:ea typeface="Yu Mincho" panose="02020400000000000000" pitchFamily="18" charset="-128"/>
                <a:cs typeface="Arial" panose="020B0604020202020204" pitchFamily="34" charset="0"/>
              </a:rPr>
              <a:t>eine höhere Wahrscheinlichkeit, ins Krankenhaus eingeliefert zu werden,</a:t>
            </a:r>
            <a:endParaRPr lang="de-DE" dirty="0">
              <a:solidFill>
                <a:srgbClr val="002060"/>
              </a:solidFill>
              <a:latin typeface="+mj-lt"/>
            </a:endParaRPr>
          </a:p>
        </p:txBody>
      </p:sp>
      <p:sp>
        <p:nvSpPr>
          <p:cNvPr id="15" name="Oval 14">
            <a:extLst>
              <a:ext uri="{FF2B5EF4-FFF2-40B4-BE49-F238E27FC236}">
                <a16:creationId xmlns:a16="http://schemas.microsoft.com/office/drawing/2014/main" id="{D2940993-535D-4223-96FF-81A4F6BD6F70}"/>
              </a:ext>
            </a:extLst>
          </p:cNvPr>
          <p:cNvSpPr/>
          <p:nvPr/>
        </p:nvSpPr>
        <p:spPr>
          <a:xfrm>
            <a:off x="13855043" y="6276988"/>
            <a:ext cx="2664000" cy="1116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solidFill>
                  <a:srgbClr val="002060"/>
                </a:solidFill>
                <a:latin typeface="+mj-lt"/>
              </a:rPr>
              <a:t>die Gesundheits-empfehlungen nicht befolgen </a:t>
            </a:r>
          </a:p>
        </p:txBody>
      </p:sp>
      <p:sp>
        <p:nvSpPr>
          <p:cNvPr id="16" name="Oval 15">
            <a:extLst>
              <a:ext uri="{FF2B5EF4-FFF2-40B4-BE49-F238E27FC236}">
                <a16:creationId xmlns:a16="http://schemas.microsoft.com/office/drawing/2014/main" id="{CC4D7695-4149-4F36-9278-6ECADE6DAB9F}"/>
              </a:ext>
            </a:extLst>
          </p:cNvPr>
          <p:cNvSpPr/>
          <p:nvPr/>
        </p:nvSpPr>
        <p:spPr>
          <a:xfrm>
            <a:off x="12998189" y="7581054"/>
            <a:ext cx="3132000" cy="164643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solidFill>
                  <a:srgbClr val="002060"/>
                </a:solidFill>
                <a:latin typeface="+mj-lt"/>
              </a:rPr>
              <a:t>weniger häufig präventive Schutzmaßnahmen und Vorsorgeuntersuchungen in Anspruch nehmen.</a:t>
            </a:r>
          </a:p>
        </p:txBody>
      </p:sp>
      <p:sp>
        <p:nvSpPr>
          <p:cNvPr id="17" name="Oval 16">
            <a:extLst>
              <a:ext uri="{FF2B5EF4-FFF2-40B4-BE49-F238E27FC236}">
                <a16:creationId xmlns:a16="http://schemas.microsoft.com/office/drawing/2014/main" id="{CF5EB805-0282-4C75-8BFA-9A22929768E4}"/>
              </a:ext>
            </a:extLst>
          </p:cNvPr>
          <p:cNvSpPr/>
          <p:nvPr/>
        </p:nvSpPr>
        <p:spPr>
          <a:xfrm>
            <a:off x="12998189" y="3434719"/>
            <a:ext cx="2664000" cy="1116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a:ln w="0"/>
                <a:solidFill>
                  <a:srgbClr val="002060"/>
                </a:solidFill>
                <a:latin typeface="+mj-lt"/>
                <a:cs typeface="Calibri" panose="020F0502020204030204" pitchFamily="34" charset="0"/>
              </a:rPr>
              <a:t>einen schwierigeren Zugang zu Gesundheitsdiensten haben</a:t>
            </a:r>
          </a:p>
        </p:txBody>
      </p:sp>
      <p:cxnSp>
        <p:nvCxnSpPr>
          <p:cNvPr id="28" name="Straight Arrow Connector 27">
            <a:extLst>
              <a:ext uri="{FF2B5EF4-FFF2-40B4-BE49-F238E27FC236}">
                <a16:creationId xmlns:a16="http://schemas.microsoft.com/office/drawing/2014/main" id="{0017988C-DFDE-47D2-99F6-15F4E3DB2196}"/>
              </a:ext>
            </a:extLst>
          </p:cNvPr>
          <p:cNvCxnSpPr>
            <a:cxnSpLocks/>
          </p:cNvCxnSpPr>
          <p:nvPr/>
        </p:nvCxnSpPr>
        <p:spPr>
          <a:xfrm flipV="1">
            <a:off x="11214708" y="4174168"/>
            <a:ext cx="1783481" cy="1225764"/>
          </a:xfrm>
          <a:prstGeom prst="straightConnector1">
            <a:avLst/>
          </a:prstGeom>
          <a:ln>
            <a:tailEnd type="triangle"/>
          </a:ln>
        </p:spPr>
        <p:style>
          <a:lnRef idx="1">
            <a:schemeClr val="accent4"/>
          </a:lnRef>
          <a:fillRef idx="0">
            <a:schemeClr val="accent4"/>
          </a:fillRef>
          <a:effectRef idx="0">
            <a:schemeClr val="accent4"/>
          </a:effectRef>
          <a:fontRef idx="minor">
            <a:schemeClr val="tx1"/>
          </a:fontRef>
        </p:style>
      </p:cxnSp>
      <p:cxnSp>
        <p:nvCxnSpPr>
          <p:cNvPr id="31" name="Straight Arrow Connector 30">
            <a:extLst>
              <a:ext uri="{FF2B5EF4-FFF2-40B4-BE49-F238E27FC236}">
                <a16:creationId xmlns:a16="http://schemas.microsoft.com/office/drawing/2014/main" id="{9AE607F3-5C87-4BEC-845A-455461C0C7C1}"/>
              </a:ext>
            </a:extLst>
          </p:cNvPr>
          <p:cNvCxnSpPr>
            <a:cxnSpLocks/>
          </p:cNvCxnSpPr>
          <p:nvPr/>
        </p:nvCxnSpPr>
        <p:spPr>
          <a:xfrm>
            <a:off x="11214708" y="7118924"/>
            <a:ext cx="1783481" cy="901628"/>
          </a:xfrm>
          <a:prstGeom prst="straightConnector1">
            <a:avLst/>
          </a:prstGeom>
          <a:ln>
            <a:tailEnd type="triangle"/>
          </a:ln>
        </p:spPr>
        <p:style>
          <a:lnRef idx="1">
            <a:schemeClr val="accent4"/>
          </a:lnRef>
          <a:fillRef idx="0">
            <a:schemeClr val="accent4"/>
          </a:fillRef>
          <a:effectRef idx="0">
            <a:schemeClr val="accent4"/>
          </a:effectRef>
          <a:fontRef idx="minor">
            <a:schemeClr val="tx1"/>
          </a:fontRef>
        </p:style>
      </p:cxnSp>
      <p:cxnSp>
        <p:nvCxnSpPr>
          <p:cNvPr id="34" name="Straight Arrow Connector 33">
            <a:extLst>
              <a:ext uri="{FF2B5EF4-FFF2-40B4-BE49-F238E27FC236}">
                <a16:creationId xmlns:a16="http://schemas.microsoft.com/office/drawing/2014/main" id="{CF4D2E1B-7661-456A-816A-1208B9683B34}"/>
              </a:ext>
            </a:extLst>
          </p:cNvPr>
          <p:cNvCxnSpPr>
            <a:cxnSpLocks/>
          </p:cNvCxnSpPr>
          <p:nvPr/>
        </p:nvCxnSpPr>
        <p:spPr>
          <a:xfrm>
            <a:off x="11548726" y="6642903"/>
            <a:ext cx="2180922" cy="192085"/>
          </a:xfrm>
          <a:prstGeom prst="straightConnector1">
            <a:avLst/>
          </a:prstGeom>
          <a:ln>
            <a:tailEnd type="triangle"/>
          </a:ln>
        </p:spPr>
        <p:style>
          <a:lnRef idx="1">
            <a:schemeClr val="accent4"/>
          </a:lnRef>
          <a:fillRef idx="0">
            <a:schemeClr val="accent4"/>
          </a:fillRef>
          <a:effectRef idx="0">
            <a:schemeClr val="accent4"/>
          </a:effectRef>
          <a:fontRef idx="minor">
            <a:schemeClr val="tx1"/>
          </a:fontRef>
        </p:style>
      </p:cxnSp>
    </p:spTree>
    <p:extLst>
      <p:ext uri="{BB962C8B-B14F-4D97-AF65-F5344CB8AC3E}">
        <p14:creationId xmlns:p14="http://schemas.microsoft.com/office/powerpoint/2010/main" val="155649174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49DB37B-9375-4C07-91C8-CCB74BD1EABC}"/>
              </a:ext>
            </a:extLst>
          </p:cNvPr>
          <p:cNvPicPr>
            <a:picLocks noChangeAspect="1"/>
          </p:cNvPicPr>
          <p:nvPr/>
        </p:nvPicPr>
        <p:blipFill>
          <a:blip r:embed="rId2"/>
          <a:stretch>
            <a:fillRect/>
          </a:stretch>
        </p:blipFill>
        <p:spPr>
          <a:xfrm>
            <a:off x="8652894" y="2485071"/>
            <a:ext cx="8096250" cy="4905375"/>
          </a:xfrm>
          <a:prstGeom prst="rect">
            <a:avLst/>
          </a:prstGeom>
        </p:spPr>
      </p:pic>
      <p:sp>
        <p:nvSpPr>
          <p:cNvPr id="4" name="Rectangle 3">
            <a:extLst>
              <a:ext uri="{FF2B5EF4-FFF2-40B4-BE49-F238E27FC236}">
                <a16:creationId xmlns:a16="http://schemas.microsoft.com/office/drawing/2014/main" id="{FFB12784-C52C-48FA-909D-2C3171D80155}"/>
              </a:ext>
            </a:extLst>
          </p:cNvPr>
          <p:cNvSpPr/>
          <p:nvPr/>
        </p:nvSpPr>
        <p:spPr>
          <a:xfrm>
            <a:off x="8522208" y="7610538"/>
            <a:ext cx="9144000" cy="523220"/>
          </a:xfrm>
          <a:prstGeom prst="rect">
            <a:avLst/>
          </a:prstGeom>
        </p:spPr>
        <p:txBody>
          <a:bodyPr>
            <a:spAutoFit/>
          </a:bodyPr>
          <a:lstStyle/>
          <a:p>
            <a:r>
              <a:rPr lang="de-DE"/>
              <a:t>Centers for Disease Control and Prevention (CDC), Center for Preparedness and Response :Available at:  https://www.cdc.gov/cpr/infographics/healthliteracy.htm</a:t>
            </a:r>
          </a:p>
        </p:txBody>
      </p:sp>
      <p:sp>
        <p:nvSpPr>
          <p:cNvPr id="7" name="Callout: Right Arrow 6">
            <a:extLst>
              <a:ext uri="{FF2B5EF4-FFF2-40B4-BE49-F238E27FC236}">
                <a16:creationId xmlns:a16="http://schemas.microsoft.com/office/drawing/2014/main" id="{3FB750B0-DAAA-402D-99E9-5517A087F6C3}"/>
              </a:ext>
            </a:extLst>
          </p:cNvPr>
          <p:cNvSpPr/>
          <p:nvPr/>
        </p:nvSpPr>
        <p:spPr>
          <a:xfrm>
            <a:off x="6565392" y="5097781"/>
            <a:ext cx="45719" cy="45719"/>
          </a:xfrm>
          <a:prstGeom prst="rightArrowCallout">
            <a:avLst>
              <a:gd name="adj1" fmla="val 25000"/>
              <a:gd name="adj2" fmla="val 50000"/>
              <a:gd name="adj3" fmla="val 25000"/>
              <a:gd name="adj4" fmla="val 75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 name="Callout: Right Arrow 8">
            <a:extLst>
              <a:ext uri="{FF2B5EF4-FFF2-40B4-BE49-F238E27FC236}">
                <a16:creationId xmlns:a16="http://schemas.microsoft.com/office/drawing/2014/main" id="{B5A0A2D9-0272-4C49-8D1D-82AC177D8A1A}"/>
              </a:ext>
            </a:extLst>
          </p:cNvPr>
          <p:cNvSpPr/>
          <p:nvPr/>
        </p:nvSpPr>
        <p:spPr>
          <a:xfrm>
            <a:off x="1538856" y="3364991"/>
            <a:ext cx="6434712" cy="3145537"/>
          </a:xfrm>
          <a:prstGeom prst="rightArrowCallout">
            <a:avLst/>
          </a:prstGeom>
          <a:solidFill>
            <a:schemeClr val="bg1"/>
          </a:solidFill>
          <a:ln>
            <a:solidFill>
              <a:srgbClr val="0070C0"/>
            </a:solidFill>
          </a:ln>
          <a:effectLst>
            <a:outerShdw blurRad="50800" dist="38100" algn="l" rotWithShape="0">
              <a:prstClr val="black">
                <a:alpha val="40000"/>
              </a:prstClr>
            </a:outerShdw>
          </a:effectLst>
        </p:spPr>
        <p:style>
          <a:lnRef idx="1">
            <a:schemeClr val="dk1"/>
          </a:lnRef>
          <a:fillRef idx="2">
            <a:schemeClr val="dk1"/>
          </a:fillRef>
          <a:effectRef idx="1">
            <a:schemeClr val="dk1"/>
          </a:effectRef>
          <a:fontRef idx="minor">
            <a:schemeClr val="dk1"/>
          </a:fontRef>
        </p:style>
        <p:txBody>
          <a:bodyPr rtlCol="0" anchor="ctr"/>
          <a:lstStyle/>
          <a:p>
            <a:pPr algn="ctr"/>
            <a:r>
              <a:rPr lang="de-DE" sz="3200" dirty="0"/>
              <a:t>Nachteilige gesundheitliche Folgen für Patienten mit geringer Gesundheits-kompetenz</a:t>
            </a:r>
          </a:p>
        </p:txBody>
      </p:sp>
    </p:spTree>
    <p:extLst>
      <p:ext uri="{BB962C8B-B14F-4D97-AF65-F5344CB8AC3E}">
        <p14:creationId xmlns:p14="http://schemas.microsoft.com/office/powerpoint/2010/main" val="137735653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17"/>
        <p:cNvGrpSpPr/>
        <p:nvPr/>
      </p:nvGrpSpPr>
      <p:grpSpPr>
        <a:xfrm>
          <a:off x="0" y="0"/>
          <a:ext cx="0" cy="0"/>
          <a:chOff x="0" y="0"/>
          <a:chExt cx="0" cy="0"/>
        </a:xfrm>
      </p:grpSpPr>
      <p:sp>
        <p:nvSpPr>
          <p:cNvPr id="5" name="TextBox 4">
            <a:extLst>
              <a:ext uri="{FF2B5EF4-FFF2-40B4-BE49-F238E27FC236}">
                <a16:creationId xmlns:a16="http://schemas.microsoft.com/office/drawing/2014/main" id="{1699FA08-616C-41F5-9E6C-80AC51BDCC6E}"/>
              </a:ext>
            </a:extLst>
          </p:cNvPr>
          <p:cNvSpPr txBox="1"/>
          <p:nvPr/>
        </p:nvSpPr>
        <p:spPr>
          <a:xfrm>
            <a:off x="1332000" y="3491242"/>
            <a:ext cx="6935410" cy="1915974"/>
          </a:xfrm>
          <a:prstGeom prst="rect">
            <a:avLst/>
          </a:prstGeom>
          <a:noFill/>
        </p:spPr>
        <p:txBody>
          <a:bodyPr wrap="square" rtlCol="0">
            <a:spAutoFit/>
          </a:bodyPr>
          <a:lstStyle/>
          <a:p>
            <a:pPr marL="457200" indent="-457200" algn="just">
              <a:lnSpc>
                <a:spcPct val="107000"/>
              </a:lnSpc>
              <a:spcAft>
                <a:spcPts val="800"/>
              </a:spcAft>
              <a:buFont typeface="Arial" panose="020B0604020202020204" pitchFamily="34" charset="0"/>
              <a:buChar char="•"/>
            </a:pPr>
            <a:r>
              <a:rPr lang="de-DE" sz="2800" dirty="0">
                <a:solidFill>
                  <a:schemeClr val="tx1"/>
                </a:solidFill>
                <a:latin typeface="+mj-lt"/>
                <a:ea typeface="Yu Mincho" panose="02020400000000000000" pitchFamily="18" charset="-128"/>
                <a:cs typeface="Arial" panose="020B0604020202020204" pitchFamily="34" charset="0"/>
              </a:rPr>
              <a:t>Eine geringe Gesundheitskompetenz wirkt sich nicht nur auf die Gesundheit des Einzelnen aus, sondern belastet auch die soziale Gemeinschaft</a:t>
            </a:r>
          </a:p>
        </p:txBody>
      </p:sp>
      <p:sp>
        <p:nvSpPr>
          <p:cNvPr id="6" name="TextBox 5">
            <a:extLst>
              <a:ext uri="{FF2B5EF4-FFF2-40B4-BE49-F238E27FC236}">
                <a16:creationId xmlns:a16="http://schemas.microsoft.com/office/drawing/2014/main" id="{7D1839AA-18D2-44F4-93E7-057DF58A798D}"/>
              </a:ext>
            </a:extLst>
          </p:cNvPr>
          <p:cNvSpPr txBox="1"/>
          <p:nvPr/>
        </p:nvSpPr>
        <p:spPr>
          <a:xfrm>
            <a:off x="9912098" y="5143500"/>
            <a:ext cx="1188718" cy="307777"/>
          </a:xfrm>
          <a:prstGeom prst="rect">
            <a:avLst/>
          </a:prstGeom>
          <a:noFill/>
        </p:spPr>
        <p:txBody>
          <a:bodyPr wrap="square" rtlCol="0">
            <a:spAutoFit/>
          </a:bodyPr>
          <a:lstStyle/>
          <a:p>
            <a:endParaRPr lang="de-DE" dirty="0">
              <a:latin typeface="+mj-lt"/>
            </a:endParaRPr>
          </a:p>
        </p:txBody>
      </p:sp>
      <p:pic>
        <p:nvPicPr>
          <p:cNvPr id="9" name="Graphic 8" descr="Arrow Counterclockwise curve">
            <a:extLst>
              <a:ext uri="{FF2B5EF4-FFF2-40B4-BE49-F238E27FC236}">
                <a16:creationId xmlns:a16="http://schemas.microsoft.com/office/drawing/2014/main" id="{FC5D36FC-AC43-4145-A1B8-876CC497FED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8086758">
            <a:off x="6828559" y="5647349"/>
            <a:ext cx="2319100" cy="1874494"/>
          </a:xfrm>
          <a:prstGeom prst="rect">
            <a:avLst/>
          </a:prstGeom>
        </p:spPr>
      </p:pic>
      <p:sp>
        <p:nvSpPr>
          <p:cNvPr id="10" name="TextBox 9">
            <a:extLst>
              <a:ext uri="{FF2B5EF4-FFF2-40B4-BE49-F238E27FC236}">
                <a16:creationId xmlns:a16="http://schemas.microsoft.com/office/drawing/2014/main" id="{C730CBC8-1C8D-4857-9608-A1C279999972}"/>
              </a:ext>
            </a:extLst>
          </p:cNvPr>
          <p:cNvSpPr txBox="1"/>
          <p:nvPr/>
        </p:nvSpPr>
        <p:spPr>
          <a:xfrm>
            <a:off x="3842848" y="5544939"/>
            <a:ext cx="4297162" cy="1107932"/>
          </a:xfrm>
          <a:prstGeom prst="rect">
            <a:avLst/>
          </a:prstGeom>
          <a:noFill/>
        </p:spPr>
        <p:txBody>
          <a:bodyPr wrap="square" rtlCol="0">
            <a:spAutoFit/>
          </a:bodyPr>
          <a:lstStyle/>
          <a:p>
            <a:pPr algn="just">
              <a:lnSpc>
                <a:spcPct val="107000"/>
              </a:lnSpc>
              <a:spcAft>
                <a:spcPts val="800"/>
              </a:spcAft>
            </a:pPr>
            <a:r>
              <a:rPr lang="de-DE" sz="3200" b="1" dirty="0">
                <a:solidFill>
                  <a:srgbClr val="0070C0"/>
                </a:solidFill>
                <a:latin typeface="+mj-lt"/>
                <a:ea typeface="Yu Mincho" panose="02020400000000000000" pitchFamily="18" charset="-128"/>
                <a:cs typeface="Arial" panose="020B0604020202020204" pitchFamily="34" charset="0"/>
              </a:rPr>
              <a:t>Gesundheitliche Folgen</a:t>
            </a:r>
            <a:endParaRPr lang="de-DE" sz="2800" b="1" dirty="0">
              <a:solidFill>
                <a:srgbClr val="0070C0"/>
              </a:solidFill>
              <a:latin typeface="+mj-lt"/>
              <a:ea typeface="Yu Mincho" panose="02020400000000000000" pitchFamily="18" charset="-128"/>
              <a:cs typeface="Arial" panose="020B0604020202020204" pitchFamily="34" charset="0"/>
            </a:endParaRPr>
          </a:p>
        </p:txBody>
      </p:sp>
      <p:graphicFrame>
        <p:nvGraphicFramePr>
          <p:cNvPr id="2" name="Diagram 3">
            <a:extLst>
              <a:ext uri="{FF2B5EF4-FFF2-40B4-BE49-F238E27FC236}">
                <a16:creationId xmlns:a16="http://schemas.microsoft.com/office/drawing/2014/main" id="{B586D239-793D-B0B0-3A39-EEDA8BD06401}"/>
              </a:ext>
            </a:extLst>
          </p:cNvPr>
          <p:cNvGraphicFramePr/>
          <p:nvPr>
            <p:extLst>
              <p:ext uri="{D42A27DB-BD31-4B8C-83A1-F6EECF244321}">
                <p14:modId xmlns:p14="http://schemas.microsoft.com/office/powerpoint/2010/main" val="4282317462"/>
              </p:ext>
            </p:extLst>
          </p:nvPr>
        </p:nvGraphicFramePr>
        <p:xfrm>
          <a:off x="7535340" y="2730159"/>
          <a:ext cx="11247120" cy="6821425"/>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4" name="Google Shape;118;p6">
            <a:extLst>
              <a:ext uri="{FF2B5EF4-FFF2-40B4-BE49-F238E27FC236}">
                <a16:creationId xmlns:a16="http://schemas.microsoft.com/office/drawing/2014/main" id="{A9F945AD-0E08-0560-5C76-DD29F6B13BB7}"/>
              </a:ext>
            </a:extLst>
          </p:cNvPr>
          <p:cNvSpPr txBox="1"/>
          <p:nvPr/>
        </p:nvSpPr>
        <p:spPr>
          <a:xfrm>
            <a:off x="1800000" y="1442895"/>
            <a:ext cx="14544000" cy="1569620"/>
          </a:xfrm>
          <a:prstGeom prst="rect">
            <a:avLst/>
          </a:prstGeom>
          <a:noFill/>
          <a:ln>
            <a:noFill/>
          </a:ln>
        </p:spPr>
        <p:txBody>
          <a:bodyPr spcFirstLastPara="1" wrap="square" lIns="91425" tIns="45700" rIns="91425" bIns="45700" anchor="t" anchorCtr="0">
            <a:spAutoFit/>
          </a:bodyPr>
          <a:lstStyle/>
          <a:p>
            <a:pPr lvl="0"/>
            <a:r>
              <a:rPr lang="de-DE" sz="4800" b="1" dirty="0">
                <a:solidFill>
                  <a:schemeClr val="tx1"/>
                </a:solidFill>
                <a:latin typeface="+mj-lt"/>
                <a:ea typeface="Helvetica Neue"/>
                <a:cs typeface="Helvetica Neue"/>
                <a:sym typeface="Helvetica Neue"/>
              </a:rPr>
              <a:t>1.4. Zusammenhang von Gesundheits-kompetenz mit Gesundheit und Lebensqualität</a:t>
            </a:r>
          </a:p>
        </p:txBody>
      </p:sp>
    </p:spTree>
    <p:extLst>
      <p:ext uri="{BB962C8B-B14F-4D97-AF65-F5344CB8AC3E}">
        <p14:creationId xmlns:p14="http://schemas.microsoft.com/office/powerpoint/2010/main" val="8400593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17"/>
        <p:cNvGrpSpPr/>
        <p:nvPr/>
      </p:nvGrpSpPr>
      <p:grpSpPr>
        <a:xfrm>
          <a:off x="0" y="0"/>
          <a:ext cx="0" cy="0"/>
          <a:chOff x="0" y="0"/>
          <a:chExt cx="0" cy="0"/>
        </a:xfrm>
      </p:grpSpPr>
      <p:sp>
        <p:nvSpPr>
          <p:cNvPr id="5" name="TextBox 4">
            <a:extLst>
              <a:ext uri="{FF2B5EF4-FFF2-40B4-BE49-F238E27FC236}">
                <a16:creationId xmlns:a16="http://schemas.microsoft.com/office/drawing/2014/main" id="{1699FA08-616C-41F5-9E6C-80AC51BDCC6E}"/>
              </a:ext>
            </a:extLst>
          </p:cNvPr>
          <p:cNvSpPr txBox="1"/>
          <p:nvPr/>
        </p:nvSpPr>
        <p:spPr>
          <a:xfrm>
            <a:off x="1332000" y="3204000"/>
            <a:ext cx="7524000" cy="4805675"/>
          </a:xfrm>
          <a:prstGeom prst="rect">
            <a:avLst/>
          </a:prstGeom>
          <a:noFill/>
        </p:spPr>
        <p:txBody>
          <a:bodyPr wrap="square" rtlCol="0">
            <a:spAutoFit/>
          </a:bodyPr>
          <a:lstStyle/>
          <a:p>
            <a:pPr marL="457200" indent="-457200" algn="just">
              <a:lnSpc>
                <a:spcPct val="107000"/>
              </a:lnSpc>
              <a:spcAft>
                <a:spcPts val="800"/>
              </a:spcAft>
              <a:buFont typeface="Arial" panose="020B0604020202020204" pitchFamily="34" charset="0"/>
              <a:buChar char="•"/>
            </a:pPr>
            <a:r>
              <a:rPr lang="de-DE" sz="2400" dirty="0">
                <a:solidFill>
                  <a:schemeClr val="tx1"/>
                </a:solidFill>
                <a:latin typeface="+mj-lt"/>
                <a:ea typeface="Yu Mincho" panose="02020400000000000000" pitchFamily="18" charset="-128"/>
                <a:cs typeface="Arial" panose="020B0604020202020204" pitchFamily="34" charset="0"/>
              </a:rPr>
              <a:t>Ein hohes Maß an Gesundheitskompetenz steht in Verbindung mit einer verbesserten Fähigkeit, für sich selbst zu sorgen, mit der Kontrolle chronischer Krankheiten, mit einer größeren Verfügbarkeit geeigneter Gesundheitsdienste zu geringeren Kosten und mit besseren Gesundheitsergebnissen sowie mit einer Verringerung der gesundheitsbezogenen Unsicherheit (</a:t>
            </a:r>
            <a:r>
              <a:rPr lang="de-DE" sz="2400" dirty="0" err="1">
                <a:solidFill>
                  <a:schemeClr val="tx1"/>
                </a:solidFill>
                <a:latin typeface="+mj-lt"/>
                <a:ea typeface="Yu Mincho" panose="02020400000000000000" pitchFamily="18" charset="-128"/>
                <a:cs typeface="Arial" panose="020B0604020202020204" pitchFamily="34" charset="0"/>
              </a:rPr>
              <a:t>Tardy</a:t>
            </a:r>
            <a:r>
              <a:rPr lang="de-DE" sz="2400" dirty="0">
                <a:solidFill>
                  <a:schemeClr val="tx1"/>
                </a:solidFill>
                <a:latin typeface="+mj-lt"/>
                <a:ea typeface="Yu Mincho" panose="02020400000000000000" pitchFamily="18" charset="-128"/>
                <a:cs typeface="Arial" panose="020B0604020202020204" pitchFamily="34" charset="0"/>
              </a:rPr>
              <a:t> und Hale, 1998), was in hohem Maße zur Unabhängigkeit und zu einer besseren Lebensqualität beiträgt.</a:t>
            </a:r>
          </a:p>
        </p:txBody>
      </p:sp>
      <p:sp>
        <p:nvSpPr>
          <p:cNvPr id="6" name="Oval 5">
            <a:extLst>
              <a:ext uri="{FF2B5EF4-FFF2-40B4-BE49-F238E27FC236}">
                <a16:creationId xmlns:a16="http://schemas.microsoft.com/office/drawing/2014/main" id="{06532FB8-B9E0-4E53-8EC8-A3DEA139BE6F}"/>
              </a:ext>
            </a:extLst>
          </p:cNvPr>
          <p:cNvSpPr/>
          <p:nvPr/>
        </p:nvSpPr>
        <p:spPr>
          <a:xfrm>
            <a:off x="9379415" y="4454324"/>
            <a:ext cx="2412000" cy="2124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000" dirty="0">
                <a:ln w="0"/>
                <a:solidFill>
                  <a:schemeClr val="tx1"/>
                </a:solidFill>
                <a:effectLst>
                  <a:outerShdw blurRad="38100" dist="19050" dir="2700000" algn="tl" rotWithShape="0">
                    <a:schemeClr val="dk1">
                      <a:alpha val="40000"/>
                    </a:schemeClr>
                  </a:outerShdw>
                </a:effectLst>
                <a:latin typeface="+mj-lt"/>
                <a:ea typeface="Yu Mincho" panose="02020400000000000000" pitchFamily="18" charset="-128"/>
                <a:cs typeface="Arial" panose="020B0604020202020204" pitchFamily="34" charset="0"/>
              </a:rPr>
              <a:t>Hoher Grad an Gesundheits-kompetenz </a:t>
            </a:r>
            <a:endParaRPr lang="de-DE" sz="2000" dirty="0">
              <a:ln w="0"/>
              <a:solidFill>
                <a:schemeClr val="tx1"/>
              </a:solidFill>
              <a:effectLst>
                <a:outerShdw blurRad="38100" dist="19050" dir="2700000" algn="tl" rotWithShape="0">
                  <a:schemeClr val="dk1">
                    <a:alpha val="40000"/>
                  </a:schemeClr>
                </a:outerShdw>
              </a:effectLst>
              <a:latin typeface="+mj-lt"/>
            </a:endParaRPr>
          </a:p>
        </p:txBody>
      </p:sp>
      <p:cxnSp>
        <p:nvCxnSpPr>
          <p:cNvPr id="7" name="Straight Arrow Connector 6">
            <a:extLst>
              <a:ext uri="{FF2B5EF4-FFF2-40B4-BE49-F238E27FC236}">
                <a16:creationId xmlns:a16="http://schemas.microsoft.com/office/drawing/2014/main" id="{597DADF2-C3C2-466B-83B7-C7AAAD7EB136}"/>
              </a:ext>
            </a:extLst>
          </p:cNvPr>
          <p:cNvCxnSpPr>
            <a:cxnSpLocks/>
          </p:cNvCxnSpPr>
          <p:nvPr/>
        </p:nvCxnSpPr>
        <p:spPr>
          <a:xfrm flipV="1">
            <a:off x="11477767" y="3840376"/>
            <a:ext cx="1066435" cy="795913"/>
          </a:xfrm>
          <a:prstGeom prst="straightConnector1">
            <a:avLst/>
          </a:prstGeom>
          <a:ln>
            <a:tailEnd type="triangle"/>
          </a:ln>
        </p:spPr>
        <p:style>
          <a:lnRef idx="1">
            <a:schemeClr val="accent4"/>
          </a:lnRef>
          <a:fillRef idx="0">
            <a:schemeClr val="accent4"/>
          </a:fillRef>
          <a:effectRef idx="0">
            <a:schemeClr val="accent4"/>
          </a:effectRef>
          <a:fontRef idx="minor">
            <a:schemeClr val="tx1"/>
          </a:fontRef>
        </p:style>
      </p:cxnSp>
      <p:cxnSp>
        <p:nvCxnSpPr>
          <p:cNvPr id="8" name="Straight Arrow Connector 7">
            <a:extLst>
              <a:ext uri="{FF2B5EF4-FFF2-40B4-BE49-F238E27FC236}">
                <a16:creationId xmlns:a16="http://schemas.microsoft.com/office/drawing/2014/main" id="{F3119D8D-E97A-4939-9572-91678FF40B63}"/>
              </a:ext>
            </a:extLst>
          </p:cNvPr>
          <p:cNvCxnSpPr>
            <a:cxnSpLocks/>
          </p:cNvCxnSpPr>
          <p:nvPr/>
        </p:nvCxnSpPr>
        <p:spPr>
          <a:xfrm flipV="1">
            <a:off x="11909891" y="4885390"/>
            <a:ext cx="1938709" cy="369825"/>
          </a:xfrm>
          <a:prstGeom prst="straightConnector1">
            <a:avLst/>
          </a:prstGeom>
          <a:ln>
            <a:tailEnd type="triangle"/>
          </a:ln>
        </p:spPr>
        <p:style>
          <a:lnRef idx="1">
            <a:schemeClr val="accent4"/>
          </a:lnRef>
          <a:fillRef idx="0">
            <a:schemeClr val="accent4"/>
          </a:fillRef>
          <a:effectRef idx="0">
            <a:schemeClr val="accent4"/>
          </a:effectRef>
          <a:fontRef idx="minor">
            <a:schemeClr val="tx1"/>
          </a:fontRef>
        </p:style>
      </p:cxnSp>
      <p:cxnSp>
        <p:nvCxnSpPr>
          <p:cNvPr id="9" name="Straight Arrow Connector 8">
            <a:extLst>
              <a:ext uri="{FF2B5EF4-FFF2-40B4-BE49-F238E27FC236}">
                <a16:creationId xmlns:a16="http://schemas.microsoft.com/office/drawing/2014/main" id="{62C8F2CD-72E7-4E0E-BC53-C5A15FDACED1}"/>
              </a:ext>
            </a:extLst>
          </p:cNvPr>
          <p:cNvCxnSpPr>
            <a:cxnSpLocks/>
          </p:cNvCxnSpPr>
          <p:nvPr/>
        </p:nvCxnSpPr>
        <p:spPr>
          <a:xfrm>
            <a:off x="11808942" y="5833161"/>
            <a:ext cx="1910422" cy="383022"/>
          </a:xfrm>
          <a:prstGeom prst="straightConnector1">
            <a:avLst/>
          </a:prstGeom>
          <a:ln>
            <a:tailEnd type="triangle"/>
          </a:ln>
        </p:spPr>
        <p:style>
          <a:lnRef idx="1">
            <a:schemeClr val="accent4"/>
          </a:lnRef>
          <a:fillRef idx="0">
            <a:schemeClr val="accent4"/>
          </a:fillRef>
          <a:effectRef idx="0">
            <a:schemeClr val="accent4"/>
          </a:effectRef>
          <a:fontRef idx="minor">
            <a:schemeClr val="tx1"/>
          </a:fontRef>
        </p:style>
      </p:cxnSp>
      <p:cxnSp>
        <p:nvCxnSpPr>
          <p:cNvPr id="11" name="Straight Arrow Connector 10">
            <a:extLst>
              <a:ext uri="{FF2B5EF4-FFF2-40B4-BE49-F238E27FC236}">
                <a16:creationId xmlns:a16="http://schemas.microsoft.com/office/drawing/2014/main" id="{B7D647B2-335B-44FF-AD3B-F88091A6CD62}"/>
              </a:ext>
            </a:extLst>
          </p:cNvPr>
          <p:cNvCxnSpPr>
            <a:cxnSpLocks/>
          </p:cNvCxnSpPr>
          <p:nvPr/>
        </p:nvCxnSpPr>
        <p:spPr>
          <a:xfrm>
            <a:off x="11624739" y="6296033"/>
            <a:ext cx="1492728" cy="973808"/>
          </a:xfrm>
          <a:prstGeom prst="straightConnector1">
            <a:avLst/>
          </a:prstGeom>
          <a:ln>
            <a:tailEnd type="triangle"/>
          </a:ln>
        </p:spPr>
        <p:style>
          <a:lnRef idx="1">
            <a:schemeClr val="accent4"/>
          </a:lnRef>
          <a:fillRef idx="0">
            <a:schemeClr val="accent4"/>
          </a:fillRef>
          <a:effectRef idx="0">
            <a:schemeClr val="accent4"/>
          </a:effectRef>
          <a:fontRef idx="minor">
            <a:schemeClr val="tx1"/>
          </a:fontRef>
        </p:style>
      </p:cxnSp>
      <p:sp>
        <p:nvSpPr>
          <p:cNvPr id="13" name="Oval 12">
            <a:extLst>
              <a:ext uri="{FF2B5EF4-FFF2-40B4-BE49-F238E27FC236}">
                <a16:creationId xmlns:a16="http://schemas.microsoft.com/office/drawing/2014/main" id="{2F64807B-B430-47D2-82AE-B39C62E9233C}"/>
              </a:ext>
            </a:extLst>
          </p:cNvPr>
          <p:cNvSpPr/>
          <p:nvPr/>
        </p:nvSpPr>
        <p:spPr>
          <a:xfrm>
            <a:off x="12544202" y="3104587"/>
            <a:ext cx="2916000" cy="1152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a:ln w="0"/>
                <a:solidFill>
                  <a:schemeClr val="tx1"/>
                </a:solidFill>
                <a:effectLst>
                  <a:outerShdw blurRad="38100" dist="19050" dir="2700000" algn="tl" rotWithShape="0">
                    <a:schemeClr val="dk1">
                      <a:alpha val="40000"/>
                    </a:schemeClr>
                  </a:outerShdw>
                </a:effectLst>
                <a:latin typeface="+mj-lt"/>
              </a:rPr>
              <a:t>verbesserte Fähigkeit, für sich selbst zu sorgen</a:t>
            </a:r>
            <a:endParaRPr lang="de-DE">
              <a:latin typeface="+mj-lt"/>
            </a:endParaRPr>
          </a:p>
        </p:txBody>
      </p:sp>
      <p:sp>
        <p:nvSpPr>
          <p:cNvPr id="14" name="Oval 13">
            <a:extLst>
              <a:ext uri="{FF2B5EF4-FFF2-40B4-BE49-F238E27FC236}">
                <a16:creationId xmlns:a16="http://schemas.microsoft.com/office/drawing/2014/main" id="{B638BC3C-B753-48BB-851E-BBACF8A96D46}"/>
              </a:ext>
            </a:extLst>
          </p:cNvPr>
          <p:cNvSpPr/>
          <p:nvPr/>
        </p:nvSpPr>
        <p:spPr>
          <a:xfrm>
            <a:off x="13967076" y="4245082"/>
            <a:ext cx="2916000" cy="1152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a:ln w="0"/>
                <a:solidFill>
                  <a:schemeClr val="tx1"/>
                </a:solidFill>
                <a:effectLst>
                  <a:outerShdw blurRad="38100" dist="19050" dir="2700000" algn="tl" rotWithShape="0">
                    <a:schemeClr val="dk1">
                      <a:alpha val="40000"/>
                    </a:schemeClr>
                  </a:outerShdw>
                </a:effectLst>
                <a:latin typeface="+mj-lt"/>
              </a:rPr>
              <a:t>Kontrolle von chronischen Krankheiten</a:t>
            </a:r>
            <a:endParaRPr lang="de-DE">
              <a:latin typeface="+mj-lt"/>
            </a:endParaRPr>
          </a:p>
        </p:txBody>
      </p:sp>
      <p:sp>
        <p:nvSpPr>
          <p:cNvPr id="15" name="Oval 14">
            <a:extLst>
              <a:ext uri="{FF2B5EF4-FFF2-40B4-BE49-F238E27FC236}">
                <a16:creationId xmlns:a16="http://schemas.microsoft.com/office/drawing/2014/main" id="{1EA58870-F3C4-4B24-8254-417DFC02312D}"/>
              </a:ext>
            </a:extLst>
          </p:cNvPr>
          <p:cNvSpPr/>
          <p:nvPr/>
        </p:nvSpPr>
        <p:spPr>
          <a:xfrm>
            <a:off x="13841139" y="5734219"/>
            <a:ext cx="2916000" cy="1152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a:ln w="0"/>
                <a:solidFill>
                  <a:schemeClr val="tx1"/>
                </a:solidFill>
                <a:effectLst>
                  <a:outerShdw blurRad="38100" dist="19050" dir="2700000" algn="tl" rotWithShape="0">
                    <a:schemeClr val="dk1">
                      <a:alpha val="40000"/>
                    </a:schemeClr>
                  </a:outerShdw>
                </a:effectLst>
                <a:latin typeface="+mj-lt"/>
              </a:rPr>
              <a:t>bessere Verfügbarkeit geeigneter Gesundheitsdienste zu geringeren Kosten</a:t>
            </a:r>
            <a:endParaRPr lang="de-DE">
              <a:latin typeface="+mj-lt"/>
            </a:endParaRPr>
          </a:p>
        </p:txBody>
      </p:sp>
      <p:sp>
        <p:nvSpPr>
          <p:cNvPr id="16" name="Oval 15">
            <a:extLst>
              <a:ext uri="{FF2B5EF4-FFF2-40B4-BE49-F238E27FC236}">
                <a16:creationId xmlns:a16="http://schemas.microsoft.com/office/drawing/2014/main" id="{8825FA63-86FA-4D70-A749-C98748655778}"/>
              </a:ext>
            </a:extLst>
          </p:cNvPr>
          <p:cNvSpPr/>
          <p:nvPr/>
        </p:nvSpPr>
        <p:spPr>
          <a:xfrm>
            <a:off x="13058094" y="7062375"/>
            <a:ext cx="2916000" cy="1152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a:ln w="0"/>
                <a:solidFill>
                  <a:schemeClr val="tx1"/>
                </a:solidFill>
                <a:effectLst>
                  <a:outerShdw blurRad="38100" dist="19050" dir="2700000" algn="tl" rotWithShape="0">
                    <a:schemeClr val="dk1">
                      <a:alpha val="40000"/>
                    </a:schemeClr>
                  </a:outerShdw>
                </a:effectLst>
                <a:latin typeface="+mj-lt"/>
              </a:rPr>
              <a:t>bessere Gesundheitsergebnisse</a:t>
            </a:r>
            <a:endParaRPr lang="de-DE">
              <a:latin typeface="+mj-lt"/>
            </a:endParaRPr>
          </a:p>
        </p:txBody>
      </p:sp>
      <p:sp>
        <p:nvSpPr>
          <p:cNvPr id="23" name="Arrow: Left 22">
            <a:extLst>
              <a:ext uri="{FF2B5EF4-FFF2-40B4-BE49-F238E27FC236}">
                <a16:creationId xmlns:a16="http://schemas.microsoft.com/office/drawing/2014/main" id="{CB2B7099-BB0D-4A92-9F9D-FC5F27F74802}"/>
              </a:ext>
            </a:extLst>
          </p:cNvPr>
          <p:cNvSpPr/>
          <p:nvPr/>
        </p:nvSpPr>
        <p:spPr>
          <a:xfrm rot="19957232">
            <a:off x="9842252" y="6935881"/>
            <a:ext cx="2241757" cy="957122"/>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000">
                <a:solidFill>
                  <a:srgbClr val="002060"/>
                </a:solidFill>
                <a:latin typeface="+mj-lt"/>
              </a:rPr>
              <a:t>die Ergebnisse</a:t>
            </a:r>
          </a:p>
        </p:txBody>
      </p:sp>
      <p:sp>
        <p:nvSpPr>
          <p:cNvPr id="24" name="TextBox 23">
            <a:extLst>
              <a:ext uri="{FF2B5EF4-FFF2-40B4-BE49-F238E27FC236}">
                <a16:creationId xmlns:a16="http://schemas.microsoft.com/office/drawing/2014/main" id="{3DAAEC2A-B1FC-48E5-9024-74BDE36DFD1F}"/>
              </a:ext>
            </a:extLst>
          </p:cNvPr>
          <p:cNvSpPr txBox="1"/>
          <p:nvPr/>
        </p:nvSpPr>
        <p:spPr>
          <a:xfrm>
            <a:off x="6085102" y="7550947"/>
            <a:ext cx="3891209" cy="461665"/>
          </a:xfrm>
          <a:prstGeom prst="rect">
            <a:avLst/>
          </a:prstGeom>
          <a:noFill/>
        </p:spPr>
        <p:txBody>
          <a:bodyPr wrap="square" rtlCol="0">
            <a:spAutoFit/>
          </a:bodyPr>
          <a:lstStyle/>
          <a:p>
            <a:r>
              <a:rPr lang="de-DE" sz="2400" b="1">
                <a:latin typeface="+mj-lt"/>
              </a:rPr>
              <a:t>UNABHÄNGIGKEIT</a:t>
            </a:r>
          </a:p>
        </p:txBody>
      </p:sp>
      <p:sp>
        <p:nvSpPr>
          <p:cNvPr id="25" name="Arrow: Curved Right 24">
            <a:extLst>
              <a:ext uri="{FF2B5EF4-FFF2-40B4-BE49-F238E27FC236}">
                <a16:creationId xmlns:a16="http://schemas.microsoft.com/office/drawing/2014/main" id="{BB456CAB-77F8-4B2F-88CF-9DD71C5936C5}"/>
              </a:ext>
            </a:extLst>
          </p:cNvPr>
          <p:cNvSpPr/>
          <p:nvPr/>
        </p:nvSpPr>
        <p:spPr>
          <a:xfrm rot="7189752">
            <a:off x="8730341" y="6604298"/>
            <a:ext cx="940654" cy="1216152"/>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tx1"/>
              </a:solidFill>
              <a:latin typeface="+mj-lt"/>
            </a:endParaRPr>
          </a:p>
        </p:txBody>
      </p:sp>
      <p:sp>
        <p:nvSpPr>
          <p:cNvPr id="27" name="Arrow: Curved Right 26">
            <a:extLst>
              <a:ext uri="{FF2B5EF4-FFF2-40B4-BE49-F238E27FC236}">
                <a16:creationId xmlns:a16="http://schemas.microsoft.com/office/drawing/2014/main" id="{2ADACA78-70E8-4996-8E1E-9157F11BDEDC}"/>
              </a:ext>
            </a:extLst>
          </p:cNvPr>
          <p:cNvSpPr/>
          <p:nvPr/>
        </p:nvSpPr>
        <p:spPr>
          <a:xfrm rot="20904589">
            <a:off x="8540166" y="7924998"/>
            <a:ext cx="940654" cy="1216152"/>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tx1"/>
              </a:solidFill>
              <a:latin typeface="+mj-lt"/>
            </a:endParaRPr>
          </a:p>
        </p:txBody>
      </p:sp>
      <p:sp>
        <p:nvSpPr>
          <p:cNvPr id="31" name="TextBox 30">
            <a:extLst>
              <a:ext uri="{FF2B5EF4-FFF2-40B4-BE49-F238E27FC236}">
                <a16:creationId xmlns:a16="http://schemas.microsoft.com/office/drawing/2014/main" id="{56083B61-8A45-4452-A81E-FEE332A7B3EA}"/>
              </a:ext>
            </a:extLst>
          </p:cNvPr>
          <p:cNvSpPr txBox="1"/>
          <p:nvPr/>
        </p:nvSpPr>
        <p:spPr>
          <a:xfrm>
            <a:off x="9593399" y="8792321"/>
            <a:ext cx="4632985" cy="461665"/>
          </a:xfrm>
          <a:prstGeom prst="rect">
            <a:avLst/>
          </a:prstGeom>
          <a:noFill/>
        </p:spPr>
        <p:txBody>
          <a:bodyPr wrap="square" rtlCol="0">
            <a:spAutoFit/>
          </a:bodyPr>
          <a:lstStyle/>
          <a:p>
            <a:r>
              <a:rPr lang="de-DE" sz="2400" b="1">
                <a:latin typeface="+mj-lt"/>
              </a:rPr>
              <a:t>BESSERE LEBENSQUALITÄT</a:t>
            </a:r>
            <a:endParaRPr lang="de-DE">
              <a:latin typeface="+mj-lt"/>
            </a:endParaRPr>
          </a:p>
        </p:txBody>
      </p:sp>
      <p:sp>
        <p:nvSpPr>
          <p:cNvPr id="3" name="Google Shape;118;p6">
            <a:extLst>
              <a:ext uri="{FF2B5EF4-FFF2-40B4-BE49-F238E27FC236}">
                <a16:creationId xmlns:a16="http://schemas.microsoft.com/office/drawing/2014/main" id="{8B5EBC2F-A833-A7C2-2F4E-3C0D1F50582B}"/>
              </a:ext>
            </a:extLst>
          </p:cNvPr>
          <p:cNvSpPr txBox="1"/>
          <p:nvPr/>
        </p:nvSpPr>
        <p:spPr>
          <a:xfrm>
            <a:off x="1800000" y="1442895"/>
            <a:ext cx="14544000" cy="1569620"/>
          </a:xfrm>
          <a:prstGeom prst="rect">
            <a:avLst/>
          </a:prstGeom>
          <a:noFill/>
          <a:ln>
            <a:noFill/>
          </a:ln>
        </p:spPr>
        <p:txBody>
          <a:bodyPr spcFirstLastPara="1" wrap="square" lIns="91425" tIns="45700" rIns="91425" bIns="45700" anchor="t" anchorCtr="0">
            <a:spAutoFit/>
          </a:bodyPr>
          <a:lstStyle/>
          <a:p>
            <a:pPr lvl="0"/>
            <a:r>
              <a:rPr lang="de-DE" sz="4800" b="1" dirty="0">
                <a:solidFill>
                  <a:schemeClr val="tx1"/>
                </a:solidFill>
                <a:latin typeface="+mj-lt"/>
                <a:ea typeface="Helvetica Neue"/>
                <a:cs typeface="Helvetica Neue"/>
                <a:sym typeface="Helvetica Neue"/>
              </a:rPr>
              <a:t>1.4. Zusammenhang von Gesundheits-kompetenz mit Gesundheit und Lebensqualität</a:t>
            </a:r>
          </a:p>
        </p:txBody>
      </p:sp>
    </p:spTree>
    <p:extLst>
      <p:ext uri="{BB962C8B-B14F-4D97-AF65-F5344CB8AC3E}">
        <p14:creationId xmlns:p14="http://schemas.microsoft.com/office/powerpoint/2010/main" val="216775548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17"/>
        <p:cNvGrpSpPr/>
        <p:nvPr/>
      </p:nvGrpSpPr>
      <p:grpSpPr>
        <a:xfrm>
          <a:off x="0" y="0"/>
          <a:ext cx="0" cy="0"/>
          <a:chOff x="0" y="0"/>
          <a:chExt cx="0" cy="0"/>
        </a:xfrm>
      </p:grpSpPr>
      <p:sp>
        <p:nvSpPr>
          <p:cNvPr id="118" name="Google Shape;118;p6"/>
          <p:cNvSpPr txBox="1"/>
          <p:nvPr/>
        </p:nvSpPr>
        <p:spPr>
          <a:xfrm>
            <a:off x="1800000" y="1273969"/>
            <a:ext cx="12383176" cy="830956"/>
          </a:xfrm>
          <a:prstGeom prst="rect">
            <a:avLst/>
          </a:prstGeom>
          <a:noFill/>
          <a:ln>
            <a:noFill/>
          </a:ln>
        </p:spPr>
        <p:txBody>
          <a:bodyPr spcFirstLastPara="1" wrap="square" lIns="91425" tIns="45700" rIns="91425" bIns="45700" anchor="t" anchorCtr="0">
            <a:spAutoFit/>
          </a:bodyPr>
          <a:lstStyle/>
          <a:p>
            <a:pPr lvl="0"/>
            <a:r>
              <a:rPr lang="de-DE" sz="4800" b="1" dirty="0">
                <a:solidFill>
                  <a:schemeClr val="tx1"/>
                </a:solidFill>
                <a:latin typeface="+mj-lt"/>
                <a:ea typeface="Helvetica Neue"/>
                <a:cs typeface="Helvetica Neue"/>
                <a:sym typeface="Helvetica Neue"/>
              </a:rPr>
              <a:t>1.5. e-Gesundheitskompetenz</a:t>
            </a:r>
          </a:p>
        </p:txBody>
      </p:sp>
      <p:sp>
        <p:nvSpPr>
          <p:cNvPr id="5" name="TextBox 4">
            <a:extLst>
              <a:ext uri="{FF2B5EF4-FFF2-40B4-BE49-F238E27FC236}">
                <a16:creationId xmlns:a16="http://schemas.microsoft.com/office/drawing/2014/main" id="{1699FA08-616C-41F5-9E6C-80AC51BDCC6E}"/>
              </a:ext>
            </a:extLst>
          </p:cNvPr>
          <p:cNvSpPr txBox="1"/>
          <p:nvPr/>
        </p:nvSpPr>
        <p:spPr>
          <a:xfrm>
            <a:off x="1331999" y="3398317"/>
            <a:ext cx="8388000" cy="5706755"/>
          </a:xfrm>
          <a:prstGeom prst="rect">
            <a:avLst/>
          </a:prstGeom>
          <a:noFill/>
        </p:spPr>
        <p:txBody>
          <a:bodyPr wrap="square" rtlCol="0">
            <a:spAutoFit/>
          </a:bodyPr>
          <a:lstStyle/>
          <a:p>
            <a:pPr marL="457200" indent="-457200" algn="just">
              <a:lnSpc>
                <a:spcPct val="107000"/>
              </a:lnSpc>
              <a:spcAft>
                <a:spcPts val="800"/>
              </a:spcAft>
              <a:buFont typeface="Arial" panose="020B0604020202020204" pitchFamily="34" charset="0"/>
              <a:buChar char="•"/>
            </a:pPr>
            <a:r>
              <a:rPr lang="de-DE" sz="2800" dirty="0">
                <a:solidFill>
                  <a:schemeClr val="tx1"/>
                </a:solidFill>
                <a:latin typeface="+mj-lt"/>
                <a:ea typeface="Yu Mincho" panose="02020400000000000000" pitchFamily="18" charset="-128"/>
                <a:cs typeface="Arial" panose="020B0604020202020204" pitchFamily="34" charset="0"/>
              </a:rPr>
              <a:t>Die Nutzung der Informationstechnologie für die Gesundheit erfordert E-Health-Kompetenz - die Fähigkeit, zu lesen, einen Computer zu benutzen, nach Informationen zu suchen, Gesundheitsinformationen zu verstehen und in einen Kontext zu stellen </a:t>
            </a:r>
          </a:p>
          <a:p>
            <a:pPr marL="457200" indent="-457200" algn="just">
              <a:lnSpc>
                <a:spcPct val="107000"/>
              </a:lnSpc>
              <a:spcAft>
                <a:spcPts val="800"/>
              </a:spcAft>
              <a:buFont typeface="Arial" panose="020B0604020202020204" pitchFamily="34" charset="0"/>
              <a:buChar char="•"/>
            </a:pPr>
            <a:r>
              <a:rPr lang="de-DE" sz="2800" dirty="0">
                <a:solidFill>
                  <a:schemeClr val="tx1"/>
                </a:solidFill>
                <a:latin typeface="+mj-lt"/>
                <a:ea typeface="Yu Mincho" panose="02020400000000000000" pitchFamily="18" charset="-128"/>
                <a:cs typeface="Arial" panose="020B0604020202020204" pitchFamily="34" charset="0"/>
              </a:rPr>
              <a:t>Die Kompetenz im Bereich der elektronischen Gesundheitsdienste erfordert die Fähigkeit des Einzelnen, Informationen aus dem elektronischen Umfeld zu suchen, zu finden, zu bewerten und anzuwenden, um ein Gesundheitsproblem zu lösen.</a:t>
            </a:r>
          </a:p>
        </p:txBody>
      </p:sp>
      <p:sp>
        <p:nvSpPr>
          <p:cNvPr id="3" name="AutoShape 2" descr="Detalji su u opisu iza slike">
            <a:extLst>
              <a:ext uri="{FF2B5EF4-FFF2-40B4-BE49-F238E27FC236}">
                <a16:creationId xmlns:a16="http://schemas.microsoft.com/office/drawing/2014/main" id="{A1743740-B1AD-4926-A301-C087454DA537}"/>
              </a:ext>
            </a:extLst>
          </p:cNvPr>
          <p:cNvSpPr>
            <a:spLocks noChangeAspect="1" noChangeArrowheads="1"/>
          </p:cNvSpPr>
          <p:nvPr/>
        </p:nvSpPr>
        <p:spPr bwMode="auto">
          <a:xfrm>
            <a:off x="8991599" y="246647"/>
            <a:ext cx="5049253" cy="5049253"/>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dirty="0">
              <a:latin typeface="+mj-lt"/>
            </a:endParaRPr>
          </a:p>
        </p:txBody>
      </p:sp>
      <p:pic>
        <p:nvPicPr>
          <p:cNvPr id="6" name="Picture 5">
            <a:extLst>
              <a:ext uri="{FF2B5EF4-FFF2-40B4-BE49-F238E27FC236}">
                <a16:creationId xmlns:a16="http://schemas.microsoft.com/office/drawing/2014/main" id="{ED9DFB60-8D97-4DFE-8B28-86D791333E2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919778" y="2597253"/>
            <a:ext cx="7077186" cy="5739063"/>
          </a:xfrm>
          <a:prstGeom prst="rect">
            <a:avLst/>
          </a:prstGeom>
        </p:spPr>
      </p:pic>
      <p:sp>
        <p:nvSpPr>
          <p:cNvPr id="7" name="Rectangle 6">
            <a:extLst>
              <a:ext uri="{FF2B5EF4-FFF2-40B4-BE49-F238E27FC236}">
                <a16:creationId xmlns:a16="http://schemas.microsoft.com/office/drawing/2014/main" id="{32B59B33-612C-4D6B-8D23-46CE96F9C8A4}"/>
              </a:ext>
            </a:extLst>
          </p:cNvPr>
          <p:cNvSpPr/>
          <p:nvPr/>
        </p:nvSpPr>
        <p:spPr>
          <a:xfrm>
            <a:off x="10298888" y="8874531"/>
            <a:ext cx="8566769" cy="276999"/>
          </a:xfrm>
          <a:prstGeom prst="rect">
            <a:avLst/>
          </a:prstGeom>
        </p:spPr>
        <p:txBody>
          <a:bodyPr wrap="square">
            <a:spAutoFit/>
          </a:bodyPr>
          <a:lstStyle/>
          <a:p>
            <a:r>
              <a:rPr lang="de-DE" sz="1200" dirty="0">
                <a:latin typeface="+mj-lt"/>
              </a:rPr>
              <a:t>https://onlinelibrary.wiley.com/cms/asset/bb72cf2d-4135-4fe2-8d7d-3d2641df5bc3/hpja387-fig-0001-m.jpg</a:t>
            </a:r>
          </a:p>
        </p:txBody>
      </p:sp>
    </p:spTree>
    <p:extLst>
      <p:ext uri="{BB962C8B-B14F-4D97-AF65-F5344CB8AC3E}">
        <p14:creationId xmlns:p14="http://schemas.microsoft.com/office/powerpoint/2010/main" val="2429418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17"/>
        <p:cNvGrpSpPr/>
        <p:nvPr/>
      </p:nvGrpSpPr>
      <p:grpSpPr>
        <a:xfrm>
          <a:off x="0" y="0"/>
          <a:ext cx="0" cy="0"/>
          <a:chOff x="0" y="0"/>
          <a:chExt cx="0" cy="0"/>
        </a:xfrm>
      </p:grpSpPr>
      <p:sp>
        <p:nvSpPr>
          <p:cNvPr id="5" name="TextBox 4">
            <a:extLst>
              <a:ext uri="{FF2B5EF4-FFF2-40B4-BE49-F238E27FC236}">
                <a16:creationId xmlns:a16="http://schemas.microsoft.com/office/drawing/2014/main" id="{1699FA08-616C-41F5-9E6C-80AC51BDCC6E}"/>
              </a:ext>
            </a:extLst>
          </p:cNvPr>
          <p:cNvSpPr txBox="1"/>
          <p:nvPr/>
        </p:nvSpPr>
        <p:spPr>
          <a:xfrm>
            <a:off x="1332000" y="2104925"/>
            <a:ext cx="8856000" cy="6298968"/>
          </a:xfrm>
          <a:prstGeom prst="rect">
            <a:avLst/>
          </a:prstGeom>
          <a:noFill/>
        </p:spPr>
        <p:txBody>
          <a:bodyPr wrap="square" rtlCol="0">
            <a:spAutoFit/>
          </a:bodyPr>
          <a:lstStyle/>
          <a:p>
            <a:pPr marL="457200" indent="-457200" algn="just">
              <a:lnSpc>
                <a:spcPct val="107000"/>
              </a:lnSpc>
              <a:spcAft>
                <a:spcPts val="800"/>
              </a:spcAft>
              <a:buFont typeface="Arial" panose="020B0604020202020204" pitchFamily="34" charset="0"/>
              <a:buChar char="•"/>
            </a:pPr>
            <a:endParaRPr lang="de-DE" sz="2400" dirty="0">
              <a:solidFill>
                <a:srgbClr val="0070C0"/>
              </a:solidFill>
              <a:latin typeface="+mj-lt"/>
              <a:ea typeface="Yu Mincho" panose="02020400000000000000" pitchFamily="18" charset="-128"/>
              <a:cs typeface="Arial" panose="020B0604020202020204" pitchFamily="34" charset="0"/>
            </a:endParaRPr>
          </a:p>
          <a:p>
            <a:pPr marL="457200" indent="-457200" algn="just">
              <a:lnSpc>
                <a:spcPct val="107000"/>
              </a:lnSpc>
              <a:spcAft>
                <a:spcPts val="800"/>
              </a:spcAft>
              <a:buFont typeface="Arial" panose="020B0604020202020204" pitchFamily="34" charset="0"/>
              <a:buChar char="•"/>
            </a:pPr>
            <a:r>
              <a:rPr lang="de-DE" sz="2400" dirty="0">
                <a:solidFill>
                  <a:schemeClr val="tx1"/>
                </a:solidFill>
                <a:latin typeface="+mj-lt"/>
                <a:ea typeface="Yu Mincho" panose="02020400000000000000" pitchFamily="18" charset="-128"/>
                <a:cs typeface="Arial" panose="020B0604020202020204" pitchFamily="34" charset="0"/>
              </a:rPr>
              <a:t>Mit der zunehmenden Zahl älterer Menschen ist in den Industrieländern auch die Nachfrage nach Schulungen zur Vermittlung von Kenntnissen über elektronische Gesundheitsdienste gestiegen, damit sie sich besser zurechtfinden und elektronische Gesundheitsinformationen verstehen können.</a:t>
            </a:r>
          </a:p>
          <a:p>
            <a:pPr marL="457200" indent="-457200" algn="just">
              <a:lnSpc>
                <a:spcPct val="107000"/>
              </a:lnSpc>
              <a:spcAft>
                <a:spcPts val="800"/>
              </a:spcAft>
              <a:buFont typeface="Arial" panose="020B0604020202020204" pitchFamily="34" charset="0"/>
              <a:buChar char="•"/>
            </a:pPr>
            <a:r>
              <a:rPr lang="de-DE" sz="2400" dirty="0">
                <a:solidFill>
                  <a:schemeClr val="tx1"/>
                </a:solidFill>
                <a:latin typeface="+mj-lt"/>
                <a:ea typeface="Yu Mincho" panose="02020400000000000000" pitchFamily="18" charset="-128"/>
                <a:cs typeface="Arial" panose="020B0604020202020204" pitchFamily="34" charset="0"/>
              </a:rPr>
              <a:t>Computergestützte elektronische Gesundheitskompetenz (E-Health-Kompetenz) soll den Zugang zu Gesundheitsinformationen, -diensten und -versorgung erleichtern</a:t>
            </a:r>
          </a:p>
          <a:p>
            <a:pPr marL="457200" indent="-457200" algn="just">
              <a:lnSpc>
                <a:spcPct val="107000"/>
              </a:lnSpc>
              <a:spcAft>
                <a:spcPts val="800"/>
              </a:spcAft>
              <a:buFont typeface="Arial" panose="020B0604020202020204" pitchFamily="34" charset="0"/>
              <a:buChar char="•"/>
            </a:pPr>
            <a:r>
              <a:rPr lang="de-DE" sz="2400" dirty="0">
                <a:solidFill>
                  <a:schemeClr val="tx1"/>
                </a:solidFill>
                <a:latin typeface="+mj-lt"/>
                <a:ea typeface="Yu Mincho" panose="02020400000000000000" pitchFamily="18" charset="-128"/>
                <a:cs typeface="Arial" panose="020B0604020202020204" pitchFamily="34" charset="0"/>
              </a:rPr>
              <a:t>Ein wichtiger Aspekt bei der Suche nach Gesundheitsinformationen im Internet ist die aktive Rolle des Einzelnen bei der Suche und Auswahl der gewünschten Informationen </a:t>
            </a:r>
          </a:p>
        </p:txBody>
      </p:sp>
      <p:pic>
        <p:nvPicPr>
          <p:cNvPr id="6" name="Picture 5">
            <a:extLst>
              <a:ext uri="{FF2B5EF4-FFF2-40B4-BE49-F238E27FC236}">
                <a16:creationId xmlns:a16="http://schemas.microsoft.com/office/drawing/2014/main" id="{85A7D8E8-A544-4929-90D8-57B52DBC75B1}"/>
              </a:ext>
            </a:extLst>
          </p:cNvPr>
          <p:cNvPicPr>
            <a:picLocks noChangeAspect="1"/>
          </p:cNvPicPr>
          <p:nvPr/>
        </p:nvPicPr>
        <p:blipFill>
          <a:blip r:embed="rId3"/>
          <a:stretch>
            <a:fillRect/>
          </a:stretch>
        </p:blipFill>
        <p:spPr>
          <a:xfrm>
            <a:off x="10250780" y="2766430"/>
            <a:ext cx="7239000" cy="5000625"/>
          </a:xfrm>
          <a:prstGeom prst="rect">
            <a:avLst/>
          </a:prstGeom>
        </p:spPr>
      </p:pic>
      <p:sp>
        <p:nvSpPr>
          <p:cNvPr id="7" name="Rectangle 6">
            <a:extLst>
              <a:ext uri="{FF2B5EF4-FFF2-40B4-BE49-F238E27FC236}">
                <a16:creationId xmlns:a16="http://schemas.microsoft.com/office/drawing/2014/main" id="{8C46BAD9-2730-40C7-A47F-8298D2E855F4}"/>
              </a:ext>
            </a:extLst>
          </p:cNvPr>
          <p:cNvSpPr/>
          <p:nvPr/>
        </p:nvSpPr>
        <p:spPr>
          <a:xfrm>
            <a:off x="10674533" y="8859142"/>
            <a:ext cx="5505033" cy="276999"/>
          </a:xfrm>
          <a:prstGeom prst="rect">
            <a:avLst/>
          </a:prstGeom>
        </p:spPr>
        <p:txBody>
          <a:bodyPr wrap="none">
            <a:spAutoFit/>
          </a:bodyPr>
          <a:lstStyle/>
          <a:p>
            <a:r>
              <a:rPr lang="de-DE" sz="1200">
                <a:latin typeface="+mj-lt"/>
              </a:rPr>
              <a:t>https://www.adiva.hr/wp-content/uploads/2021/09/shutterstock_686237878.jpg</a:t>
            </a:r>
          </a:p>
        </p:txBody>
      </p:sp>
      <p:sp>
        <p:nvSpPr>
          <p:cNvPr id="2" name="Google Shape;118;p6">
            <a:extLst>
              <a:ext uri="{FF2B5EF4-FFF2-40B4-BE49-F238E27FC236}">
                <a16:creationId xmlns:a16="http://schemas.microsoft.com/office/drawing/2014/main" id="{9DB12901-509B-7CBF-3547-66B7D3FE440A}"/>
              </a:ext>
            </a:extLst>
          </p:cNvPr>
          <p:cNvSpPr txBox="1"/>
          <p:nvPr/>
        </p:nvSpPr>
        <p:spPr>
          <a:xfrm>
            <a:off x="1800000" y="1273969"/>
            <a:ext cx="12383176" cy="830956"/>
          </a:xfrm>
          <a:prstGeom prst="rect">
            <a:avLst/>
          </a:prstGeom>
          <a:noFill/>
          <a:ln>
            <a:noFill/>
          </a:ln>
        </p:spPr>
        <p:txBody>
          <a:bodyPr spcFirstLastPara="1" wrap="square" lIns="91425" tIns="45700" rIns="91425" bIns="45700" anchor="t" anchorCtr="0">
            <a:spAutoFit/>
          </a:bodyPr>
          <a:lstStyle/>
          <a:p>
            <a:pPr lvl="0"/>
            <a:r>
              <a:rPr lang="de-DE" sz="4800" b="1" dirty="0">
                <a:solidFill>
                  <a:schemeClr val="tx1"/>
                </a:solidFill>
                <a:latin typeface="+mj-lt"/>
                <a:ea typeface="Helvetica Neue"/>
                <a:cs typeface="Helvetica Neue"/>
                <a:sym typeface="Helvetica Neue"/>
              </a:rPr>
              <a:t>1.5. e-Gesundheitskompetenz</a:t>
            </a:r>
          </a:p>
        </p:txBody>
      </p:sp>
    </p:spTree>
    <p:extLst>
      <p:ext uri="{BB962C8B-B14F-4D97-AF65-F5344CB8AC3E}">
        <p14:creationId xmlns:p14="http://schemas.microsoft.com/office/powerpoint/2010/main" val="154721130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17"/>
        <p:cNvGrpSpPr/>
        <p:nvPr/>
      </p:nvGrpSpPr>
      <p:grpSpPr>
        <a:xfrm>
          <a:off x="0" y="0"/>
          <a:ext cx="0" cy="0"/>
          <a:chOff x="0" y="0"/>
          <a:chExt cx="0" cy="0"/>
        </a:xfrm>
      </p:grpSpPr>
      <p:sp>
        <p:nvSpPr>
          <p:cNvPr id="5" name="TextBox 4">
            <a:extLst>
              <a:ext uri="{FF2B5EF4-FFF2-40B4-BE49-F238E27FC236}">
                <a16:creationId xmlns:a16="http://schemas.microsoft.com/office/drawing/2014/main" id="{1699FA08-616C-41F5-9E6C-80AC51BDCC6E}"/>
              </a:ext>
            </a:extLst>
          </p:cNvPr>
          <p:cNvSpPr txBox="1"/>
          <p:nvPr/>
        </p:nvSpPr>
        <p:spPr>
          <a:xfrm>
            <a:off x="1332000" y="3054863"/>
            <a:ext cx="9612000" cy="5540491"/>
          </a:xfrm>
          <a:prstGeom prst="rect">
            <a:avLst/>
          </a:prstGeom>
          <a:noFill/>
        </p:spPr>
        <p:txBody>
          <a:bodyPr wrap="square" rtlCol="0">
            <a:spAutoFit/>
          </a:bodyPr>
          <a:lstStyle/>
          <a:p>
            <a:pPr marL="457200" indent="-457200" algn="just">
              <a:lnSpc>
                <a:spcPct val="107000"/>
              </a:lnSpc>
              <a:spcAft>
                <a:spcPts val="800"/>
              </a:spcAft>
              <a:buFont typeface="Arial" panose="020B0604020202020204" pitchFamily="34" charset="0"/>
              <a:buChar char="•"/>
            </a:pPr>
            <a:r>
              <a:rPr lang="de-DE" sz="2800" dirty="0">
                <a:solidFill>
                  <a:schemeClr val="tx1"/>
                </a:solidFill>
                <a:latin typeface="+mj-lt"/>
                <a:ea typeface="Yu Mincho" panose="02020400000000000000" pitchFamily="18" charset="-128"/>
                <a:cs typeface="Arial" panose="020B0604020202020204" pitchFamily="34" charset="0"/>
              </a:rPr>
              <a:t>Untersuchungen unter älteren Menschen haben gezeigt, dass das Ergebnis der Suche nach Gesundheitsinformationen im Internet die Entwicklung einer Strategie für den Umgang mit Krankheiten oder bestimmten Zuständen ist</a:t>
            </a:r>
          </a:p>
          <a:p>
            <a:pPr marL="457200" indent="-457200" algn="just">
              <a:lnSpc>
                <a:spcPct val="107000"/>
              </a:lnSpc>
              <a:spcAft>
                <a:spcPts val="800"/>
              </a:spcAft>
              <a:buFont typeface="Arial" panose="020B0604020202020204" pitchFamily="34" charset="0"/>
              <a:buChar char="•"/>
            </a:pPr>
            <a:r>
              <a:rPr lang="de-DE" sz="2800" dirty="0">
                <a:solidFill>
                  <a:schemeClr val="tx1"/>
                </a:solidFill>
                <a:latin typeface="+mj-lt"/>
                <a:ea typeface="Yu Mincho" panose="02020400000000000000" pitchFamily="18" charset="-128"/>
                <a:cs typeface="Arial" panose="020B0604020202020204" pitchFamily="34" charset="0"/>
              </a:rPr>
              <a:t>dass diejenigen, die diese Art der Informationsbeschaffung nutzen, den Inhalten im Internet Glauben schenken</a:t>
            </a:r>
          </a:p>
          <a:p>
            <a:pPr marL="457200" indent="-457200" algn="just">
              <a:lnSpc>
                <a:spcPct val="107000"/>
              </a:lnSpc>
              <a:spcAft>
                <a:spcPts val="800"/>
              </a:spcAft>
              <a:buFont typeface="Arial" panose="020B0604020202020204" pitchFamily="34" charset="0"/>
              <a:buChar char="•"/>
            </a:pPr>
            <a:r>
              <a:rPr lang="de-DE" sz="2800" dirty="0">
                <a:solidFill>
                  <a:schemeClr val="tx1"/>
                </a:solidFill>
                <a:latin typeface="+mj-lt"/>
                <a:ea typeface="Yu Mincho" panose="02020400000000000000" pitchFamily="18" charset="-128"/>
                <a:cs typeface="Arial" panose="020B0604020202020204" pitchFamily="34" charset="0"/>
              </a:rPr>
              <a:t>neue Kenntnisse erwerben</a:t>
            </a:r>
          </a:p>
          <a:p>
            <a:pPr marL="457200" indent="-457200" algn="just">
              <a:lnSpc>
                <a:spcPct val="107000"/>
              </a:lnSpc>
              <a:spcAft>
                <a:spcPts val="800"/>
              </a:spcAft>
              <a:buFont typeface="Arial" panose="020B0604020202020204" pitchFamily="34" charset="0"/>
              <a:buChar char="•"/>
            </a:pPr>
            <a:r>
              <a:rPr lang="de-DE" sz="2800" dirty="0">
                <a:solidFill>
                  <a:schemeClr val="tx1"/>
                </a:solidFill>
                <a:latin typeface="+mj-lt"/>
                <a:ea typeface="Yu Mincho" panose="02020400000000000000" pitchFamily="18" charset="-128"/>
                <a:cs typeface="Arial" panose="020B0604020202020204" pitchFamily="34" charset="0"/>
              </a:rPr>
              <a:t>und ihr Gesundheitsverhalten zu korrigieren</a:t>
            </a:r>
          </a:p>
          <a:p>
            <a:pPr algn="just">
              <a:lnSpc>
                <a:spcPct val="107000"/>
              </a:lnSpc>
              <a:spcAft>
                <a:spcPts val="800"/>
              </a:spcAft>
            </a:pPr>
            <a:r>
              <a:rPr lang="de-DE" sz="2800" dirty="0">
                <a:solidFill>
                  <a:schemeClr val="tx1"/>
                </a:solidFill>
                <a:latin typeface="+mj-lt"/>
                <a:ea typeface="Yu Mincho" panose="02020400000000000000" pitchFamily="18" charset="-128"/>
                <a:cs typeface="Arial" panose="020B0604020202020204" pitchFamily="34" charset="0"/>
              </a:rPr>
              <a:t>                                                         (</a:t>
            </a:r>
            <a:r>
              <a:rPr lang="de-DE" sz="2800" dirty="0" err="1">
                <a:solidFill>
                  <a:schemeClr val="tx1"/>
                </a:solidFill>
                <a:latin typeface="+mj-lt"/>
                <a:ea typeface="Yu Mincho" panose="02020400000000000000" pitchFamily="18" charset="-128"/>
                <a:cs typeface="Arial" panose="020B0604020202020204" pitchFamily="34" charset="0"/>
              </a:rPr>
              <a:t>Pourrazavi</a:t>
            </a:r>
            <a:r>
              <a:rPr lang="de-DE" sz="2800" dirty="0">
                <a:solidFill>
                  <a:schemeClr val="tx1"/>
                </a:solidFill>
                <a:latin typeface="+mj-lt"/>
                <a:ea typeface="Yu Mincho" panose="02020400000000000000" pitchFamily="18" charset="-128"/>
                <a:cs typeface="Arial" panose="020B0604020202020204" pitchFamily="34" charset="0"/>
              </a:rPr>
              <a:t> et al., 2020)</a:t>
            </a:r>
          </a:p>
        </p:txBody>
      </p:sp>
      <p:graphicFrame>
        <p:nvGraphicFramePr>
          <p:cNvPr id="4" name="Diagram 3">
            <a:extLst>
              <a:ext uri="{FF2B5EF4-FFF2-40B4-BE49-F238E27FC236}">
                <a16:creationId xmlns:a16="http://schemas.microsoft.com/office/drawing/2014/main" id="{A9ACF719-0466-4A41-ABE2-E8FEE981CBFD}"/>
              </a:ext>
            </a:extLst>
          </p:cNvPr>
          <p:cNvGraphicFramePr/>
          <p:nvPr>
            <p:extLst>
              <p:ext uri="{D42A27DB-BD31-4B8C-83A1-F6EECF244321}">
                <p14:modId xmlns:p14="http://schemas.microsoft.com/office/powerpoint/2010/main" val="2302762954"/>
              </p:ext>
            </p:extLst>
          </p:nvPr>
        </p:nvGraphicFramePr>
        <p:xfrm>
          <a:off x="11411712" y="2378204"/>
          <a:ext cx="7778496" cy="636391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Google Shape;118;p6">
            <a:extLst>
              <a:ext uri="{FF2B5EF4-FFF2-40B4-BE49-F238E27FC236}">
                <a16:creationId xmlns:a16="http://schemas.microsoft.com/office/drawing/2014/main" id="{64ADED1D-1366-DA5A-A941-E395AADF659C}"/>
              </a:ext>
            </a:extLst>
          </p:cNvPr>
          <p:cNvSpPr txBox="1"/>
          <p:nvPr/>
        </p:nvSpPr>
        <p:spPr>
          <a:xfrm>
            <a:off x="1800000" y="1273969"/>
            <a:ext cx="12383176" cy="830956"/>
          </a:xfrm>
          <a:prstGeom prst="rect">
            <a:avLst/>
          </a:prstGeom>
          <a:noFill/>
          <a:ln>
            <a:noFill/>
          </a:ln>
        </p:spPr>
        <p:txBody>
          <a:bodyPr spcFirstLastPara="1" wrap="square" lIns="91425" tIns="45700" rIns="91425" bIns="45700" anchor="t" anchorCtr="0">
            <a:spAutoFit/>
          </a:bodyPr>
          <a:lstStyle/>
          <a:p>
            <a:pPr lvl="0"/>
            <a:r>
              <a:rPr lang="de-DE" sz="4800" b="1" dirty="0">
                <a:solidFill>
                  <a:schemeClr val="tx1"/>
                </a:solidFill>
                <a:latin typeface="+mj-lt"/>
                <a:ea typeface="Helvetica Neue"/>
                <a:cs typeface="Helvetica Neue"/>
                <a:sym typeface="Helvetica Neue"/>
              </a:rPr>
              <a:t>1.5. e-Gesundheitskompetenz</a:t>
            </a:r>
          </a:p>
        </p:txBody>
      </p:sp>
    </p:spTree>
    <p:extLst>
      <p:ext uri="{BB962C8B-B14F-4D97-AF65-F5344CB8AC3E}">
        <p14:creationId xmlns:p14="http://schemas.microsoft.com/office/powerpoint/2010/main" val="106975255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56"/>
        <p:cNvGrpSpPr/>
        <p:nvPr/>
      </p:nvGrpSpPr>
      <p:grpSpPr>
        <a:xfrm>
          <a:off x="0" y="0"/>
          <a:ext cx="0" cy="0"/>
          <a:chOff x="0" y="0"/>
          <a:chExt cx="0" cy="0"/>
        </a:xfrm>
      </p:grpSpPr>
      <p:sp>
        <p:nvSpPr>
          <p:cNvPr id="57" name="Google Shape;57;p2"/>
          <p:cNvSpPr txBox="1"/>
          <p:nvPr/>
        </p:nvSpPr>
        <p:spPr>
          <a:xfrm>
            <a:off x="1872669" y="1143111"/>
            <a:ext cx="3361031" cy="83099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de-DE" sz="4800" b="1" dirty="0">
                <a:solidFill>
                  <a:srgbClr val="00CCFF"/>
                </a:solidFill>
                <a:latin typeface="+mn-lt"/>
                <a:ea typeface="Helvetica Neue"/>
                <a:cs typeface="Helvetica Neue"/>
                <a:sym typeface="Helvetica Neue"/>
              </a:rPr>
              <a:t>Index</a:t>
            </a:r>
            <a:endParaRPr lang="de-DE" sz="4800" dirty="0">
              <a:solidFill>
                <a:srgbClr val="00CCFF"/>
              </a:solidFill>
              <a:latin typeface="+mn-lt"/>
            </a:endParaRPr>
          </a:p>
        </p:txBody>
      </p:sp>
      <p:sp>
        <p:nvSpPr>
          <p:cNvPr id="58" name="Google Shape;58;p2"/>
          <p:cNvSpPr txBox="1"/>
          <p:nvPr/>
        </p:nvSpPr>
        <p:spPr>
          <a:xfrm>
            <a:off x="1548000" y="2772000"/>
            <a:ext cx="1544782" cy="83099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de-DE" sz="4800" b="1" dirty="0">
                <a:solidFill>
                  <a:srgbClr val="33CCFF"/>
                </a:solidFill>
                <a:latin typeface="+mn-lt"/>
                <a:ea typeface="Helvetica Neue"/>
                <a:cs typeface="Helvetica Neue"/>
                <a:sym typeface="Helvetica Neue"/>
              </a:rPr>
              <a:t>1</a:t>
            </a:r>
            <a:endParaRPr lang="de-DE" dirty="0">
              <a:solidFill>
                <a:srgbClr val="33CCFF"/>
              </a:solidFill>
              <a:latin typeface="+mn-lt"/>
            </a:endParaRPr>
          </a:p>
        </p:txBody>
      </p:sp>
      <p:sp>
        <p:nvSpPr>
          <p:cNvPr id="59" name="Google Shape;59;p2"/>
          <p:cNvSpPr txBox="1"/>
          <p:nvPr/>
        </p:nvSpPr>
        <p:spPr>
          <a:xfrm>
            <a:off x="1548000" y="5724000"/>
            <a:ext cx="1544782" cy="83099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de-DE" sz="4800" b="1" dirty="0">
                <a:solidFill>
                  <a:srgbClr val="33CCFF"/>
                </a:solidFill>
                <a:latin typeface="+mn-lt"/>
                <a:ea typeface="Helvetica Neue"/>
                <a:cs typeface="Helvetica Neue"/>
                <a:sym typeface="Helvetica Neue"/>
              </a:rPr>
              <a:t>2</a:t>
            </a:r>
            <a:endParaRPr lang="de-DE" dirty="0">
              <a:solidFill>
                <a:srgbClr val="33CCFF"/>
              </a:solidFill>
              <a:latin typeface="+mn-lt"/>
            </a:endParaRPr>
          </a:p>
        </p:txBody>
      </p:sp>
      <p:sp>
        <p:nvSpPr>
          <p:cNvPr id="60" name="Google Shape;60;p2"/>
          <p:cNvSpPr txBox="1"/>
          <p:nvPr/>
        </p:nvSpPr>
        <p:spPr>
          <a:xfrm>
            <a:off x="1548000" y="7884000"/>
            <a:ext cx="1544782" cy="83099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de-DE" sz="4800" b="1" dirty="0">
                <a:solidFill>
                  <a:srgbClr val="33CCFF"/>
                </a:solidFill>
                <a:latin typeface="+mn-lt"/>
                <a:ea typeface="Helvetica Neue"/>
                <a:cs typeface="Helvetica Neue"/>
                <a:sym typeface="Helvetica Neue"/>
              </a:rPr>
              <a:t>3</a:t>
            </a:r>
            <a:endParaRPr lang="de-DE" dirty="0">
              <a:solidFill>
                <a:srgbClr val="33CCFF"/>
              </a:solidFill>
              <a:latin typeface="+mn-lt"/>
            </a:endParaRPr>
          </a:p>
        </p:txBody>
      </p:sp>
      <p:sp>
        <p:nvSpPr>
          <p:cNvPr id="61" name="Google Shape;61;p2"/>
          <p:cNvSpPr txBox="1"/>
          <p:nvPr/>
        </p:nvSpPr>
        <p:spPr>
          <a:xfrm>
            <a:off x="2088000" y="2484000"/>
            <a:ext cx="2916000" cy="1569620"/>
          </a:xfrm>
          <a:prstGeom prst="rect">
            <a:avLst/>
          </a:prstGeom>
          <a:noFill/>
          <a:ln>
            <a:noFill/>
          </a:ln>
        </p:spPr>
        <p:txBody>
          <a:bodyPr spcFirstLastPara="1" wrap="square" lIns="91425" tIns="45700" rIns="91425" bIns="45700" anchor="t" anchorCtr="0">
            <a:noAutofit/>
          </a:bodyPr>
          <a:lstStyle/>
          <a:p>
            <a:pPr lvl="0"/>
            <a:r>
              <a:rPr lang="de-DE" sz="2400" dirty="0">
                <a:solidFill>
                  <a:schemeClr val="dk1"/>
                </a:solidFill>
                <a:latin typeface="+mn-lt"/>
                <a:ea typeface="Helvetica Neue"/>
                <a:cs typeface="Helvetica Neue"/>
                <a:sym typeface="Helvetica Neue"/>
              </a:rPr>
              <a:t>Verstehen des Konzepts der Gesundheits-kompetenz</a:t>
            </a:r>
          </a:p>
        </p:txBody>
      </p:sp>
      <p:sp>
        <p:nvSpPr>
          <p:cNvPr id="62" name="Google Shape;62;p2"/>
          <p:cNvSpPr txBox="1"/>
          <p:nvPr/>
        </p:nvSpPr>
        <p:spPr>
          <a:xfrm>
            <a:off x="2088000" y="5515762"/>
            <a:ext cx="2916000" cy="1200288"/>
          </a:xfrm>
          <a:prstGeom prst="rect">
            <a:avLst/>
          </a:prstGeom>
          <a:noFill/>
          <a:ln>
            <a:noFill/>
          </a:ln>
        </p:spPr>
        <p:txBody>
          <a:bodyPr spcFirstLastPara="1" wrap="square" lIns="91425" tIns="45700" rIns="91425" bIns="45700" anchor="t" anchorCtr="0">
            <a:spAutoFit/>
          </a:bodyPr>
          <a:lstStyle/>
          <a:p>
            <a:pPr lvl="0"/>
            <a:r>
              <a:rPr lang="de-DE" sz="2400" dirty="0">
                <a:latin typeface="+mn-lt"/>
              </a:rPr>
              <a:t>Erkennen von Gesundheits-desinformation</a:t>
            </a:r>
          </a:p>
        </p:txBody>
      </p:sp>
      <p:sp>
        <p:nvSpPr>
          <p:cNvPr id="63" name="Google Shape;63;p2"/>
          <p:cNvSpPr txBox="1"/>
          <p:nvPr/>
        </p:nvSpPr>
        <p:spPr>
          <a:xfrm>
            <a:off x="2088000" y="7776000"/>
            <a:ext cx="2916000" cy="1200288"/>
          </a:xfrm>
          <a:prstGeom prst="rect">
            <a:avLst/>
          </a:prstGeom>
          <a:noFill/>
          <a:ln>
            <a:noFill/>
          </a:ln>
        </p:spPr>
        <p:txBody>
          <a:bodyPr spcFirstLastPara="1" wrap="square" lIns="91425" tIns="45700" rIns="91425" bIns="45700" anchor="t" anchorCtr="0">
            <a:spAutoFit/>
          </a:bodyPr>
          <a:lstStyle/>
          <a:p>
            <a:pPr lvl="0"/>
            <a:r>
              <a:rPr lang="de-DE" sz="2400" dirty="0">
                <a:solidFill>
                  <a:schemeClr val="dk1"/>
                </a:solidFill>
                <a:latin typeface="+mn-lt"/>
                <a:ea typeface="Helvetica Neue"/>
                <a:cs typeface="Helvetica Neue"/>
                <a:sym typeface="Helvetica Neue"/>
              </a:rPr>
              <a:t>Verantwortungs-volles Online-Verhalten</a:t>
            </a:r>
            <a:endParaRPr lang="de-DE" dirty="0">
              <a:latin typeface="+mn-lt"/>
            </a:endParaRPr>
          </a:p>
        </p:txBody>
      </p:sp>
      <p:sp>
        <p:nvSpPr>
          <p:cNvPr id="70" name="Google Shape;70;p2"/>
          <p:cNvSpPr/>
          <p:nvPr/>
        </p:nvSpPr>
        <p:spPr>
          <a:xfrm>
            <a:off x="4392000" y="1656000"/>
            <a:ext cx="324000" cy="3060000"/>
          </a:xfrm>
          <a:prstGeom prst="leftBrace">
            <a:avLst>
              <a:gd name="adj1" fmla="val 8333"/>
              <a:gd name="adj2" fmla="val 50000"/>
            </a:avLst>
          </a:prstGeom>
          <a:noFill/>
          <a:ln w="9525" cap="flat" cmpd="sng">
            <a:solidFill>
              <a:srgbClr val="4A7DBA"/>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de-DE" sz="1800" dirty="0">
              <a:solidFill>
                <a:schemeClr val="dk1"/>
              </a:solidFill>
              <a:latin typeface="+mn-lt"/>
              <a:ea typeface="Calibri"/>
              <a:cs typeface="Calibri"/>
              <a:sym typeface="Calibri"/>
            </a:endParaRPr>
          </a:p>
        </p:txBody>
      </p:sp>
      <p:sp>
        <p:nvSpPr>
          <p:cNvPr id="71" name="Google Shape;71;p2"/>
          <p:cNvSpPr/>
          <p:nvPr/>
        </p:nvSpPr>
        <p:spPr>
          <a:xfrm>
            <a:off x="4392000" y="7524000"/>
            <a:ext cx="324000" cy="1512000"/>
          </a:xfrm>
          <a:prstGeom prst="leftBrace">
            <a:avLst>
              <a:gd name="adj1" fmla="val 8333"/>
              <a:gd name="adj2" fmla="val 50000"/>
            </a:avLst>
          </a:prstGeom>
          <a:noFill/>
          <a:ln w="9525" cap="flat" cmpd="sng">
            <a:solidFill>
              <a:srgbClr val="4A7DBA"/>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de-DE" sz="1800" dirty="0">
              <a:solidFill>
                <a:schemeClr val="dk1"/>
              </a:solidFill>
              <a:latin typeface="+mn-lt"/>
              <a:ea typeface="Calibri"/>
              <a:cs typeface="Calibri"/>
              <a:sym typeface="Calibri"/>
            </a:endParaRPr>
          </a:p>
        </p:txBody>
      </p:sp>
      <p:sp>
        <p:nvSpPr>
          <p:cNvPr id="72" name="Google Shape;72;p2"/>
          <p:cNvSpPr/>
          <p:nvPr/>
        </p:nvSpPr>
        <p:spPr>
          <a:xfrm rot="10800000" flipH="1">
            <a:off x="4392000" y="5148000"/>
            <a:ext cx="324000" cy="1944000"/>
          </a:xfrm>
          <a:prstGeom prst="leftBrace">
            <a:avLst>
              <a:gd name="adj1" fmla="val 8333"/>
              <a:gd name="adj2" fmla="val 50000"/>
            </a:avLst>
          </a:prstGeom>
          <a:noFill/>
          <a:ln w="9525" cap="flat" cmpd="sng">
            <a:solidFill>
              <a:srgbClr val="4A7DBA"/>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de-DE" sz="1800" dirty="0">
              <a:solidFill>
                <a:schemeClr val="dk1"/>
              </a:solidFill>
              <a:latin typeface="+mn-lt"/>
              <a:ea typeface="Calibri"/>
              <a:cs typeface="Calibri"/>
              <a:sym typeface="Calibri"/>
            </a:endParaRPr>
          </a:p>
        </p:txBody>
      </p:sp>
      <p:pic>
        <p:nvPicPr>
          <p:cNvPr id="5122" name="Picture 2" descr="Pogled sa strane na siluetu ženske glave okružene s pet ikona na temu komunikacije.">
            <a:extLst>
              <a:ext uri="{FF2B5EF4-FFF2-40B4-BE49-F238E27FC236}">
                <a16:creationId xmlns:a16="http://schemas.microsoft.com/office/drawing/2014/main" id="{30071F52-1A95-4643-A54C-E4517DF2C1DB}"/>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2201993" y="2021442"/>
            <a:ext cx="5688945" cy="5389648"/>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117E6916-5242-4BDE-AC26-238A329BF2F9}"/>
              </a:ext>
            </a:extLst>
          </p:cNvPr>
          <p:cNvSpPr/>
          <p:nvPr/>
        </p:nvSpPr>
        <p:spPr>
          <a:xfrm>
            <a:off x="11754853" y="8997162"/>
            <a:ext cx="6533147" cy="276999"/>
          </a:xfrm>
          <a:prstGeom prst="rect">
            <a:avLst/>
          </a:prstGeom>
        </p:spPr>
        <p:txBody>
          <a:bodyPr wrap="square">
            <a:spAutoFit/>
          </a:bodyPr>
          <a:lstStyle/>
          <a:p>
            <a:r>
              <a:rPr lang="de-DE" sz="1200" dirty="0"/>
              <a:t>https://reemahealth.com/wp-content/uploads/2023/02/HealthLiteracy_Header-1600x1192.png</a:t>
            </a:r>
          </a:p>
        </p:txBody>
      </p:sp>
      <p:sp>
        <p:nvSpPr>
          <p:cNvPr id="67" name="Google Shape;67;p2"/>
          <p:cNvSpPr txBox="1"/>
          <p:nvPr/>
        </p:nvSpPr>
        <p:spPr>
          <a:xfrm>
            <a:off x="4716000" y="1656000"/>
            <a:ext cx="7668000" cy="3060000"/>
          </a:xfrm>
          <a:prstGeom prst="rect">
            <a:avLst/>
          </a:prstGeom>
          <a:noFill/>
          <a:ln>
            <a:noFill/>
          </a:ln>
        </p:spPr>
        <p:txBody>
          <a:bodyPr spcFirstLastPara="1" wrap="square" lIns="91425" tIns="45700" rIns="91425" bIns="45700" anchor="t" anchorCtr="0">
            <a:spAutoFit/>
          </a:bodyPr>
          <a:lstStyle/>
          <a:p>
            <a:r>
              <a:rPr lang="de-DE" sz="2400" dirty="0"/>
              <a:t>1.1. Definition von Gesundheitskompetenz</a:t>
            </a:r>
          </a:p>
          <a:p>
            <a:r>
              <a:rPr lang="de-DE" sz="2400" dirty="0"/>
              <a:t>1.2. Niveaus der Gesundheitskompetenz</a:t>
            </a:r>
          </a:p>
          <a:p>
            <a:r>
              <a:rPr lang="de-DE" sz="2400" dirty="0"/>
              <a:t>1.3. Quellen für Gesundheitsinformationen</a:t>
            </a:r>
          </a:p>
          <a:p>
            <a:r>
              <a:rPr lang="de-DE" sz="2400" dirty="0"/>
              <a:t>1.4. e-Gesundheitskompetenz</a:t>
            </a:r>
          </a:p>
          <a:p>
            <a:r>
              <a:rPr lang="de-DE" sz="2400" dirty="0"/>
              <a:t>1.5. Zusammenhang von Gesundheitskompetenz mit Gesundheit und Lebensqualität</a:t>
            </a:r>
          </a:p>
          <a:p>
            <a:r>
              <a:rPr lang="de-DE" sz="2400" dirty="0"/>
              <a:t>1.6. Motive der Desinformation</a:t>
            </a:r>
          </a:p>
          <a:p>
            <a:r>
              <a:rPr lang="de-DE" sz="2400" dirty="0"/>
              <a:t>1.7. Die Rolle der sozialen Medien</a:t>
            </a:r>
          </a:p>
        </p:txBody>
      </p:sp>
      <p:sp>
        <p:nvSpPr>
          <p:cNvPr id="73" name="Google Shape;73;p2"/>
          <p:cNvSpPr txBox="1"/>
          <p:nvPr/>
        </p:nvSpPr>
        <p:spPr>
          <a:xfrm>
            <a:off x="4716000" y="5148000"/>
            <a:ext cx="7776000" cy="1944000"/>
          </a:xfrm>
          <a:prstGeom prst="rect">
            <a:avLst/>
          </a:prstGeom>
          <a:noFill/>
          <a:ln>
            <a:noFill/>
          </a:ln>
        </p:spPr>
        <p:txBody>
          <a:bodyPr spcFirstLastPara="1" wrap="square" lIns="91425" tIns="45700" rIns="91425" bIns="45700" anchor="t" anchorCtr="0">
            <a:spAutoFit/>
          </a:bodyPr>
          <a:lstStyle/>
          <a:p>
            <a:pPr lvl="0"/>
            <a:r>
              <a:rPr lang="de-DE" sz="2400" dirty="0">
                <a:latin typeface="+mn-lt"/>
              </a:rPr>
              <a:t>2.1. Glaubwürdigkeit des Inhalts - Wie kann man Desinformation erkennen?</a:t>
            </a:r>
          </a:p>
          <a:p>
            <a:pPr lvl="0"/>
            <a:r>
              <a:rPr lang="de-DE" sz="2400" dirty="0">
                <a:latin typeface="+mn-lt"/>
              </a:rPr>
              <a:t>2.2. Wie erkennt man die Glaubwürdigkeit einer Quelle?</a:t>
            </a:r>
          </a:p>
          <a:p>
            <a:pPr lvl="0"/>
            <a:r>
              <a:rPr lang="de-DE" sz="2400" dirty="0">
                <a:latin typeface="+mn-lt"/>
              </a:rPr>
              <a:t>2.3. Möglichkeiten der Überprüfung von Quellen und Fakten.</a:t>
            </a:r>
          </a:p>
        </p:txBody>
      </p:sp>
      <p:sp>
        <p:nvSpPr>
          <p:cNvPr id="76" name="Google Shape;76;p2"/>
          <p:cNvSpPr txBox="1"/>
          <p:nvPr/>
        </p:nvSpPr>
        <p:spPr>
          <a:xfrm>
            <a:off x="4716000" y="7524000"/>
            <a:ext cx="9612000" cy="1938952"/>
          </a:xfrm>
          <a:prstGeom prst="rect">
            <a:avLst/>
          </a:prstGeom>
          <a:noFill/>
          <a:ln>
            <a:noFill/>
          </a:ln>
        </p:spPr>
        <p:txBody>
          <a:bodyPr spcFirstLastPara="1" wrap="square" lIns="91425" tIns="45700" rIns="91425" bIns="45700" anchor="t" anchorCtr="0">
            <a:spAutoFit/>
          </a:bodyPr>
          <a:lstStyle/>
          <a:p>
            <a:r>
              <a:rPr lang="de-DE" sz="2400" dirty="0">
                <a:latin typeface="+mn-lt"/>
              </a:rPr>
              <a:t>3.1. Wege zur Erkennung von Desinformation im Gesundheitsbereich</a:t>
            </a:r>
          </a:p>
          <a:p>
            <a:r>
              <a:rPr lang="de-DE" sz="2400" dirty="0">
                <a:latin typeface="+mn-lt"/>
              </a:rPr>
              <a:t>3.2. Verantwortungsvolle Nutzung von Online-Quellen für Gesundheitsinformationen </a:t>
            </a:r>
          </a:p>
          <a:p>
            <a:r>
              <a:rPr lang="de-DE" sz="2400" dirty="0">
                <a:latin typeface="+mn-lt"/>
              </a:rPr>
              <a:t>3.3. Verantwortungsvolles Online-Verhalten</a:t>
            </a:r>
          </a:p>
          <a:p>
            <a:endParaRPr lang="de-DE" sz="2400" dirty="0">
              <a:latin typeface="+mn-lt"/>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17"/>
        <p:cNvGrpSpPr/>
        <p:nvPr/>
      </p:nvGrpSpPr>
      <p:grpSpPr>
        <a:xfrm>
          <a:off x="0" y="0"/>
          <a:ext cx="0" cy="0"/>
          <a:chOff x="0" y="0"/>
          <a:chExt cx="0" cy="0"/>
        </a:xfrm>
      </p:grpSpPr>
      <p:sp>
        <p:nvSpPr>
          <p:cNvPr id="5" name="TextBox 4">
            <a:extLst>
              <a:ext uri="{FF2B5EF4-FFF2-40B4-BE49-F238E27FC236}">
                <a16:creationId xmlns:a16="http://schemas.microsoft.com/office/drawing/2014/main" id="{1699FA08-616C-41F5-9E6C-80AC51BDCC6E}"/>
              </a:ext>
            </a:extLst>
          </p:cNvPr>
          <p:cNvSpPr txBox="1"/>
          <p:nvPr/>
        </p:nvSpPr>
        <p:spPr>
          <a:xfrm>
            <a:off x="1332000" y="2843589"/>
            <a:ext cx="10548000" cy="5643083"/>
          </a:xfrm>
          <a:prstGeom prst="rect">
            <a:avLst/>
          </a:prstGeom>
          <a:noFill/>
        </p:spPr>
        <p:txBody>
          <a:bodyPr wrap="square" rtlCol="0">
            <a:spAutoFit/>
          </a:bodyPr>
          <a:lstStyle/>
          <a:p>
            <a:pPr marL="457200" indent="-457200" algn="just">
              <a:lnSpc>
                <a:spcPct val="107000"/>
              </a:lnSpc>
              <a:spcAft>
                <a:spcPts val="800"/>
              </a:spcAft>
              <a:buFont typeface="Arial" panose="020B0604020202020204" pitchFamily="34" charset="0"/>
              <a:buChar char="•"/>
            </a:pPr>
            <a:r>
              <a:rPr lang="de-DE" sz="2800" dirty="0">
                <a:solidFill>
                  <a:schemeClr val="tx1"/>
                </a:solidFill>
                <a:latin typeface="+mj-lt"/>
                <a:ea typeface="Yu Mincho" panose="02020400000000000000" pitchFamily="18" charset="-128"/>
                <a:cs typeface="Arial" panose="020B0604020202020204" pitchFamily="34" charset="0"/>
              </a:rPr>
              <a:t>Die Inhalte im Internet sind weniger reguliert und "anfälliger" für die Verbreitung falscher und ungeprüfter Informationen. </a:t>
            </a:r>
          </a:p>
          <a:p>
            <a:pPr marL="457200" indent="-457200" algn="just">
              <a:lnSpc>
                <a:spcPct val="107000"/>
              </a:lnSpc>
              <a:spcAft>
                <a:spcPts val="800"/>
              </a:spcAft>
              <a:buFont typeface="Arial" panose="020B0604020202020204" pitchFamily="34" charset="0"/>
              <a:buChar char="•"/>
            </a:pPr>
            <a:endParaRPr lang="de-DE" sz="2800" dirty="0">
              <a:solidFill>
                <a:schemeClr val="tx1"/>
              </a:solidFill>
              <a:latin typeface="+mj-lt"/>
              <a:ea typeface="Yu Mincho" panose="02020400000000000000" pitchFamily="18" charset="-128"/>
              <a:cs typeface="Arial" panose="020B0604020202020204" pitchFamily="34" charset="0"/>
            </a:endParaRPr>
          </a:p>
          <a:p>
            <a:pPr marL="457200" indent="-457200" algn="just">
              <a:lnSpc>
                <a:spcPct val="107000"/>
              </a:lnSpc>
              <a:spcAft>
                <a:spcPts val="800"/>
              </a:spcAft>
              <a:buFont typeface="Arial" panose="020B0604020202020204" pitchFamily="34" charset="0"/>
              <a:buChar char="•"/>
            </a:pPr>
            <a:r>
              <a:rPr lang="de-DE" sz="2800" dirty="0">
                <a:solidFill>
                  <a:schemeClr val="tx1"/>
                </a:solidFill>
                <a:latin typeface="+mj-lt"/>
                <a:ea typeface="Yu Mincho" panose="02020400000000000000" pitchFamily="18" charset="-128"/>
                <a:cs typeface="Arial" panose="020B0604020202020204" pitchFamily="34" charset="0"/>
              </a:rPr>
              <a:t>Andere Quellen für Gesundheitsinformationen wie Bücher, Zeitschriften oder das Fernsehen sind weniger "anfällig".</a:t>
            </a:r>
          </a:p>
          <a:p>
            <a:pPr marL="457200" indent="-457200" algn="just">
              <a:lnSpc>
                <a:spcPct val="107000"/>
              </a:lnSpc>
              <a:spcAft>
                <a:spcPts val="800"/>
              </a:spcAft>
              <a:buFont typeface="Arial" panose="020B0604020202020204" pitchFamily="34" charset="0"/>
              <a:buChar char="•"/>
            </a:pPr>
            <a:endParaRPr lang="de-DE" sz="2800" dirty="0">
              <a:solidFill>
                <a:schemeClr val="tx1"/>
              </a:solidFill>
              <a:latin typeface="+mj-lt"/>
              <a:ea typeface="Yu Mincho" panose="02020400000000000000" pitchFamily="18" charset="-128"/>
              <a:cs typeface="Arial" panose="020B0604020202020204" pitchFamily="34" charset="0"/>
            </a:endParaRPr>
          </a:p>
          <a:p>
            <a:pPr marL="457200" indent="-457200" algn="just">
              <a:lnSpc>
                <a:spcPct val="107000"/>
              </a:lnSpc>
              <a:spcAft>
                <a:spcPts val="800"/>
              </a:spcAft>
              <a:buFont typeface="Arial" panose="020B0604020202020204" pitchFamily="34" charset="0"/>
              <a:buChar char="•"/>
            </a:pPr>
            <a:r>
              <a:rPr lang="de-DE" sz="2800" dirty="0">
                <a:solidFill>
                  <a:schemeClr val="tx1"/>
                </a:solidFill>
                <a:latin typeface="+mj-lt"/>
                <a:ea typeface="Yu Mincho" panose="02020400000000000000" pitchFamily="18" charset="-128"/>
                <a:cs typeface="Arial" panose="020B0604020202020204" pitchFamily="34" charset="0"/>
              </a:rPr>
              <a:t>Einzelpersonen müssen bei der Nutzung öffentlicher Inhalte kritisch sein</a:t>
            </a:r>
            <a:endParaRPr lang="de-DE" sz="2800" dirty="0">
              <a:solidFill>
                <a:srgbClr val="0070C0"/>
              </a:solidFill>
              <a:latin typeface="+mj-lt"/>
              <a:ea typeface="Yu Mincho" panose="02020400000000000000" pitchFamily="18" charset="-128"/>
              <a:cs typeface="Arial" panose="020B0604020202020204" pitchFamily="34" charset="0"/>
            </a:endParaRPr>
          </a:p>
          <a:p>
            <a:pPr marL="457200" indent="-457200" algn="just">
              <a:lnSpc>
                <a:spcPct val="107000"/>
              </a:lnSpc>
              <a:spcAft>
                <a:spcPts val="800"/>
              </a:spcAft>
              <a:buFont typeface="Arial" panose="020B0604020202020204" pitchFamily="34" charset="0"/>
              <a:buChar char="•"/>
            </a:pPr>
            <a:endParaRPr lang="de-DE" sz="2800" dirty="0">
              <a:solidFill>
                <a:srgbClr val="0070C0"/>
              </a:solidFill>
              <a:latin typeface="+mj-lt"/>
              <a:ea typeface="Yu Mincho" panose="02020400000000000000" pitchFamily="18" charset="-128"/>
              <a:cs typeface="Arial" panose="020B0604020202020204" pitchFamily="34" charset="0"/>
            </a:endParaRPr>
          </a:p>
        </p:txBody>
      </p:sp>
      <p:sp>
        <p:nvSpPr>
          <p:cNvPr id="3" name="Google Shape;118;p6">
            <a:extLst>
              <a:ext uri="{FF2B5EF4-FFF2-40B4-BE49-F238E27FC236}">
                <a16:creationId xmlns:a16="http://schemas.microsoft.com/office/drawing/2014/main" id="{52AB8A51-93E6-DDD2-6124-5F44DBCC6181}"/>
              </a:ext>
            </a:extLst>
          </p:cNvPr>
          <p:cNvSpPr txBox="1"/>
          <p:nvPr/>
        </p:nvSpPr>
        <p:spPr>
          <a:xfrm>
            <a:off x="1800000" y="1273969"/>
            <a:ext cx="12383176" cy="830956"/>
          </a:xfrm>
          <a:prstGeom prst="rect">
            <a:avLst/>
          </a:prstGeom>
          <a:noFill/>
          <a:ln>
            <a:noFill/>
          </a:ln>
        </p:spPr>
        <p:txBody>
          <a:bodyPr spcFirstLastPara="1" wrap="square" lIns="91425" tIns="45700" rIns="91425" bIns="45700" anchor="t" anchorCtr="0">
            <a:spAutoFit/>
          </a:bodyPr>
          <a:lstStyle/>
          <a:p>
            <a:pPr lvl="0"/>
            <a:r>
              <a:rPr lang="de-DE" sz="4800" b="1" dirty="0">
                <a:solidFill>
                  <a:schemeClr val="tx1"/>
                </a:solidFill>
                <a:latin typeface="+mj-lt"/>
                <a:ea typeface="Helvetica Neue"/>
                <a:cs typeface="Helvetica Neue"/>
                <a:sym typeface="Helvetica Neue"/>
              </a:rPr>
              <a:t>1.5. e-Gesundheitskompetenz</a:t>
            </a:r>
          </a:p>
        </p:txBody>
      </p:sp>
      <p:pic>
        <p:nvPicPr>
          <p:cNvPr id="6" name="Imagen 5">
            <a:extLst>
              <a:ext uri="{FF2B5EF4-FFF2-40B4-BE49-F238E27FC236}">
                <a16:creationId xmlns:a16="http://schemas.microsoft.com/office/drawing/2014/main" id="{03AB37AB-45FE-EFF2-952A-1336709F82AB}"/>
              </a:ext>
            </a:extLst>
          </p:cNvPr>
          <p:cNvPicPr>
            <a:picLocks noChangeAspect="1"/>
          </p:cNvPicPr>
          <p:nvPr/>
        </p:nvPicPr>
        <p:blipFill>
          <a:blip r:embed="rId3"/>
          <a:stretch>
            <a:fillRect/>
          </a:stretch>
        </p:blipFill>
        <p:spPr>
          <a:xfrm>
            <a:off x="13098375" y="3416147"/>
            <a:ext cx="3857625" cy="3705225"/>
          </a:xfrm>
          <a:prstGeom prst="rect">
            <a:avLst/>
          </a:prstGeom>
        </p:spPr>
      </p:pic>
    </p:spTree>
    <p:extLst>
      <p:ext uri="{BB962C8B-B14F-4D97-AF65-F5344CB8AC3E}">
        <p14:creationId xmlns:p14="http://schemas.microsoft.com/office/powerpoint/2010/main" val="295353580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17"/>
        <p:cNvGrpSpPr/>
        <p:nvPr/>
      </p:nvGrpSpPr>
      <p:grpSpPr>
        <a:xfrm>
          <a:off x="0" y="0"/>
          <a:ext cx="0" cy="0"/>
          <a:chOff x="0" y="0"/>
          <a:chExt cx="0" cy="0"/>
        </a:xfrm>
      </p:grpSpPr>
      <p:sp>
        <p:nvSpPr>
          <p:cNvPr id="3" name="TextBox 2"/>
          <p:cNvSpPr txBox="1"/>
          <p:nvPr/>
        </p:nvSpPr>
        <p:spPr>
          <a:xfrm>
            <a:off x="9353006" y="9015394"/>
            <a:ext cx="7124066" cy="307777"/>
          </a:xfrm>
          <a:prstGeom prst="rect">
            <a:avLst/>
          </a:prstGeom>
          <a:noFill/>
        </p:spPr>
        <p:txBody>
          <a:bodyPr wrap="none" rtlCol="0">
            <a:spAutoFit/>
          </a:bodyPr>
          <a:lstStyle/>
          <a:p>
            <a:r>
              <a:rPr lang="de-DE">
                <a:latin typeface="+mj-lt"/>
              </a:rPr>
              <a:t>Quelle: https://firstdraftnews.org/long-form-article/understanding-information-disorder/</a:t>
            </a:r>
          </a:p>
        </p:txBody>
      </p:sp>
      <p:sp>
        <p:nvSpPr>
          <p:cNvPr id="5" name="TextBox 4">
            <a:extLst>
              <a:ext uri="{FF2B5EF4-FFF2-40B4-BE49-F238E27FC236}">
                <a16:creationId xmlns:a16="http://schemas.microsoft.com/office/drawing/2014/main" id="{1699FA08-616C-41F5-9E6C-80AC51BDCC6E}"/>
              </a:ext>
            </a:extLst>
          </p:cNvPr>
          <p:cNvSpPr txBox="1"/>
          <p:nvPr/>
        </p:nvSpPr>
        <p:spPr>
          <a:xfrm>
            <a:off x="1332000" y="2642431"/>
            <a:ext cx="15732000" cy="6104107"/>
          </a:xfrm>
          <a:prstGeom prst="rect">
            <a:avLst/>
          </a:prstGeom>
          <a:noFill/>
        </p:spPr>
        <p:txBody>
          <a:bodyPr wrap="square" rtlCol="0">
            <a:spAutoFit/>
          </a:bodyPr>
          <a:lstStyle/>
          <a:p>
            <a:pPr marL="457200" indent="-457200" algn="just">
              <a:lnSpc>
                <a:spcPct val="107000"/>
              </a:lnSpc>
              <a:spcAft>
                <a:spcPts val="800"/>
              </a:spcAft>
              <a:buFont typeface="Arial" panose="020B0604020202020204" pitchFamily="34" charset="0"/>
              <a:buChar char="•"/>
            </a:pPr>
            <a:r>
              <a:rPr lang="de-DE" sz="2800" dirty="0">
                <a:solidFill>
                  <a:schemeClr val="tx1"/>
                </a:solidFill>
                <a:latin typeface="+mj-lt"/>
                <a:ea typeface="Yu Mincho" panose="02020400000000000000" pitchFamily="18" charset="-128"/>
                <a:cs typeface="Arial" panose="020B0604020202020204" pitchFamily="34" charset="0"/>
              </a:rPr>
              <a:t>Informationen können in Falschinformationen und Desinformationen unterteilt werden</a:t>
            </a:r>
          </a:p>
          <a:p>
            <a:pPr marL="457200" indent="-457200" algn="just">
              <a:lnSpc>
                <a:spcPct val="107000"/>
              </a:lnSpc>
              <a:spcAft>
                <a:spcPts val="800"/>
              </a:spcAft>
              <a:buFont typeface="Arial" panose="020B0604020202020204" pitchFamily="34" charset="0"/>
              <a:buChar char="•"/>
            </a:pPr>
            <a:endParaRPr lang="de-DE" sz="2800" dirty="0">
              <a:solidFill>
                <a:schemeClr val="tx1"/>
              </a:solidFill>
              <a:latin typeface="+mj-lt"/>
              <a:ea typeface="Yu Mincho" panose="02020400000000000000" pitchFamily="18" charset="-128"/>
              <a:cs typeface="Arial" panose="020B0604020202020204" pitchFamily="34" charset="0"/>
            </a:endParaRPr>
          </a:p>
          <a:p>
            <a:pPr marL="457200" indent="-457200" algn="just">
              <a:lnSpc>
                <a:spcPct val="107000"/>
              </a:lnSpc>
              <a:spcAft>
                <a:spcPts val="800"/>
              </a:spcAft>
              <a:buFont typeface="Arial" panose="020B0604020202020204" pitchFamily="34" charset="0"/>
              <a:buChar char="•"/>
            </a:pPr>
            <a:r>
              <a:rPr lang="de-DE" sz="2800" dirty="0">
                <a:solidFill>
                  <a:schemeClr val="tx1"/>
                </a:solidFill>
                <a:latin typeface="+mj-lt"/>
                <a:ea typeface="Yu Mincho" panose="02020400000000000000" pitchFamily="18" charset="-128"/>
                <a:cs typeface="Arial" panose="020B0604020202020204" pitchFamily="34" charset="0"/>
              </a:rPr>
              <a:t>Informationen, die in der Annahme veröffentlicht werden, dass sie richtig sind (unbeabsichtigt veröffentlicht) und sich nach einiger Zeit als falsch herausstellen, werden als Fehlinformationen bezeichnet, während Informationen, die absichtlich mit dem Ziel erstellt und veröffentlicht werden, Schaden zu verursachen oder finanziellen Gewinn zu erzielen, und sich als falsch herausstellen, als Desinformationen bezeichnet werden.</a:t>
            </a:r>
          </a:p>
          <a:p>
            <a:pPr algn="just">
              <a:lnSpc>
                <a:spcPct val="107000"/>
              </a:lnSpc>
              <a:spcAft>
                <a:spcPts val="800"/>
              </a:spcAft>
            </a:pPr>
            <a:endParaRPr lang="de-DE" sz="2800" dirty="0">
              <a:solidFill>
                <a:schemeClr val="tx1"/>
              </a:solidFill>
              <a:latin typeface="+mj-lt"/>
              <a:ea typeface="Yu Mincho" panose="02020400000000000000" pitchFamily="18" charset="-128"/>
              <a:cs typeface="Arial" panose="020B0604020202020204" pitchFamily="34" charset="0"/>
            </a:endParaRPr>
          </a:p>
          <a:p>
            <a:pPr marL="457200" indent="-457200" algn="just">
              <a:lnSpc>
                <a:spcPct val="107000"/>
              </a:lnSpc>
              <a:spcAft>
                <a:spcPts val="800"/>
              </a:spcAft>
              <a:buFont typeface="Arial" panose="020B0604020202020204" pitchFamily="34" charset="0"/>
              <a:buChar char="•"/>
            </a:pPr>
            <a:r>
              <a:rPr lang="de-DE" sz="2800" dirty="0">
                <a:solidFill>
                  <a:schemeClr val="tx1"/>
                </a:solidFill>
                <a:latin typeface="+mj-lt"/>
                <a:ea typeface="Yu Mincho" panose="02020400000000000000" pitchFamily="18" charset="-128"/>
                <a:cs typeface="Arial" panose="020B0604020202020204" pitchFamily="34" charset="0"/>
              </a:rPr>
              <a:t>Aus diesem Grund ist es notwendig, sich bestimmte Kenntnisse anzueignen, damit der Konsum bestimmter Nachrichten und Informationen für die Gesundheit des Einzelnen unschädlich ist</a:t>
            </a:r>
            <a:endParaRPr lang="de-DE" sz="2800" dirty="0">
              <a:solidFill>
                <a:srgbClr val="0070C0"/>
              </a:solidFill>
              <a:latin typeface="+mj-lt"/>
              <a:ea typeface="Yu Mincho" panose="02020400000000000000" pitchFamily="18" charset="-128"/>
              <a:cs typeface="Arial" panose="020B0604020202020204" pitchFamily="34" charset="0"/>
            </a:endParaRPr>
          </a:p>
          <a:p>
            <a:pPr marL="457200" indent="-457200" algn="just">
              <a:lnSpc>
                <a:spcPct val="107000"/>
              </a:lnSpc>
              <a:spcAft>
                <a:spcPts val="800"/>
              </a:spcAft>
              <a:buFont typeface="Arial" panose="020B0604020202020204" pitchFamily="34" charset="0"/>
              <a:buChar char="•"/>
            </a:pPr>
            <a:endParaRPr lang="de-DE" sz="2800" dirty="0">
              <a:solidFill>
                <a:srgbClr val="0070C0"/>
              </a:solidFill>
              <a:latin typeface="+mj-lt"/>
              <a:ea typeface="Yu Mincho" panose="02020400000000000000" pitchFamily="18" charset="-128"/>
              <a:cs typeface="Arial" panose="020B0604020202020204" pitchFamily="34" charset="0"/>
            </a:endParaRPr>
          </a:p>
        </p:txBody>
      </p:sp>
      <p:sp>
        <p:nvSpPr>
          <p:cNvPr id="2" name="Google Shape;118;p6">
            <a:extLst>
              <a:ext uri="{FF2B5EF4-FFF2-40B4-BE49-F238E27FC236}">
                <a16:creationId xmlns:a16="http://schemas.microsoft.com/office/drawing/2014/main" id="{21B901DD-3D04-813D-DB92-5CC0CF9656BC}"/>
              </a:ext>
            </a:extLst>
          </p:cNvPr>
          <p:cNvSpPr txBox="1"/>
          <p:nvPr/>
        </p:nvSpPr>
        <p:spPr>
          <a:xfrm>
            <a:off x="1800000" y="1273969"/>
            <a:ext cx="12383176" cy="830956"/>
          </a:xfrm>
          <a:prstGeom prst="rect">
            <a:avLst/>
          </a:prstGeom>
          <a:noFill/>
          <a:ln>
            <a:noFill/>
          </a:ln>
        </p:spPr>
        <p:txBody>
          <a:bodyPr spcFirstLastPara="1" wrap="square" lIns="91425" tIns="45700" rIns="91425" bIns="45700" anchor="t" anchorCtr="0">
            <a:spAutoFit/>
          </a:bodyPr>
          <a:lstStyle/>
          <a:p>
            <a:pPr lvl="0"/>
            <a:r>
              <a:rPr lang="de-DE" sz="4800" b="1" dirty="0">
                <a:solidFill>
                  <a:schemeClr val="tx1"/>
                </a:solidFill>
                <a:latin typeface="+mj-lt"/>
                <a:ea typeface="Helvetica Neue"/>
                <a:cs typeface="Helvetica Neue"/>
                <a:sym typeface="Helvetica Neue"/>
              </a:rPr>
              <a:t>1.5. e-Gesundheitskompetenz</a:t>
            </a:r>
          </a:p>
        </p:txBody>
      </p:sp>
    </p:spTree>
    <p:extLst>
      <p:ext uri="{BB962C8B-B14F-4D97-AF65-F5344CB8AC3E}">
        <p14:creationId xmlns:p14="http://schemas.microsoft.com/office/powerpoint/2010/main" val="176634482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17"/>
        <p:cNvGrpSpPr/>
        <p:nvPr/>
      </p:nvGrpSpPr>
      <p:grpSpPr>
        <a:xfrm>
          <a:off x="0" y="0"/>
          <a:ext cx="0" cy="0"/>
          <a:chOff x="0" y="0"/>
          <a:chExt cx="0" cy="0"/>
        </a:xfrm>
      </p:grpSpPr>
      <p:sp>
        <p:nvSpPr>
          <p:cNvPr id="3" name="TextBox 2"/>
          <p:cNvSpPr txBox="1"/>
          <p:nvPr/>
        </p:nvSpPr>
        <p:spPr>
          <a:xfrm>
            <a:off x="8734926" y="8182076"/>
            <a:ext cx="806116" cy="307777"/>
          </a:xfrm>
          <a:prstGeom prst="rect">
            <a:avLst/>
          </a:prstGeom>
          <a:noFill/>
        </p:spPr>
        <p:txBody>
          <a:bodyPr wrap="square" rtlCol="0">
            <a:spAutoFit/>
          </a:bodyPr>
          <a:lstStyle/>
          <a:p>
            <a:r>
              <a:rPr lang="de-DE">
                <a:latin typeface="+mj-lt"/>
              </a:rPr>
              <a:t>/</a:t>
            </a:r>
          </a:p>
        </p:txBody>
      </p:sp>
      <p:sp>
        <p:nvSpPr>
          <p:cNvPr id="7" name="TextBox 6">
            <a:extLst>
              <a:ext uri="{FF2B5EF4-FFF2-40B4-BE49-F238E27FC236}">
                <a16:creationId xmlns:a16="http://schemas.microsoft.com/office/drawing/2014/main" id="{C1483749-03CC-4753-8621-A5C251ADEBE3}"/>
              </a:ext>
            </a:extLst>
          </p:cNvPr>
          <p:cNvSpPr txBox="1"/>
          <p:nvPr/>
        </p:nvSpPr>
        <p:spPr>
          <a:xfrm>
            <a:off x="1690438" y="3055083"/>
            <a:ext cx="8015713" cy="3170099"/>
          </a:xfrm>
          <a:prstGeom prst="rect">
            <a:avLst/>
          </a:prstGeom>
          <a:noFill/>
        </p:spPr>
        <p:txBody>
          <a:bodyPr wrap="square" rtlCol="0">
            <a:spAutoFit/>
          </a:bodyPr>
          <a:lstStyle/>
          <a:p>
            <a:endParaRPr lang="de-DE" sz="2000" dirty="0">
              <a:latin typeface="+mj-lt"/>
            </a:endParaRPr>
          </a:p>
          <a:p>
            <a:r>
              <a:rPr lang="de-DE" sz="2000" b="1" dirty="0">
                <a:latin typeface="+mj-lt"/>
              </a:rPr>
              <a:t>Behandlung von Krampfadern zu Hause</a:t>
            </a:r>
          </a:p>
          <a:p>
            <a:endParaRPr lang="de-DE" sz="2000" dirty="0">
              <a:latin typeface="+mj-lt"/>
            </a:endParaRPr>
          </a:p>
          <a:p>
            <a:r>
              <a:rPr lang="de-DE" sz="1800" dirty="0">
                <a:latin typeface="+mj-lt"/>
              </a:rPr>
              <a:t>https://hr4.varcosin.info/azhOwtuQOq/sn9vvMbh5RKAHAz/?al=95218&amp;ap=-1&amp;clickid=w073o9e7n2kjsbhr2c059sbs&amp;esub=-7EBRQCgQAAAPV0gMOZQMCZzfycwHQBgADD_Zl_2QRDRoRDSIRDUIRDVoDSFIHbmwyf2FkY29tYm__NWVLZjhQQnIAA2VJ&amp;site_option=0&amp;sub_2=416&amp;sub_3=noverukavic&amp;sub_4=linker&amp;target=-7EBNQCgQAAAPV0gMOZQAFAQEREQoRCQoRDUIRDRIAAX9hZGNvbWJvATE</a:t>
            </a:r>
          </a:p>
          <a:p>
            <a:endParaRPr lang="de-DE" dirty="0">
              <a:latin typeface="+mj-lt"/>
            </a:endParaRPr>
          </a:p>
        </p:txBody>
      </p:sp>
      <p:pic>
        <p:nvPicPr>
          <p:cNvPr id="10" name="Picture 9">
            <a:extLst>
              <a:ext uri="{FF2B5EF4-FFF2-40B4-BE49-F238E27FC236}">
                <a16:creationId xmlns:a16="http://schemas.microsoft.com/office/drawing/2014/main" id="{8872327E-9600-4399-A123-2D605CB55A17}"/>
              </a:ext>
            </a:extLst>
          </p:cNvPr>
          <p:cNvPicPr>
            <a:picLocks noChangeAspect="1"/>
          </p:cNvPicPr>
          <p:nvPr/>
        </p:nvPicPr>
        <p:blipFill>
          <a:blip r:embed="rId3"/>
          <a:stretch>
            <a:fillRect/>
          </a:stretch>
        </p:blipFill>
        <p:spPr>
          <a:xfrm>
            <a:off x="11041981" y="5089230"/>
            <a:ext cx="6286500" cy="3607337"/>
          </a:xfrm>
          <a:prstGeom prst="rect">
            <a:avLst/>
          </a:prstGeom>
        </p:spPr>
      </p:pic>
      <p:sp>
        <p:nvSpPr>
          <p:cNvPr id="11" name="Rectangle 10">
            <a:extLst>
              <a:ext uri="{FF2B5EF4-FFF2-40B4-BE49-F238E27FC236}">
                <a16:creationId xmlns:a16="http://schemas.microsoft.com/office/drawing/2014/main" id="{EC955842-9013-4E78-B27B-D5C4C2F72326}"/>
              </a:ext>
            </a:extLst>
          </p:cNvPr>
          <p:cNvSpPr/>
          <p:nvPr/>
        </p:nvSpPr>
        <p:spPr>
          <a:xfrm>
            <a:off x="11766883" y="3494298"/>
            <a:ext cx="4403558" cy="1446550"/>
          </a:xfrm>
          <a:prstGeom prst="rect">
            <a:avLst/>
          </a:prstGeom>
        </p:spPr>
        <p:txBody>
          <a:bodyPr wrap="square">
            <a:spAutoFit/>
          </a:bodyPr>
          <a:lstStyle/>
          <a:p>
            <a:endParaRPr lang="de-DE">
              <a:latin typeface="+mj-lt"/>
            </a:endParaRPr>
          </a:p>
          <a:p>
            <a:r>
              <a:rPr lang="de-DE" sz="2000" b="1">
                <a:latin typeface="+mj-lt"/>
              </a:rPr>
              <a:t>Behandlung des Blutdrucks</a:t>
            </a:r>
          </a:p>
          <a:p>
            <a:endParaRPr lang="de-DE" sz="2000" b="1">
              <a:latin typeface="+mj-lt"/>
            </a:endParaRPr>
          </a:p>
          <a:p>
            <a:r>
              <a:rPr lang="de-DE" sz="2000">
                <a:latin typeface="+mj-lt"/>
              </a:rPr>
              <a:t>http://spagetlink.com/tx4f</a:t>
            </a:r>
          </a:p>
          <a:p>
            <a:endParaRPr lang="de-DE">
              <a:latin typeface="+mj-lt"/>
            </a:endParaRPr>
          </a:p>
        </p:txBody>
      </p:sp>
      <p:sp>
        <p:nvSpPr>
          <p:cNvPr id="13" name="Rectangle 12">
            <a:extLst>
              <a:ext uri="{FF2B5EF4-FFF2-40B4-BE49-F238E27FC236}">
                <a16:creationId xmlns:a16="http://schemas.microsoft.com/office/drawing/2014/main" id="{78FBBCA6-5FAE-4D0E-A30E-5396A4010E05}"/>
              </a:ext>
            </a:extLst>
          </p:cNvPr>
          <p:cNvSpPr/>
          <p:nvPr/>
        </p:nvSpPr>
        <p:spPr>
          <a:xfrm>
            <a:off x="1657676" y="6858637"/>
            <a:ext cx="9144000" cy="1323439"/>
          </a:xfrm>
          <a:prstGeom prst="rect">
            <a:avLst/>
          </a:prstGeom>
        </p:spPr>
        <p:txBody>
          <a:bodyPr>
            <a:spAutoFit/>
          </a:bodyPr>
          <a:lstStyle/>
          <a:p>
            <a:endParaRPr lang="de-DE" sz="2000">
              <a:latin typeface="+mj-lt"/>
            </a:endParaRPr>
          </a:p>
          <a:p>
            <a:r>
              <a:rPr lang="de-DE" sz="2000" b="1" u="sng">
                <a:solidFill>
                  <a:srgbClr val="1A0DAB"/>
                </a:solidFill>
                <a:latin typeface="+mj-lt"/>
                <a:hlinkClick r:id="rId4"/>
              </a:rPr>
              <a:t>Experts Warn Against Inhaling Bleach After Trump Comments</a:t>
            </a:r>
          </a:p>
          <a:p>
            <a:endParaRPr lang="de-DE" sz="2000" u="sng">
              <a:solidFill>
                <a:srgbClr val="1A0DAB"/>
              </a:solidFill>
              <a:latin typeface="+mj-lt"/>
              <a:hlinkClick r:id="rId4"/>
            </a:endParaRPr>
          </a:p>
          <a:p>
            <a:r>
              <a:rPr lang="de-DE" sz="2000" u="sng">
                <a:solidFill>
                  <a:srgbClr val="1A0DAB"/>
                </a:solidFill>
                <a:latin typeface="+mj-lt"/>
                <a:hlinkClick r:id="rId4">
                  <a:extLst>
                    <a:ext uri="{A12FA001-AC4F-418D-AE19-62706E023703}">
                      <ahyp:hlinkClr xmlns:ahyp="http://schemas.microsoft.com/office/drawing/2018/hyperlinkcolor" val="tx"/>
                    </a:ext>
                  </a:extLst>
                </a:hlinkClick>
              </a:rPr>
              <a:t>https://time.com/5826882/coronavirus-trump-heat-bleach/</a:t>
            </a:r>
            <a:endParaRPr lang="de-DE" sz="2000" u="sng">
              <a:solidFill>
                <a:srgbClr val="1A0DAB"/>
              </a:solidFill>
              <a:latin typeface="+mj-lt"/>
              <a:hlinkClick r:id="rId4"/>
            </a:endParaRPr>
          </a:p>
        </p:txBody>
      </p:sp>
      <p:sp>
        <p:nvSpPr>
          <p:cNvPr id="14" name="Speech Bubble: Rectangle with Corners Rounded 13">
            <a:extLst>
              <a:ext uri="{FF2B5EF4-FFF2-40B4-BE49-F238E27FC236}">
                <a16:creationId xmlns:a16="http://schemas.microsoft.com/office/drawing/2014/main" id="{23C11607-94CC-4A08-88DE-923B011CD0CA}"/>
              </a:ext>
            </a:extLst>
          </p:cNvPr>
          <p:cNvSpPr/>
          <p:nvPr/>
        </p:nvSpPr>
        <p:spPr>
          <a:xfrm>
            <a:off x="1690437" y="2341929"/>
            <a:ext cx="1894973" cy="832687"/>
          </a:xfrm>
          <a:prstGeom prst="wedgeRoundRectCallout">
            <a:avLst/>
          </a:prstGeom>
          <a:solidFill>
            <a:srgbClr val="00B0F0"/>
          </a:solidFill>
        </p:spPr>
        <p:style>
          <a:lnRef idx="3">
            <a:schemeClr val="lt1"/>
          </a:lnRef>
          <a:fillRef idx="1">
            <a:schemeClr val="accent1"/>
          </a:fillRef>
          <a:effectRef idx="1">
            <a:schemeClr val="accent1"/>
          </a:effectRef>
          <a:fontRef idx="minor">
            <a:schemeClr val="lt1"/>
          </a:fontRef>
        </p:style>
        <p:txBody>
          <a:bodyPr rtlCol="0" anchor="ctr"/>
          <a:lstStyle/>
          <a:p>
            <a:r>
              <a:rPr lang="de-DE" sz="2400">
                <a:solidFill>
                  <a:schemeClr val="tx1"/>
                </a:solidFill>
                <a:latin typeface="+mj-lt"/>
              </a:rPr>
              <a:t>Beispiel:</a:t>
            </a:r>
          </a:p>
        </p:txBody>
      </p:sp>
      <p:sp>
        <p:nvSpPr>
          <p:cNvPr id="17" name="Speech Bubble: Rectangle with Corners Rounded 16">
            <a:extLst>
              <a:ext uri="{FF2B5EF4-FFF2-40B4-BE49-F238E27FC236}">
                <a16:creationId xmlns:a16="http://schemas.microsoft.com/office/drawing/2014/main" id="{D0668A2D-9D6E-4E97-BBC2-F9FBA13BE1C6}"/>
              </a:ext>
            </a:extLst>
          </p:cNvPr>
          <p:cNvSpPr/>
          <p:nvPr/>
        </p:nvSpPr>
        <p:spPr>
          <a:xfrm>
            <a:off x="1654342" y="6060212"/>
            <a:ext cx="1894973" cy="832687"/>
          </a:xfrm>
          <a:prstGeom prst="wedgeRoundRectCallout">
            <a:avLst/>
          </a:prstGeom>
          <a:solidFill>
            <a:srgbClr val="00B0F0"/>
          </a:solidFill>
        </p:spPr>
        <p:style>
          <a:lnRef idx="3">
            <a:schemeClr val="lt1"/>
          </a:lnRef>
          <a:fillRef idx="1">
            <a:schemeClr val="accent1"/>
          </a:fillRef>
          <a:effectRef idx="1">
            <a:schemeClr val="accent1"/>
          </a:effectRef>
          <a:fontRef idx="minor">
            <a:schemeClr val="lt1"/>
          </a:fontRef>
        </p:style>
        <p:txBody>
          <a:bodyPr rtlCol="0" anchor="ctr"/>
          <a:lstStyle/>
          <a:p>
            <a:r>
              <a:rPr lang="de-DE" sz="2400">
                <a:solidFill>
                  <a:schemeClr val="tx1"/>
                </a:solidFill>
                <a:latin typeface="+mj-lt"/>
              </a:rPr>
              <a:t>Beispiel:</a:t>
            </a:r>
          </a:p>
        </p:txBody>
      </p:sp>
      <p:sp>
        <p:nvSpPr>
          <p:cNvPr id="2" name="Speech Bubble: Rectangle with Corners Rounded 13">
            <a:extLst>
              <a:ext uri="{FF2B5EF4-FFF2-40B4-BE49-F238E27FC236}">
                <a16:creationId xmlns:a16="http://schemas.microsoft.com/office/drawing/2014/main" id="{2BF880AE-7E58-726C-0942-4E3FAAA2F6E5}"/>
              </a:ext>
            </a:extLst>
          </p:cNvPr>
          <p:cNvSpPr/>
          <p:nvPr/>
        </p:nvSpPr>
        <p:spPr>
          <a:xfrm>
            <a:off x="11532748" y="2513229"/>
            <a:ext cx="1894973" cy="832687"/>
          </a:xfrm>
          <a:prstGeom prst="wedgeRoundRectCallout">
            <a:avLst/>
          </a:prstGeom>
          <a:solidFill>
            <a:srgbClr val="00B0F0"/>
          </a:solidFill>
        </p:spPr>
        <p:style>
          <a:lnRef idx="3">
            <a:schemeClr val="lt1"/>
          </a:lnRef>
          <a:fillRef idx="1">
            <a:schemeClr val="accent1"/>
          </a:fillRef>
          <a:effectRef idx="1">
            <a:schemeClr val="accent1"/>
          </a:effectRef>
          <a:fontRef idx="minor">
            <a:schemeClr val="lt1"/>
          </a:fontRef>
        </p:style>
        <p:txBody>
          <a:bodyPr rtlCol="0" anchor="ctr"/>
          <a:lstStyle/>
          <a:p>
            <a:r>
              <a:rPr lang="de-DE" sz="2400">
                <a:solidFill>
                  <a:schemeClr val="tx1"/>
                </a:solidFill>
                <a:latin typeface="+mj-lt"/>
              </a:rPr>
              <a:t>Beispiel:</a:t>
            </a:r>
          </a:p>
        </p:txBody>
      </p:sp>
      <p:sp>
        <p:nvSpPr>
          <p:cNvPr id="4" name="Google Shape;118;p6">
            <a:extLst>
              <a:ext uri="{FF2B5EF4-FFF2-40B4-BE49-F238E27FC236}">
                <a16:creationId xmlns:a16="http://schemas.microsoft.com/office/drawing/2014/main" id="{1270828D-A45A-6E9C-054A-F184D6F24EA9}"/>
              </a:ext>
            </a:extLst>
          </p:cNvPr>
          <p:cNvSpPr txBox="1"/>
          <p:nvPr/>
        </p:nvSpPr>
        <p:spPr>
          <a:xfrm>
            <a:off x="1800000" y="1273969"/>
            <a:ext cx="12383176" cy="830956"/>
          </a:xfrm>
          <a:prstGeom prst="rect">
            <a:avLst/>
          </a:prstGeom>
          <a:noFill/>
          <a:ln>
            <a:noFill/>
          </a:ln>
        </p:spPr>
        <p:txBody>
          <a:bodyPr spcFirstLastPara="1" wrap="square" lIns="91425" tIns="45700" rIns="91425" bIns="45700" anchor="t" anchorCtr="0">
            <a:spAutoFit/>
          </a:bodyPr>
          <a:lstStyle/>
          <a:p>
            <a:pPr lvl="0"/>
            <a:r>
              <a:rPr lang="de-DE" sz="4800" b="1" dirty="0">
                <a:solidFill>
                  <a:schemeClr val="tx1"/>
                </a:solidFill>
                <a:latin typeface="+mj-lt"/>
                <a:ea typeface="Helvetica Neue"/>
                <a:cs typeface="Helvetica Neue"/>
                <a:sym typeface="Helvetica Neue"/>
              </a:rPr>
              <a:t>1.5. e-Gesundheitskompetenz</a:t>
            </a:r>
          </a:p>
        </p:txBody>
      </p:sp>
    </p:spTree>
    <p:extLst>
      <p:ext uri="{BB962C8B-B14F-4D97-AF65-F5344CB8AC3E}">
        <p14:creationId xmlns:p14="http://schemas.microsoft.com/office/powerpoint/2010/main" val="320089372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17"/>
        <p:cNvGrpSpPr/>
        <p:nvPr/>
      </p:nvGrpSpPr>
      <p:grpSpPr>
        <a:xfrm>
          <a:off x="0" y="0"/>
          <a:ext cx="0" cy="0"/>
          <a:chOff x="0" y="0"/>
          <a:chExt cx="0" cy="0"/>
        </a:xfrm>
      </p:grpSpPr>
      <p:sp>
        <p:nvSpPr>
          <p:cNvPr id="118" name="Google Shape;118;p6"/>
          <p:cNvSpPr txBox="1"/>
          <p:nvPr/>
        </p:nvSpPr>
        <p:spPr>
          <a:xfrm>
            <a:off x="1800000" y="1273969"/>
            <a:ext cx="13210718" cy="769401"/>
          </a:xfrm>
          <a:prstGeom prst="rect">
            <a:avLst/>
          </a:prstGeom>
          <a:noFill/>
          <a:ln>
            <a:noFill/>
          </a:ln>
        </p:spPr>
        <p:txBody>
          <a:bodyPr spcFirstLastPara="1" wrap="square" lIns="91425" tIns="45700" rIns="91425" bIns="45700" anchor="t" anchorCtr="0">
            <a:spAutoFit/>
          </a:bodyPr>
          <a:lstStyle/>
          <a:p>
            <a:pPr lvl="0"/>
            <a:r>
              <a:rPr lang="de-DE" sz="4400" b="1" dirty="0">
                <a:solidFill>
                  <a:schemeClr val="tx1"/>
                </a:solidFill>
                <a:latin typeface="+mj-lt"/>
                <a:ea typeface="Helvetica Neue"/>
                <a:cs typeface="Helvetica Neue"/>
                <a:sym typeface="Helvetica Neue"/>
              </a:rPr>
              <a:t>1.6 Die Motive der Desinformation</a:t>
            </a:r>
          </a:p>
        </p:txBody>
      </p:sp>
      <p:sp>
        <p:nvSpPr>
          <p:cNvPr id="3" name="TextBox 2"/>
          <p:cNvSpPr txBox="1"/>
          <p:nvPr/>
        </p:nvSpPr>
        <p:spPr>
          <a:xfrm>
            <a:off x="9353006" y="9015394"/>
            <a:ext cx="6934912" cy="307777"/>
          </a:xfrm>
          <a:prstGeom prst="rect">
            <a:avLst/>
          </a:prstGeom>
          <a:noFill/>
        </p:spPr>
        <p:txBody>
          <a:bodyPr wrap="none" rtlCol="0">
            <a:spAutoFit/>
          </a:bodyPr>
          <a:lstStyle/>
          <a:p>
            <a:r>
              <a:rPr lang="de-DE">
                <a:latin typeface="+mj-lt"/>
              </a:rPr>
              <a:t>Quelle: https://firstdraftnews.org/long-form-article/understanding-information-disorder/</a:t>
            </a:r>
          </a:p>
        </p:txBody>
      </p:sp>
      <p:sp>
        <p:nvSpPr>
          <p:cNvPr id="5" name="TextBox 4">
            <a:extLst>
              <a:ext uri="{FF2B5EF4-FFF2-40B4-BE49-F238E27FC236}">
                <a16:creationId xmlns:a16="http://schemas.microsoft.com/office/drawing/2014/main" id="{1699FA08-616C-41F5-9E6C-80AC51BDCC6E}"/>
              </a:ext>
            </a:extLst>
          </p:cNvPr>
          <p:cNvSpPr txBox="1"/>
          <p:nvPr/>
        </p:nvSpPr>
        <p:spPr>
          <a:xfrm>
            <a:off x="1332000" y="2843589"/>
            <a:ext cx="15732000" cy="6285631"/>
          </a:xfrm>
          <a:prstGeom prst="rect">
            <a:avLst/>
          </a:prstGeom>
          <a:noFill/>
        </p:spPr>
        <p:txBody>
          <a:bodyPr wrap="square" rtlCol="0">
            <a:spAutoFit/>
          </a:bodyPr>
          <a:lstStyle/>
          <a:p>
            <a:pPr marL="457200" indent="-457200" algn="just">
              <a:lnSpc>
                <a:spcPct val="107000"/>
              </a:lnSpc>
              <a:spcAft>
                <a:spcPts val="800"/>
              </a:spcAft>
              <a:buFont typeface="Arial" panose="020B0604020202020204" pitchFamily="34" charset="0"/>
              <a:buChar char="•"/>
            </a:pPr>
            <a:r>
              <a:rPr lang="de-DE" sz="2800" dirty="0">
                <a:solidFill>
                  <a:schemeClr val="tx1"/>
                </a:solidFill>
                <a:latin typeface="+mj-lt"/>
                <a:ea typeface="Yu Mincho" panose="02020400000000000000" pitchFamily="18" charset="-128"/>
                <a:cs typeface="Arial" panose="020B0604020202020204" pitchFamily="34" charset="0"/>
              </a:rPr>
              <a:t>Fake News - Veröffentlichungen beziehen sich auf absichtlich erfundene oder falsche Informationen, die zu Werbezwecken als wahr dargestellt werden, z. B. um ein Medikament, ein Verfahren zur Behandlung einer bestimmten Krankheit oder eines bestimmten Zustands zu verkaufen, oder aus einem anderen Grund.</a:t>
            </a:r>
          </a:p>
          <a:p>
            <a:pPr marL="457200" indent="-457200" algn="just">
              <a:lnSpc>
                <a:spcPct val="107000"/>
              </a:lnSpc>
              <a:spcAft>
                <a:spcPts val="800"/>
              </a:spcAft>
              <a:buFont typeface="Arial" panose="020B0604020202020204" pitchFamily="34" charset="0"/>
              <a:buChar char="•"/>
            </a:pPr>
            <a:endParaRPr lang="de-DE" sz="1800" dirty="0">
              <a:solidFill>
                <a:schemeClr val="tx1"/>
              </a:solidFill>
              <a:latin typeface="+mj-lt"/>
              <a:ea typeface="Yu Mincho" panose="02020400000000000000" pitchFamily="18" charset="-128"/>
              <a:cs typeface="Arial" panose="020B0604020202020204" pitchFamily="34" charset="0"/>
            </a:endParaRPr>
          </a:p>
          <a:p>
            <a:pPr marL="457200" indent="-457200" algn="just">
              <a:lnSpc>
                <a:spcPct val="107000"/>
              </a:lnSpc>
              <a:spcAft>
                <a:spcPts val="800"/>
              </a:spcAft>
              <a:buFont typeface="Arial" panose="020B0604020202020204" pitchFamily="34" charset="0"/>
              <a:buChar char="•"/>
            </a:pPr>
            <a:r>
              <a:rPr lang="de-DE" sz="2800" dirty="0">
                <a:solidFill>
                  <a:schemeClr val="tx1"/>
                </a:solidFill>
                <a:latin typeface="+mj-lt"/>
                <a:ea typeface="Yu Mincho" panose="02020400000000000000" pitchFamily="18" charset="-128"/>
                <a:cs typeface="Arial" panose="020B0604020202020204" pitchFamily="34" charset="0"/>
              </a:rPr>
              <a:t>Zu den Informationen gehören gefährliche Fake News und irreführende Gesundheitsinformationen mit falschen Behauptungen, die direkt Leben gefährden und die Gesundheit des Einzelnen ernsthaft schädigen können.</a:t>
            </a:r>
          </a:p>
          <a:p>
            <a:pPr marL="457200" indent="-457200" algn="just">
              <a:lnSpc>
                <a:spcPct val="107000"/>
              </a:lnSpc>
              <a:spcAft>
                <a:spcPts val="800"/>
              </a:spcAft>
              <a:buFont typeface="Arial" panose="020B0604020202020204" pitchFamily="34" charset="0"/>
              <a:buChar char="•"/>
            </a:pPr>
            <a:endParaRPr lang="de-DE" sz="1800" dirty="0">
              <a:solidFill>
                <a:schemeClr val="tx1"/>
              </a:solidFill>
              <a:latin typeface="+mj-lt"/>
              <a:ea typeface="Yu Mincho" panose="02020400000000000000" pitchFamily="18" charset="-128"/>
              <a:cs typeface="Arial" panose="020B0604020202020204" pitchFamily="34" charset="0"/>
            </a:endParaRPr>
          </a:p>
          <a:p>
            <a:pPr marL="457200" indent="-457200" algn="just">
              <a:lnSpc>
                <a:spcPct val="107000"/>
              </a:lnSpc>
              <a:spcAft>
                <a:spcPts val="800"/>
              </a:spcAft>
              <a:buFont typeface="Arial" panose="020B0604020202020204" pitchFamily="34" charset="0"/>
              <a:buChar char="•"/>
            </a:pPr>
            <a:r>
              <a:rPr lang="de-DE" sz="2800" dirty="0">
                <a:solidFill>
                  <a:schemeClr val="tx1"/>
                </a:solidFill>
                <a:latin typeface="+mj-lt"/>
                <a:ea typeface="Yu Mincho" panose="02020400000000000000" pitchFamily="18" charset="-128"/>
                <a:cs typeface="Arial" panose="020B0604020202020204" pitchFamily="34" charset="0"/>
              </a:rPr>
              <a:t>Es ist wichtig, die Quellen zu bewerten, d. h. die Glaubwürdigkeit der Informationen zu prüfen, um Betrug zu vermeiden, der im Falle einer Krankheit schwerwiegende Folgen haben kann.</a:t>
            </a:r>
          </a:p>
          <a:p>
            <a:pPr marL="457200" indent="-457200" algn="just">
              <a:lnSpc>
                <a:spcPct val="107000"/>
              </a:lnSpc>
              <a:spcAft>
                <a:spcPts val="800"/>
              </a:spcAft>
              <a:buFont typeface="Arial" panose="020B0604020202020204" pitchFamily="34" charset="0"/>
              <a:buChar char="•"/>
            </a:pPr>
            <a:endParaRPr lang="de-DE" sz="1800" dirty="0">
              <a:solidFill>
                <a:schemeClr val="tx1"/>
              </a:solidFill>
              <a:latin typeface="+mj-lt"/>
              <a:ea typeface="Yu Mincho" panose="02020400000000000000" pitchFamily="18" charset="-128"/>
              <a:cs typeface="Arial" panose="020B0604020202020204" pitchFamily="34" charset="0"/>
            </a:endParaRPr>
          </a:p>
          <a:p>
            <a:pPr marL="457200" indent="-457200" algn="just">
              <a:lnSpc>
                <a:spcPct val="107000"/>
              </a:lnSpc>
              <a:spcAft>
                <a:spcPts val="800"/>
              </a:spcAft>
              <a:buFont typeface="Arial" panose="020B0604020202020204" pitchFamily="34" charset="0"/>
              <a:buChar char="•"/>
            </a:pPr>
            <a:r>
              <a:rPr lang="de-DE" sz="2800" dirty="0">
                <a:solidFill>
                  <a:schemeClr val="tx1"/>
                </a:solidFill>
                <a:latin typeface="+mj-lt"/>
                <a:ea typeface="Yu Mincho" panose="02020400000000000000" pitchFamily="18" charset="-128"/>
                <a:cs typeface="Arial" panose="020B0604020202020204" pitchFamily="34" charset="0"/>
              </a:rPr>
              <a:t>Es ist unbedingt erforderlich, das Motiv und den Zweck der Veröffentlichung zu prüfen.</a:t>
            </a:r>
          </a:p>
        </p:txBody>
      </p:sp>
    </p:spTree>
    <p:extLst>
      <p:ext uri="{BB962C8B-B14F-4D97-AF65-F5344CB8AC3E}">
        <p14:creationId xmlns:p14="http://schemas.microsoft.com/office/powerpoint/2010/main" val="349276191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17"/>
        <p:cNvGrpSpPr/>
        <p:nvPr/>
      </p:nvGrpSpPr>
      <p:grpSpPr>
        <a:xfrm>
          <a:off x="0" y="0"/>
          <a:ext cx="0" cy="0"/>
          <a:chOff x="0" y="0"/>
          <a:chExt cx="0" cy="0"/>
        </a:xfrm>
      </p:grpSpPr>
      <p:sp>
        <p:nvSpPr>
          <p:cNvPr id="3" name="TextBox 2"/>
          <p:cNvSpPr txBox="1"/>
          <p:nvPr/>
        </p:nvSpPr>
        <p:spPr>
          <a:xfrm>
            <a:off x="9353006" y="9015394"/>
            <a:ext cx="7183377" cy="307777"/>
          </a:xfrm>
          <a:prstGeom prst="rect">
            <a:avLst/>
          </a:prstGeom>
          <a:noFill/>
        </p:spPr>
        <p:txBody>
          <a:bodyPr wrap="none" rtlCol="0">
            <a:spAutoFit/>
          </a:bodyPr>
          <a:lstStyle/>
          <a:p>
            <a:r>
              <a:rPr lang="de-DE">
                <a:latin typeface="+mj-lt"/>
              </a:rPr>
              <a:t>Quelle: https://firstdraftnews.org/long-form-article/understanding-information-disorder/</a:t>
            </a:r>
          </a:p>
        </p:txBody>
      </p:sp>
      <p:sp>
        <p:nvSpPr>
          <p:cNvPr id="5" name="TextBox 4">
            <a:extLst>
              <a:ext uri="{FF2B5EF4-FFF2-40B4-BE49-F238E27FC236}">
                <a16:creationId xmlns:a16="http://schemas.microsoft.com/office/drawing/2014/main" id="{1699FA08-616C-41F5-9E6C-80AC51BDCC6E}"/>
              </a:ext>
            </a:extLst>
          </p:cNvPr>
          <p:cNvSpPr txBox="1"/>
          <p:nvPr/>
        </p:nvSpPr>
        <p:spPr>
          <a:xfrm>
            <a:off x="1332000" y="2843589"/>
            <a:ext cx="16236000" cy="6309291"/>
          </a:xfrm>
          <a:prstGeom prst="rect">
            <a:avLst/>
          </a:prstGeom>
          <a:noFill/>
        </p:spPr>
        <p:txBody>
          <a:bodyPr wrap="square" rtlCol="0">
            <a:spAutoFit/>
          </a:bodyPr>
          <a:lstStyle/>
          <a:p>
            <a:pPr algn="just">
              <a:lnSpc>
                <a:spcPct val="107000"/>
              </a:lnSpc>
              <a:spcAft>
                <a:spcPts val="800"/>
              </a:spcAft>
            </a:pPr>
            <a:r>
              <a:rPr lang="de-DE" sz="2800" dirty="0">
                <a:solidFill>
                  <a:schemeClr val="tx1"/>
                </a:solidFill>
                <a:latin typeface="+mj-lt"/>
                <a:ea typeface="Yu Mincho" panose="02020400000000000000" pitchFamily="18" charset="-128"/>
                <a:cs typeface="Arial" panose="020B0604020202020204" pitchFamily="34" charset="0"/>
              </a:rPr>
              <a:t>Was könnten die Motive für die Desinformation sein?</a:t>
            </a:r>
          </a:p>
          <a:p>
            <a:pPr marL="457200" indent="-457200" algn="just">
              <a:lnSpc>
                <a:spcPct val="107000"/>
              </a:lnSpc>
              <a:spcAft>
                <a:spcPts val="800"/>
              </a:spcAft>
              <a:buFont typeface="Arial" panose="020B0604020202020204" pitchFamily="34" charset="0"/>
              <a:buChar char="•"/>
            </a:pPr>
            <a:r>
              <a:rPr lang="de-DE" sz="2800" dirty="0">
                <a:solidFill>
                  <a:schemeClr val="tx1"/>
                </a:solidFill>
                <a:latin typeface="+mj-lt"/>
                <a:ea typeface="Yu Mincho" panose="02020400000000000000" pitchFamily="18" charset="-128"/>
                <a:cs typeface="Arial" panose="020B0604020202020204" pitchFamily="34" charset="0"/>
              </a:rPr>
              <a:t>Verkauf von Inhalten - wirtschaftlicher Gewinn. Falsche Ankündigungen sind in der Regel durch finanzielle Anreize motiviert. Einzelpersonen oder Gruppen verbreiten falsche Informationen über ein bestimmtes Produkt - ein Medikament oder ein therapeutisches Verfahren - um es zu bewerben und einen finanziellen Gewinn zu erzielen.</a:t>
            </a:r>
          </a:p>
          <a:p>
            <a:pPr marL="457200" indent="-457200" algn="just">
              <a:lnSpc>
                <a:spcPct val="107000"/>
              </a:lnSpc>
              <a:spcAft>
                <a:spcPts val="800"/>
              </a:spcAft>
              <a:buFont typeface="Arial" panose="020B0604020202020204" pitchFamily="34" charset="0"/>
              <a:buChar char="•"/>
            </a:pPr>
            <a:r>
              <a:rPr lang="de-DE" sz="2800" dirty="0">
                <a:solidFill>
                  <a:schemeClr val="tx1"/>
                </a:solidFill>
                <a:latin typeface="+mj-lt"/>
                <a:ea typeface="Yu Mincho" panose="02020400000000000000" pitchFamily="18" charset="-128"/>
                <a:cs typeface="Arial" panose="020B0604020202020204" pitchFamily="34" charset="0"/>
              </a:rPr>
              <a:t>Vorsätzliche Zufügung von Schaden.</a:t>
            </a:r>
          </a:p>
          <a:p>
            <a:pPr algn="just">
              <a:lnSpc>
                <a:spcPct val="107000"/>
              </a:lnSpc>
              <a:spcAft>
                <a:spcPts val="800"/>
              </a:spcAft>
            </a:pPr>
            <a:endParaRPr lang="de-DE" sz="2800" dirty="0">
              <a:solidFill>
                <a:schemeClr val="tx1"/>
              </a:solidFill>
              <a:latin typeface="+mj-lt"/>
              <a:ea typeface="Yu Mincho" panose="02020400000000000000" pitchFamily="18" charset="-128"/>
              <a:cs typeface="Arial" panose="020B0604020202020204" pitchFamily="34" charset="0"/>
            </a:endParaRPr>
          </a:p>
          <a:p>
            <a:pPr algn="just">
              <a:lnSpc>
                <a:spcPct val="107000"/>
              </a:lnSpc>
              <a:spcAft>
                <a:spcPts val="800"/>
              </a:spcAft>
            </a:pPr>
            <a:r>
              <a:rPr lang="de-DE" sz="2800" dirty="0">
                <a:solidFill>
                  <a:schemeClr val="tx1"/>
                </a:solidFill>
                <a:latin typeface="+mj-lt"/>
                <a:ea typeface="Yu Mincho" panose="02020400000000000000" pitchFamily="18" charset="-128"/>
                <a:cs typeface="Arial" panose="020B0604020202020204" pitchFamily="34" charset="0"/>
              </a:rPr>
              <a:t>Was kann der Zweck von Desinformation sein?</a:t>
            </a:r>
          </a:p>
          <a:p>
            <a:pPr marL="457200" indent="-457200" algn="just">
              <a:lnSpc>
                <a:spcPct val="107000"/>
              </a:lnSpc>
              <a:spcAft>
                <a:spcPts val="800"/>
              </a:spcAft>
              <a:buFont typeface="Arial" panose="020B0604020202020204" pitchFamily="34" charset="0"/>
              <a:buChar char="•"/>
            </a:pPr>
            <a:r>
              <a:rPr lang="de-DE" sz="2800" dirty="0">
                <a:solidFill>
                  <a:schemeClr val="tx1"/>
                </a:solidFill>
                <a:latin typeface="+mj-lt"/>
                <a:ea typeface="Yu Mincho" panose="02020400000000000000" pitchFamily="18" charset="-128"/>
                <a:cs typeface="Arial" panose="020B0604020202020204" pitchFamily="34" charset="0"/>
              </a:rPr>
              <a:t>Politische Grundlage - Manipulation des öffentlichen Austauschs (während der Pandemie Covid 19)</a:t>
            </a:r>
          </a:p>
          <a:p>
            <a:pPr marL="457200" indent="-457200" algn="just">
              <a:lnSpc>
                <a:spcPct val="107000"/>
              </a:lnSpc>
              <a:spcAft>
                <a:spcPts val="800"/>
              </a:spcAft>
              <a:buFont typeface="Arial" panose="020B0604020202020204" pitchFamily="34" charset="0"/>
              <a:buChar char="•"/>
            </a:pPr>
            <a:r>
              <a:rPr lang="de-DE" sz="2800" dirty="0">
                <a:solidFill>
                  <a:schemeClr val="tx1"/>
                </a:solidFill>
                <a:latin typeface="+mj-lt"/>
                <a:ea typeface="Yu Mincho" panose="02020400000000000000" pitchFamily="18" charset="-128"/>
                <a:cs typeface="Arial" panose="020B0604020202020204" pitchFamily="34" charset="0"/>
              </a:rPr>
              <a:t>Veröffentlichung mit dem Ziel der Bekanntmachung (bezahlte Werbung).</a:t>
            </a:r>
          </a:p>
          <a:p>
            <a:pPr marL="457200" indent="-457200" algn="just">
              <a:lnSpc>
                <a:spcPct val="107000"/>
              </a:lnSpc>
              <a:spcAft>
                <a:spcPts val="800"/>
              </a:spcAft>
              <a:buFont typeface="Arial" panose="020B0604020202020204" pitchFamily="34" charset="0"/>
              <a:buChar char="•"/>
            </a:pPr>
            <a:endParaRPr lang="de-DE" sz="2800" dirty="0">
              <a:solidFill>
                <a:srgbClr val="0070C0"/>
              </a:solidFill>
              <a:latin typeface="+mj-lt"/>
              <a:ea typeface="Yu Mincho" panose="02020400000000000000" pitchFamily="18" charset="-128"/>
              <a:cs typeface="Arial" panose="020B0604020202020204" pitchFamily="34" charset="0"/>
            </a:endParaRPr>
          </a:p>
        </p:txBody>
      </p:sp>
      <p:sp>
        <p:nvSpPr>
          <p:cNvPr id="4" name="Google Shape;118;p6">
            <a:extLst>
              <a:ext uri="{FF2B5EF4-FFF2-40B4-BE49-F238E27FC236}">
                <a16:creationId xmlns:a16="http://schemas.microsoft.com/office/drawing/2014/main" id="{EAF9CE71-B277-62D6-63CC-35E3A1FA5131}"/>
              </a:ext>
            </a:extLst>
          </p:cNvPr>
          <p:cNvSpPr txBox="1"/>
          <p:nvPr/>
        </p:nvSpPr>
        <p:spPr>
          <a:xfrm>
            <a:off x="1800000" y="1273969"/>
            <a:ext cx="13210718" cy="769401"/>
          </a:xfrm>
          <a:prstGeom prst="rect">
            <a:avLst/>
          </a:prstGeom>
          <a:noFill/>
          <a:ln>
            <a:noFill/>
          </a:ln>
        </p:spPr>
        <p:txBody>
          <a:bodyPr spcFirstLastPara="1" wrap="square" lIns="91425" tIns="45700" rIns="91425" bIns="45700" anchor="t" anchorCtr="0">
            <a:spAutoFit/>
          </a:bodyPr>
          <a:lstStyle/>
          <a:p>
            <a:pPr lvl="0"/>
            <a:r>
              <a:rPr lang="de-DE" sz="4400" b="1" dirty="0">
                <a:solidFill>
                  <a:schemeClr val="tx1"/>
                </a:solidFill>
                <a:latin typeface="+mj-lt"/>
                <a:ea typeface="Helvetica Neue"/>
                <a:cs typeface="Helvetica Neue"/>
                <a:sym typeface="Helvetica Neue"/>
              </a:rPr>
              <a:t>1.6 Die Motive der Desinformation</a:t>
            </a:r>
          </a:p>
        </p:txBody>
      </p:sp>
    </p:spTree>
    <p:extLst>
      <p:ext uri="{BB962C8B-B14F-4D97-AF65-F5344CB8AC3E}">
        <p14:creationId xmlns:p14="http://schemas.microsoft.com/office/powerpoint/2010/main" val="378086325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17"/>
        <p:cNvGrpSpPr/>
        <p:nvPr/>
      </p:nvGrpSpPr>
      <p:grpSpPr>
        <a:xfrm>
          <a:off x="0" y="0"/>
          <a:ext cx="0" cy="0"/>
          <a:chOff x="0" y="0"/>
          <a:chExt cx="0" cy="0"/>
        </a:xfrm>
      </p:grpSpPr>
      <p:sp>
        <p:nvSpPr>
          <p:cNvPr id="118" name="Google Shape;118;p6"/>
          <p:cNvSpPr txBox="1"/>
          <p:nvPr/>
        </p:nvSpPr>
        <p:spPr>
          <a:xfrm>
            <a:off x="1800000" y="1273969"/>
            <a:ext cx="13210718" cy="830956"/>
          </a:xfrm>
          <a:prstGeom prst="rect">
            <a:avLst/>
          </a:prstGeom>
          <a:noFill/>
          <a:ln>
            <a:noFill/>
          </a:ln>
        </p:spPr>
        <p:txBody>
          <a:bodyPr spcFirstLastPara="1" wrap="square" lIns="91425" tIns="45700" rIns="91425" bIns="45700" anchor="t" anchorCtr="0">
            <a:spAutoFit/>
          </a:bodyPr>
          <a:lstStyle/>
          <a:p>
            <a:pPr lvl="0"/>
            <a:r>
              <a:rPr lang="de-DE" sz="4800" b="1" dirty="0">
                <a:solidFill>
                  <a:schemeClr val="tx1"/>
                </a:solidFill>
                <a:latin typeface="+mj-lt"/>
                <a:ea typeface="Helvetica Neue"/>
                <a:cs typeface="Helvetica Neue"/>
                <a:sym typeface="Helvetica Neue"/>
              </a:rPr>
              <a:t>1.7. Die Rolle der sozialen Medien</a:t>
            </a:r>
          </a:p>
        </p:txBody>
      </p:sp>
      <p:sp>
        <p:nvSpPr>
          <p:cNvPr id="3" name="TextBox 2"/>
          <p:cNvSpPr txBox="1"/>
          <p:nvPr/>
        </p:nvSpPr>
        <p:spPr>
          <a:xfrm>
            <a:off x="9353006" y="9015394"/>
            <a:ext cx="6934912" cy="307777"/>
          </a:xfrm>
          <a:prstGeom prst="rect">
            <a:avLst/>
          </a:prstGeom>
          <a:noFill/>
        </p:spPr>
        <p:txBody>
          <a:bodyPr wrap="none" rtlCol="0">
            <a:spAutoFit/>
          </a:bodyPr>
          <a:lstStyle/>
          <a:p>
            <a:r>
              <a:rPr lang="de-DE">
                <a:latin typeface="+mj-lt"/>
              </a:rPr>
              <a:t>Quelle: https://firstdraftnews.org/long-form-article/understanding-information-disorder/</a:t>
            </a:r>
          </a:p>
        </p:txBody>
      </p:sp>
      <p:sp>
        <p:nvSpPr>
          <p:cNvPr id="5" name="TextBox 4">
            <a:extLst>
              <a:ext uri="{FF2B5EF4-FFF2-40B4-BE49-F238E27FC236}">
                <a16:creationId xmlns:a16="http://schemas.microsoft.com/office/drawing/2014/main" id="{1699FA08-616C-41F5-9E6C-80AC51BDCC6E}"/>
              </a:ext>
            </a:extLst>
          </p:cNvPr>
          <p:cNvSpPr txBox="1"/>
          <p:nvPr/>
        </p:nvSpPr>
        <p:spPr>
          <a:xfrm>
            <a:off x="1332000" y="2651084"/>
            <a:ext cx="16200000" cy="6014532"/>
          </a:xfrm>
          <a:prstGeom prst="rect">
            <a:avLst/>
          </a:prstGeom>
          <a:noFill/>
        </p:spPr>
        <p:txBody>
          <a:bodyPr wrap="square" rtlCol="0">
            <a:spAutoFit/>
          </a:bodyPr>
          <a:lstStyle/>
          <a:p>
            <a:pPr marL="457200" indent="-457200" algn="just">
              <a:lnSpc>
                <a:spcPct val="107000"/>
              </a:lnSpc>
              <a:spcAft>
                <a:spcPts val="800"/>
              </a:spcAft>
              <a:buFont typeface="Arial" panose="020B0604020202020204" pitchFamily="34" charset="0"/>
              <a:buChar char="•"/>
            </a:pPr>
            <a:r>
              <a:rPr lang="de-DE" sz="2800" dirty="0">
                <a:solidFill>
                  <a:schemeClr val="tx1"/>
                </a:solidFill>
                <a:latin typeface="+mj-lt"/>
                <a:ea typeface="Yu Mincho" panose="02020400000000000000" pitchFamily="18" charset="-128"/>
                <a:cs typeface="Arial" panose="020B0604020202020204" pitchFamily="34" charset="0"/>
              </a:rPr>
              <a:t>Soziale Medien spielen eine wichtige Rolle bei der Verbreitung von Desinformationen, was besonders während der Coronavirus-Pandemie und der Einführung der Quarantäne deutlich wurde, als soziale Medien die wichtigste Informationsquelle waren. </a:t>
            </a:r>
          </a:p>
          <a:p>
            <a:pPr marL="457200" indent="-457200" algn="just">
              <a:lnSpc>
                <a:spcPct val="107000"/>
              </a:lnSpc>
              <a:spcAft>
                <a:spcPts val="800"/>
              </a:spcAft>
              <a:buFont typeface="Arial" panose="020B0604020202020204" pitchFamily="34" charset="0"/>
              <a:buChar char="•"/>
            </a:pPr>
            <a:endParaRPr lang="de-DE" sz="2800" dirty="0">
              <a:solidFill>
                <a:schemeClr val="tx1"/>
              </a:solidFill>
              <a:latin typeface="+mj-lt"/>
              <a:ea typeface="Yu Mincho" panose="02020400000000000000" pitchFamily="18" charset="-128"/>
              <a:cs typeface="Arial" panose="020B0604020202020204" pitchFamily="34" charset="0"/>
            </a:endParaRPr>
          </a:p>
          <a:p>
            <a:pPr marL="457200" indent="-457200" algn="just">
              <a:lnSpc>
                <a:spcPct val="107000"/>
              </a:lnSpc>
              <a:spcAft>
                <a:spcPts val="800"/>
              </a:spcAft>
              <a:buFont typeface="Arial" panose="020B0604020202020204" pitchFamily="34" charset="0"/>
              <a:buChar char="•"/>
            </a:pPr>
            <a:r>
              <a:rPr lang="de-DE" sz="2800" dirty="0">
                <a:solidFill>
                  <a:schemeClr val="tx1"/>
                </a:solidFill>
                <a:latin typeface="+mj-lt"/>
                <a:ea typeface="Yu Mincho" panose="02020400000000000000" pitchFamily="18" charset="-128"/>
                <a:cs typeface="Arial" panose="020B0604020202020204" pitchFamily="34" charset="0"/>
              </a:rPr>
              <a:t>Mit der Ausbreitung der Pandemie und der Entwicklung und Einführung des Impfstoffs gegen die Krankheit COVID -19 wurden auf Internetplattformen eine Reihe von Fehlinformationen über die Sicherheit des Impfstoffs, das Verhalten im Krankheitsfall usw. verbreitet.</a:t>
            </a:r>
          </a:p>
          <a:p>
            <a:pPr marL="457200" indent="-457200" algn="just">
              <a:lnSpc>
                <a:spcPct val="107000"/>
              </a:lnSpc>
              <a:spcAft>
                <a:spcPts val="800"/>
              </a:spcAft>
              <a:buFont typeface="Arial" panose="020B0604020202020204" pitchFamily="34" charset="0"/>
              <a:buChar char="•"/>
            </a:pPr>
            <a:endParaRPr lang="de-DE" sz="2800" dirty="0">
              <a:solidFill>
                <a:schemeClr val="tx1"/>
              </a:solidFill>
              <a:latin typeface="+mj-lt"/>
              <a:ea typeface="Yu Mincho" panose="02020400000000000000" pitchFamily="18" charset="-128"/>
              <a:cs typeface="Arial" panose="020B0604020202020204" pitchFamily="34" charset="0"/>
            </a:endParaRPr>
          </a:p>
          <a:p>
            <a:pPr marL="457200" indent="-457200" algn="just">
              <a:lnSpc>
                <a:spcPct val="107000"/>
              </a:lnSpc>
              <a:spcAft>
                <a:spcPts val="800"/>
              </a:spcAft>
              <a:buFont typeface="Arial" panose="020B0604020202020204" pitchFamily="34" charset="0"/>
              <a:buChar char="•"/>
            </a:pPr>
            <a:r>
              <a:rPr lang="de-DE" sz="2800" dirty="0">
                <a:solidFill>
                  <a:schemeClr val="tx1"/>
                </a:solidFill>
                <a:latin typeface="+mj-lt"/>
                <a:ea typeface="Yu Mincho" panose="02020400000000000000" pitchFamily="18" charset="-128"/>
                <a:cs typeface="Arial" panose="020B0604020202020204" pitchFamily="34" charset="0"/>
              </a:rPr>
              <a:t>So wird z. B. behauptet, Händewaschen helfe nicht bei der Bekämpfung von COVID -19, und es wird für eine Reihe von "Medikamenten" zur Behandlung von COVID -19 geworben, deren Verwendung schwerwiegende Folgen für die menschliche Gesundheit haben kann, z. B. "eine Coronavirus-Infektion kann geheilt werden, wenn Sie Bleichmittel oder reinen Alkohol trinken".</a:t>
            </a:r>
          </a:p>
        </p:txBody>
      </p:sp>
    </p:spTree>
    <p:extLst>
      <p:ext uri="{BB962C8B-B14F-4D97-AF65-F5344CB8AC3E}">
        <p14:creationId xmlns:p14="http://schemas.microsoft.com/office/powerpoint/2010/main" val="1667011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17"/>
        <p:cNvGrpSpPr/>
        <p:nvPr/>
      </p:nvGrpSpPr>
      <p:grpSpPr>
        <a:xfrm>
          <a:off x="0" y="0"/>
          <a:ext cx="0" cy="0"/>
          <a:chOff x="0" y="0"/>
          <a:chExt cx="0" cy="0"/>
        </a:xfrm>
      </p:grpSpPr>
      <p:sp>
        <p:nvSpPr>
          <p:cNvPr id="5" name="TextBox 4">
            <a:extLst>
              <a:ext uri="{FF2B5EF4-FFF2-40B4-BE49-F238E27FC236}">
                <a16:creationId xmlns:a16="http://schemas.microsoft.com/office/drawing/2014/main" id="{1699FA08-616C-41F5-9E6C-80AC51BDCC6E}"/>
              </a:ext>
            </a:extLst>
          </p:cNvPr>
          <p:cNvSpPr txBox="1"/>
          <p:nvPr/>
        </p:nvSpPr>
        <p:spPr>
          <a:xfrm>
            <a:off x="1332000" y="2843589"/>
            <a:ext cx="16200000" cy="6680740"/>
          </a:xfrm>
          <a:prstGeom prst="rect">
            <a:avLst/>
          </a:prstGeom>
          <a:noFill/>
        </p:spPr>
        <p:txBody>
          <a:bodyPr wrap="square" rtlCol="0">
            <a:spAutoFit/>
          </a:bodyPr>
          <a:lstStyle/>
          <a:p>
            <a:pPr marL="457200" indent="-457200" algn="just">
              <a:lnSpc>
                <a:spcPct val="107000"/>
              </a:lnSpc>
              <a:spcAft>
                <a:spcPts val="800"/>
              </a:spcAft>
              <a:buFont typeface="Arial" panose="020B0604020202020204" pitchFamily="34" charset="0"/>
              <a:buChar char="•"/>
            </a:pPr>
            <a:r>
              <a:rPr lang="de-DE" sz="2800" dirty="0">
                <a:solidFill>
                  <a:schemeClr val="tx1"/>
                </a:solidFill>
                <a:latin typeface="+mj-lt"/>
                <a:ea typeface="Yu Mincho" panose="02020400000000000000" pitchFamily="18" charset="-128"/>
                <a:cs typeface="Arial" panose="020B0604020202020204" pitchFamily="34" charset="0"/>
              </a:rPr>
              <a:t>Soziale Medienplattformen verstärken und verbreiten Desinformationen durch verschiedene Inhalte, die von Nutzern erstellt werden, die nicht befugt sind, Informationen über Gesundheit und Behandlung zu geben. Aus diesem Grund verstärken die Europäische Union und ihre Mitgliedsstaaten ihre Aktivitäten und ergreifen Maßnahmen zur Bekämpfung von Desinformation.</a:t>
            </a:r>
          </a:p>
          <a:p>
            <a:pPr marL="457200" indent="-457200" algn="just">
              <a:lnSpc>
                <a:spcPct val="107000"/>
              </a:lnSpc>
              <a:spcAft>
                <a:spcPts val="800"/>
              </a:spcAft>
              <a:buFont typeface="Arial" panose="020B0604020202020204" pitchFamily="34" charset="0"/>
              <a:buChar char="•"/>
            </a:pPr>
            <a:endParaRPr lang="de-DE" sz="2800" dirty="0">
              <a:solidFill>
                <a:schemeClr val="tx1"/>
              </a:solidFill>
              <a:latin typeface="+mj-lt"/>
              <a:ea typeface="Yu Mincho" panose="02020400000000000000" pitchFamily="18" charset="-128"/>
              <a:cs typeface="Arial" panose="020B0604020202020204" pitchFamily="34" charset="0"/>
            </a:endParaRPr>
          </a:p>
          <a:p>
            <a:pPr marL="457200" indent="-457200" algn="just">
              <a:lnSpc>
                <a:spcPct val="107000"/>
              </a:lnSpc>
              <a:spcAft>
                <a:spcPts val="800"/>
              </a:spcAft>
              <a:buFont typeface="Arial" panose="020B0604020202020204" pitchFamily="34" charset="0"/>
              <a:buChar char="•"/>
            </a:pPr>
            <a:r>
              <a:rPr lang="de-DE" sz="2800" dirty="0">
                <a:solidFill>
                  <a:schemeClr val="tx1"/>
                </a:solidFill>
                <a:latin typeface="+mj-lt"/>
                <a:ea typeface="Yu Mincho" panose="02020400000000000000" pitchFamily="18" charset="-128"/>
                <a:cs typeface="Arial" panose="020B0604020202020204" pitchFamily="34" charset="0"/>
              </a:rPr>
              <a:t>Erhältlich bei:</a:t>
            </a:r>
          </a:p>
          <a:p>
            <a:pPr algn="just">
              <a:lnSpc>
                <a:spcPct val="107000"/>
              </a:lnSpc>
              <a:spcAft>
                <a:spcPts val="800"/>
              </a:spcAft>
            </a:pPr>
            <a:r>
              <a:rPr lang="de-DE" sz="2800" dirty="0">
                <a:solidFill>
                  <a:schemeClr val="tx1"/>
                </a:solidFill>
                <a:latin typeface="+mj-lt"/>
                <a:ea typeface="Yu Mincho" panose="02020400000000000000" pitchFamily="18" charset="-128"/>
                <a:cs typeface="Arial" panose="020B0604020202020204" pitchFamily="34" charset="0"/>
                <a:hlinkClick r:id="rId3"/>
              </a:rPr>
              <a:t>https://www.consilium.europa.eu/hr/policies/coronavirus/fighting-disinformation/</a:t>
            </a:r>
            <a:endParaRPr lang="de-DE" sz="2800" dirty="0">
              <a:solidFill>
                <a:schemeClr val="tx1"/>
              </a:solidFill>
              <a:latin typeface="+mj-lt"/>
              <a:ea typeface="Yu Mincho" panose="02020400000000000000" pitchFamily="18" charset="-128"/>
              <a:cs typeface="Arial" panose="020B0604020202020204" pitchFamily="34" charset="0"/>
            </a:endParaRPr>
          </a:p>
          <a:p>
            <a:pPr marL="457200" indent="-457200" algn="just">
              <a:lnSpc>
                <a:spcPct val="107000"/>
              </a:lnSpc>
              <a:spcAft>
                <a:spcPts val="800"/>
              </a:spcAft>
              <a:buFont typeface="Arial" panose="020B0604020202020204" pitchFamily="34" charset="0"/>
              <a:buChar char="•"/>
            </a:pPr>
            <a:endParaRPr lang="de-DE" sz="2800" dirty="0">
              <a:solidFill>
                <a:schemeClr val="tx1"/>
              </a:solidFill>
              <a:latin typeface="+mj-lt"/>
              <a:ea typeface="Yu Mincho" panose="02020400000000000000" pitchFamily="18" charset="-128"/>
              <a:cs typeface="Arial" panose="020B0604020202020204" pitchFamily="34" charset="0"/>
            </a:endParaRPr>
          </a:p>
          <a:p>
            <a:pPr marL="457200" indent="-457200" algn="just">
              <a:lnSpc>
                <a:spcPct val="107000"/>
              </a:lnSpc>
              <a:spcAft>
                <a:spcPts val="800"/>
              </a:spcAft>
              <a:buFont typeface="Arial" panose="020B0604020202020204" pitchFamily="34" charset="0"/>
              <a:buChar char="•"/>
            </a:pPr>
            <a:r>
              <a:rPr lang="de-DE" sz="2800" dirty="0">
                <a:solidFill>
                  <a:schemeClr val="tx1"/>
                </a:solidFill>
                <a:latin typeface="+mj-lt"/>
                <a:ea typeface="Yu Mincho" panose="02020400000000000000" pitchFamily="18" charset="-128"/>
                <a:cs typeface="Arial" panose="020B0604020202020204" pitchFamily="34" charset="0"/>
              </a:rPr>
              <a:t>Die EU-Institutionen arbeiten daran, das Bewusstsein für die Gefahren von Desinformation zu schärfen und die Verwendung glaubwürdiger Quellen zu fördern. Dazu wurde eine Liste der relevanten Informationsquellen (offizielle Informationsquellen) in der EU und den relevanten EU-Institutionen und internationalen Organisationen veröffentlicht.</a:t>
            </a:r>
          </a:p>
          <a:p>
            <a:pPr marL="457200" indent="-457200" algn="just">
              <a:lnSpc>
                <a:spcPct val="107000"/>
              </a:lnSpc>
              <a:spcAft>
                <a:spcPts val="800"/>
              </a:spcAft>
              <a:buFont typeface="Arial" panose="020B0604020202020204" pitchFamily="34" charset="0"/>
              <a:buChar char="•"/>
            </a:pPr>
            <a:endParaRPr lang="de-DE" sz="2800" dirty="0">
              <a:solidFill>
                <a:srgbClr val="0070C0"/>
              </a:solidFill>
              <a:latin typeface="+mj-lt"/>
              <a:ea typeface="Yu Mincho" panose="02020400000000000000" pitchFamily="18" charset="-128"/>
              <a:cs typeface="Arial" panose="020B0604020202020204" pitchFamily="34" charset="0"/>
            </a:endParaRPr>
          </a:p>
        </p:txBody>
      </p:sp>
      <p:sp>
        <p:nvSpPr>
          <p:cNvPr id="2" name="Google Shape;118;p6">
            <a:extLst>
              <a:ext uri="{FF2B5EF4-FFF2-40B4-BE49-F238E27FC236}">
                <a16:creationId xmlns:a16="http://schemas.microsoft.com/office/drawing/2014/main" id="{561A8C3F-1EC4-E34D-BCDF-F56A8E149395}"/>
              </a:ext>
            </a:extLst>
          </p:cNvPr>
          <p:cNvSpPr txBox="1"/>
          <p:nvPr/>
        </p:nvSpPr>
        <p:spPr>
          <a:xfrm>
            <a:off x="1800000" y="1273969"/>
            <a:ext cx="13210718" cy="830956"/>
          </a:xfrm>
          <a:prstGeom prst="rect">
            <a:avLst/>
          </a:prstGeom>
          <a:noFill/>
          <a:ln>
            <a:noFill/>
          </a:ln>
        </p:spPr>
        <p:txBody>
          <a:bodyPr spcFirstLastPara="1" wrap="square" lIns="91425" tIns="45700" rIns="91425" bIns="45700" anchor="t" anchorCtr="0">
            <a:spAutoFit/>
          </a:bodyPr>
          <a:lstStyle/>
          <a:p>
            <a:pPr lvl="0"/>
            <a:r>
              <a:rPr lang="de-DE" sz="4800" b="1" dirty="0">
                <a:solidFill>
                  <a:schemeClr val="tx1"/>
                </a:solidFill>
                <a:latin typeface="+mj-lt"/>
                <a:ea typeface="Helvetica Neue"/>
                <a:cs typeface="Helvetica Neue"/>
                <a:sym typeface="Helvetica Neue"/>
              </a:rPr>
              <a:t>1.7. Die Rolle der sozialen Medien</a:t>
            </a:r>
          </a:p>
        </p:txBody>
      </p:sp>
    </p:spTree>
    <p:extLst>
      <p:ext uri="{BB962C8B-B14F-4D97-AF65-F5344CB8AC3E}">
        <p14:creationId xmlns:p14="http://schemas.microsoft.com/office/powerpoint/2010/main" val="202416333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17"/>
        <p:cNvGrpSpPr/>
        <p:nvPr/>
      </p:nvGrpSpPr>
      <p:grpSpPr>
        <a:xfrm>
          <a:off x="0" y="0"/>
          <a:ext cx="0" cy="0"/>
          <a:chOff x="0" y="0"/>
          <a:chExt cx="0" cy="0"/>
        </a:xfrm>
      </p:grpSpPr>
      <p:pic>
        <p:nvPicPr>
          <p:cNvPr id="4" name="Imagen 3">
            <a:extLst>
              <a:ext uri="{FF2B5EF4-FFF2-40B4-BE49-F238E27FC236}">
                <a16:creationId xmlns:a16="http://schemas.microsoft.com/office/drawing/2014/main" id="{58181315-DC6E-50AF-2871-DFEF65BDA53B}"/>
              </a:ext>
            </a:extLst>
          </p:cNvPr>
          <p:cNvPicPr>
            <a:picLocks noChangeAspect="1"/>
          </p:cNvPicPr>
          <p:nvPr/>
        </p:nvPicPr>
        <p:blipFill>
          <a:blip r:embed="rId3"/>
          <a:stretch>
            <a:fillRect/>
          </a:stretch>
        </p:blipFill>
        <p:spPr>
          <a:xfrm>
            <a:off x="14242876" y="4969897"/>
            <a:ext cx="3343666" cy="2289684"/>
          </a:xfrm>
          <a:prstGeom prst="rect">
            <a:avLst/>
          </a:prstGeom>
        </p:spPr>
      </p:pic>
      <p:sp>
        <p:nvSpPr>
          <p:cNvPr id="3" name="TextBox 2"/>
          <p:cNvSpPr txBox="1"/>
          <p:nvPr/>
        </p:nvSpPr>
        <p:spPr>
          <a:xfrm>
            <a:off x="9353006" y="9015394"/>
            <a:ext cx="7034298" cy="307777"/>
          </a:xfrm>
          <a:prstGeom prst="rect">
            <a:avLst/>
          </a:prstGeom>
          <a:noFill/>
        </p:spPr>
        <p:txBody>
          <a:bodyPr wrap="none" rtlCol="0">
            <a:spAutoFit/>
          </a:bodyPr>
          <a:lstStyle/>
          <a:p>
            <a:r>
              <a:rPr lang="de-DE">
                <a:latin typeface="+mj-lt"/>
              </a:rPr>
              <a:t>Quelle: https://firstdraftnews.org/long-form-article/understanding-information-disorder/</a:t>
            </a:r>
          </a:p>
        </p:txBody>
      </p:sp>
      <p:sp>
        <p:nvSpPr>
          <p:cNvPr id="5" name="TextBox 4">
            <a:extLst>
              <a:ext uri="{FF2B5EF4-FFF2-40B4-BE49-F238E27FC236}">
                <a16:creationId xmlns:a16="http://schemas.microsoft.com/office/drawing/2014/main" id="{1699FA08-616C-41F5-9E6C-80AC51BDCC6E}"/>
              </a:ext>
            </a:extLst>
          </p:cNvPr>
          <p:cNvSpPr txBox="1"/>
          <p:nvPr/>
        </p:nvSpPr>
        <p:spPr>
          <a:xfrm>
            <a:off x="1332000" y="2386389"/>
            <a:ext cx="16200000" cy="7026154"/>
          </a:xfrm>
          <a:prstGeom prst="rect">
            <a:avLst/>
          </a:prstGeom>
          <a:noFill/>
        </p:spPr>
        <p:txBody>
          <a:bodyPr wrap="square" rtlCol="0">
            <a:spAutoFit/>
          </a:bodyPr>
          <a:lstStyle/>
          <a:p>
            <a:pPr marL="457200" indent="-457200" algn="just">
              <a:lnSpc>
                <a:spcPct val="107000"/>
              </a:lnSpc>
              <a:spcAft>
                <a:spcPts val="800"/>
              </a:spcAft>
              <a:buFont typeface="Arial" panose="020B0604020202020204" pitchFamily="34" charset="0"/>
              <a:buChar char="•"/>
            </a:pPr>
            <a:r>
              <a:rPr lang="de-DE" sz="2800" dirty="0">
                <a:solidFill>
                  <a:schemeClr val="tx1"/>
                </a:solidFill>
                <a:latin typeface="+mj-lt"/>
                <a:ea typeface="Yu Mincho" panose="02020400000000000000" pitchFamily="18" charset="-128"/>
                <a:cs typeface="Arial" panose="020B0604020202020204" pitchFamily="34" charset="0"/>
              </a:rPr>
              <a:t>Als Ergebnis der Aktivitäten im Kampf gegen Desinformation wurde im Juni 2020 eine GEMEINSAME MITTEILUNG des EUROPÄISCHEN PARLAMENTS, des EUROPÄISCHEN RATES, des RATES, des EUROPÄISCHEN WIRTSCHAFTS- UND SOZIALAUSSCHUSSES und des RATES DER REGIONEN mit dem Titel "Der Kampf gegen Fehlinformationen über die Krankheit COVID -19 - Anerkennung der Fakten" veröffentlicht, in der die Europäische Kommission und die Hohe Vertreterin konkrete Maßnahmen zur Bekämpfung des Problems der Verbreitung von Desinformation vorschlagen werden.</a:t>
            </a:r>
          </a:p>
          <a:p>
            <a:pPr marL="457200" indent="-457200" algn="just">
              <a:lnSpc>
                <a:spcPct val="107000"/>
              </a:lnSpc>
              <a:spcAft>
                <a:spcPts val="800"/>
              </a:spcAft>
              <a:buFont typeface="Arial" panose="020B0604020202020204" pitchFamily="34" charset="0"/>
              <a:buChar char="•"/>
            </a:pPr>
            <a:endParaRPr lang="de-DE" sz="2800" dirty="0">
              <a:solidFill>
                <a:schemeClr val="tx1"/>
              </a:solidFill>
              <a:latin typeface="+mj-lt"/>
              <a:ea typeface="Yu Mincho" panose="02020400000000000000" pitchFamily="18" charset="-128"/>
              <a:cs typeface="Arial" panose="020B0604020202020204" pitchFamily="34" charset="0"/>
            </a:endParaRPr>
          </a:p>
          <a:p>
            <a:pPr marL="457200" indent="-457200" algn="just">
              <a:lnSpc>
                <a:spcPct val="107000"/>
              </a:lnSpc>
              <a:spcAft>
                <a:spcPts val="800"/>
              </a:spcAft>
              <a:buFont typeface="Arial" panose="020B0604020202020204" pitchFamily="34" charset="0"/>
              <a:buChar char="•"/>
            </a:pPr>
            <a:r>
              <a:rPr lang="de-DE" sz="2800" dirty="0">
                <a:solidFill>
                  <a:schemeClr val="tx1"/>
                </a:solidFill>
                <a:latin typeface="+mj-lt"/>
                <a:ea typeface="Yu Mincho" panose="02020400000000000000" pitchFamily="18" charset="-128"/>
                <a:cs typeface="Arial" panose="020B0604020202020204" pitchFamily="34" charset="0"/>
              </a:rPr>
              <a:t>Dokument verfügbar unter: </a:t>
            </a:r>
          </a:p>
          <a:p>
            <a:pPr algn="just">
              <a:lnSpc>
                <a:spcPct val="107000"/>
              </a:lnSpc>
              <a:spcAft>
                <a:spcPts val="800"/>
              </a:spcAft>
            </a:pPr>
            <a:r>
              <a:rPr lang="de-DE" sz="2800" dirty="0">
                <a:solidFill>
                  <a:schemeClr val="tx1"/>
                </a:solidFill>
                <a:latin typeface="+mj-lt"/>
                <a:ea typeface="Yu Mincho" panose="02020400000000000000" pitchFamily="18" charset="-128"/>
                <a:cs typeface="Arial" panose="020B0604020202020204" pitchFamily="34" charset="0"/>
              </a:rPr>
              <a:t>      (</a:t>
            </a:r>
            <a:r>
              <a:rPr lang="de-DE" sz="2800" dirty="0">
                <a:solidFill>
                  <a:schemeClr val="tx1"/>
                </a:solidFill>
                <a:latin typeface="+mj-lt"/>
                <a:ea typeface="Yu Mincho" panose="02020400000000000000" pitchFamily="18" charset="-128"/>
                <a:cs typeface="Arial" panose="020B0604020202020204" pitchFamily="34" charset="0"/>
                <a:hlinkClick r:id="rId4"/>
              </a:rPr>
              <a:t>https://eur-lex.europa.eu/legal-content/HR/TXT/PDF/?uri=CELEX:52020JC0008</a:t>
            </a:r>
            <a:r>
              <a:rPr lang="de-DE" sz="2800" dirty="0">
                <a:solidFill>
                  <a:schemeClr val="tx1"/>
                </a:solidFill>
                <a:latin typeface="+mj-lt"/>
                <a:ea typeface="Yu Mincho" panose="02020400000000000000" pitchFamily="18" charset="-128"/>
                <a:cs typeface="Arial" panose="020B0604020202020204" pitchFamily="34" charset="0"/>
              </a:rPr>
              <a:t>)</a:t>
            </a:r>
          </a:p>
          <a:p>
            <a:pPr marL="457200" indent="-457200" algn="just">
              <a:lnSpc>
                <a:spcPct val="107000"/>
              </a:lnSpc>
              <a:spcAft>
                <a:spcPts val="800"/>
              </a:spcAft>
              <a:buFont typeface="Arial" panose="020B0604020202020204" pitchFamily="34" charset="0"/>
              <a:buChar char="•"/>
            </a:pPr>
            <a:endParaRPr lang="de-DE" sz="2800" dirty="0">
              <a:solidFill>
                <a:schemeClr val="tx1"/>
              </a:solidFill>
              <a:latin typeface="+mj-lt"/>
              <a:ea typeface="Yu Mincho" panose="02020400000000000000" pitchFamily="18" charset="-128"/>
              <a:cs typeface="Arial" panose="020B0604020202020204" pitchFamily="34" charset="0"/>
            </a:endParaRPr>
          </a:p>
          <a:p>
            <a:pPr marL="457200" indent="-457200" algn="just">
              <a:lnSpc>
                <a:spcPct val="107000"/>
              </a:lnSpc>
              <a:spcAft>
                <a:spcPts val="800"/>
              </a:spcAft>
              <a:buFont typeface="Arial" panose="020B0604020202020204" pitchFamily="34" charset="0"/>
              <a:buChar char="•"/>
            </a:pPr>
            <a:r>
              <a:rPr lang="de-DE" sz="2800" dirty="0">
                <a:solidFill>
                  <a:schemeClr val="tx1"/>
                </a:solidFill>
                <a:latin typeface="+mj-lt"/>
                <a:ea typeface="Yu Mincho" panose="02020400000000000000" pitchFamily="18" charset="-128"/>
                <a:cs typeface="Arial" panose="020B0604020202020204" pitchFamily="34" charset="0"/>
              </a:rPr>
              <a:t>Die große Reichweite der sozialen Medien und die Verfügbarkeit ihrer Nutzung machen sie zu einem fruchtbaren Boden für die rasche Verbreitung falscher oder ungenauer Informationen, die sehr ernste Folgen für die Gesundheit des Einzelnen haben können.</a:t>
            </a:r>
          </a:p>
        </p:txBody>
      </p:sp>
      <p:sp>
        <p:nvSpPr>
          <p:cNvPr id="2" name="Google Shape;118;p6">
            <a:extLst>
              <a:ext uri="{FF2B5EF4-FFF2-40B4-BE49-F238E27FC236}">
                <a16:creationId xmlns:a16="http://schemas.microsoft.com/office/drawing/2014/main" id="{127E8549-9F71-3E5F-1EC6-C02E17976187}"/>
              </a:ext>
            </a:extLst>
          </p:cNvPr>
          <p:cNvSpPr txBox="1"/>
          <p:nvPr/>
        </p:nvSpPr>
        <p:spPr>
          <a:xfrm>
            <a:off x="1800000" y="1273969"/>
            <a:ext cx="13210718" cy="830956"/>
          </a:xfrm>
          <a:prstGeom prst="rect">
            <a:avLst/>
          </a:prstGeom>
          <a:noFill/>
          <a:ln>
            <a:noFill/>
          </a:ln>
        </p:spPr>
        <p:txBody>
          <a:bodyPr spcFirstLastPara="1" wrap="square" lIns="91425" tIns="45700" rIns="91425" bIns="45700" anchor="t" anchorCtr="0">
            <a:spAutoFit/>
          </a:bodyPr>
          <a:lstStyle/>
          <a:p>
            <a:pPr lvl="0"/>
            <a:r>
              <a:rPr lang="de-DE" sz="4800" b="1" dirty="0">
                <a:solidFill>
                  <a:schemeClr val="tx1"/>
                </a:solidFill>
                <a:latin typeface="+mj-lt"/>
                <a:ea typeface="Helvetica Neue"/>
                <a:cs typeface="Helvetica Neue"/>
                <a:sym typeface="Helvetica Neue"/>
              </a:rPr>
              <a:t>1.7. Die Rolle der sozialen Medien</a:t>
            </a:r>
          </a:p>
        </p:txBody>
      </p:sp>
    </p:spTree>
    <p:extLst>
      <p:ext uri="{BB962C8B-B14F-4D97-AF65-F5344CB8AC3E}">
        <p14:creationId xmlns:p14="http://schemas.microsoft.com/office/powerpoint/2010/main" val="38422511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pic>
        <p:nvPicPr>
          <p:cNvPr id="3" name="Picture 2">
            <a:extLst>
              <a:ext uri="{FF2B5EF4-FFF2-40B4-BE49-F238E27FC236}">
                <a16:creationId xmlns:a16="http://schemas.microsoft.com/office/drawing/2014/main" id="{09261A5C-929B-47D5-90F8-A73DE1E9935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3121146" y="5889984"/>
            <a:ext cx="3981033" cy="2645893"/>
          </a:xfrm>
          <a:prstGeom prst="rect">
            <a:avLst/>
          </a:prstGeom>
        </p:spPr>
      </p:pic>
      <p:sp>
        <p:nvSpPr>
          <p:cNvPr id="113" name="Google Shape;113;p5"/>
          <p:cNvSpPr txBox="1"/>
          <p:nvPr/>
        </p:nvSpPr>
        <p:spPr>
          <a:xfrm>
            <a:off x="3566160" y="2604875"/>
            <a:ext cx="12017829" cy="3785611"/>
          </a:xfrm>
          <a:prstGeom prst="rect">
            <a:avLst/>
          </a:prstGeom>
          <a:noFill/>
          <a:ln>
            <a:noFill/>
          </a:ln>
        </p:spPr>
        <p:txBody>
          <a:bodyPr spcFirstLastPara="1" wrap="square" lIns="91425" tIns="45700" rIns="91425" bIns="45700" anchor="t" anchorCtr="0">
            <a:spAutoFit/>
          </a:bodyPr>
          <a:lstStyle/>
          <a:p>
            <a:pPr lvl="0" algn="ctr">
              <a:buClr>
                <a:srgbClr val="AED633"/>
              </a:buClr>
              <a:buSzPts val="6000"/>
            </a:pPr>
            <a:endParaRPr lang="de-DE" sz="6000" b="1">
              <a:solidFill>
                <a:srgbClr val="00CCFF"/>
              </a:solidFill>
              <a:latin typeface="+mn-lt"/>
              <a:ea typeface="Helvetica Neue"/>
              <a:cs typeface="Helvetica Neue"/>
              <a:sym typeface="Helvetica Neue"/>
            </a:endParaRPr>
          </a:p>
          <a:p>
            <a:pPr lvl="0" algn="ctr">
              <a:buClr>
                <a:srgbClr val="AED633"/>
              </a:buClr>
              <a:buSzPts val="6000"/>
            </a:pPr>
            <a:r>
              <a:rPr lang="de-DE" sz="6000" b="1">
                <a:solidFill>
                  <a:srgbClr val="00CCFF"/>
                </a:solidFill>
                <a:latin typeface="+mn-lt"/>
                <a:ea typeface="Helvetica Neue"/>
                <a:cs typeface="Helvetica Neue"/>
                <a:sym typeface="Helvetica Neue"/>
              </a:rPr>
              <a:t>2. </a:t>
            </a:r>
          </a:p>
          <a:p>
            <a:pPr lvl="0" algn="ctr">
              <a:buClr>
                <a:srgbClr val="AED633"/>
              </a:buClr>
              <a:buSzPts val="6000"/>
            </a:pPr>
            <a:r>
              <a:rPr lang="de-DE" sz="6000" b="1">
                <a:solidFill>
                  <a:srgbClr val="00CCFF"/>
                </a:solidFill>
                <a:latin typeface="+mn-lt"/>
                <a:ea typeface="Helvetica Neue"/>
                <a:cs typeface="Helvetica Neue"/>
                <a:sym typeface="Helvetica Neue"/>
              </a:rPr>
              <a:t>Erkennen von Gesundheitsdesinformation</a:t>
            </a:r>
          </a:p>
        </p:txBody>
      </p:sp>
      <p:sp>
        <p:nvSpPr>
          <p:cNvPr id="2" name="Rectangle 1">
            <a:extLst>
              <a:ext uri="{FF2B5EF4-FFF2-40B4-BE49-F238E27FC236}">
                <a16:creationId xmlns:a16="http://schemas.microsoft.com/office/drawing/2014/main" id="{210795AE-4B8E-44BA-B605-21844BA0208E}"/>
              </a:ext>
            </a:extLst>
          </p:cNvPr>
          <p:cNvSpPr/>
          <p:nvPr/>
        </p:nvSpPr>
        <p:spPr>
          <a:xfrm>
            <a:off x="12025837" y="8984095"/>
            <a:ext cx="5565947" cy="307777"/>
          </a:xfrm>
          <a:prstGeom prst="rect">
            <a:avLst/>
          </a:prstGeom>
        </p:spPr>
        <p:txBody>
          <a:bodyPr wrap="none">
            <a:spAutoFit/>
          </a:bodyPr>
          <a:lstStyle/>
          <a:p>
            <a:r>
              <a:rPr lang="de-DE"/>
              <a:t>https://www.vecernji.ba/media/img/d4/f2/2f8550822c1bff47f6db.jpeg</a:t>
            </a:r>
          </a:p>
        </p:txBody>
      </p:sp>
    </p:spTree>
    <p:extLst>
      <p:ext uri="{BB962C8B-B14F-4D97-AF65-F5344CB8AC3E}">
        <p14:creationId xmlns:p14="http://schemas.microsoft.com/office/powerpoint/2010/main" val="346361832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17"/>
        <p:cNvGrpSpPr/>
        <p:nvPr/>
      </p:nvGrpSpPr>
      <p:grpSpPr>
        <a:xfrm>
          <a:off x="0" y="0"/>
          <a:ext cx="0" cy="0"/>
          <a:chOff x="0" y="0"/>
          <a:chExt cx="0" cy="0"/>
        </a:xfrm>
      </p:grpSpPr>
      <p:sp>
        <p:nvSpPr>
          <p:cNvPr id="5" name="TextBox 4">
            <a:extLst>
              <a:ext uri="{FF2B5EF4-FFF2-40B4-BE49-F238E27FC236}">
                <a16:creationId xmlns:a16="http://schemas.microsoft.com/office/drawing/2014/main" id="{1699FA08-616C-41F5-9E6C-80AC51BDCC6E}"/>
              </a:ext>
            </a:extLst>
          </p:cNvPr>
          <p:cNvSpPr txBox="1"/>
          <p:nvPr/>
        </p:nvSpPr>
        <p:spPr>
          <a:xfrm>
            <a:off x="1332000" y="2991680"/>
            <a:ext cx="15081336" cy="4465197"/>
          </a:xfrm>
          <a:prstGeom prst="rect">
            <a:avLst/>
          </a:prstGeom>
          <a:noFill/>
        </p:spPr>
        <p:txBody>
          <a:bodyPr wrap="square" rtlCol="0">
            <a:spAutoFit/>
          </a:bodyPr>
          <a:lstStyle/>
          <a:p>
            <a:pPr algn="just">
              <a:lnSpc>
                <a:spcPct val="107000"/>
              </a:lnSpc>
              <a:spcAft>
                <a:spcPts val="800"/>
              </a:spcAft>
            </a:pPr>
            <a:r>
              <a:rPr lang="de-DE" sz="2800" dirty="0">
                <a:solidFill>
                  <a:schemeClr val="tx1"/>
                </a:solidFill>
                <a:latin typeface="+mj-lt"/>
                <a:ea typeface="Yu Mincho" panose="02020400000000000000" pitchFamily="18" charset="-128"/>
                <a:cs typeface="Arial" panose="020B0604020202020204" pitchFamily="34" charset="0"/>
              </a:rPr>
              <a:t>Bei der Suche nach Websites, d. h. Beiträgen auf Internetportalen</a:t>
            </a:r>
          </a:p>
          <a:p>
            <a:pPr algn="just">
              <a:lnSpc>
                <a:spcPct val="107000"/>
              </a:lnSpc>
              <a:spcAft>
                <a:spcPts val="800"/>
              </a:spcAft>
            </a:pPr>
            <a:r>
              <a:rPr lang="de-DE" sz="2800" dirty="0">
                <a:solidFill>
                  <a:schemeClr val="tx1"/>
                </a:solidFill>
                <a:latin typeface="+mj-lt"/>
                <a:ea typeface="Yu Mincho" panose="02020400000000000000" pitchFamily="18" charset="-128"/>
                <a:cs typeface="Arial" panose="020B0604020202020204" pitchFamily="34" charset="0"/>
              </a:rPr>
              <a:t> </a:t>
            </a:r>
          </a:p>
          <a:p>
            <a:pPr marL="457200" indent="-457200" algn="just">
              <a:lnSpc>
                <a:spcPct val="107000"/>
              </a:lnSpc>
              <a:spcAft>
                <a:spcPts val="800"/>
              </a:spcAft>
              <a:buFont typeface="Arial" panose="020B0604020202020204" pitchFamily="34" charset="0"/>
              <a:buChar char="•"/>
            </a:pPr>
            <a:r>
              <a:rPr lang="de-DE" sz="2800" dirty="0">
                <a:solidFill>
                  <a:schemeClr val="tx1"/>
                </a:solidFill>
                <a:latin typeface="+mj-lt"/>
                <a:ea typeface="Yu Mincho" panose="02020400000000000000" pitchFamily="18" charset="-128"/>
                <a:cs typeface="Arial" panose="020B0604020202020204" pitchFamily="34" charset="0"/>
              </a:rPr>
              <a:t>überprüfen Sie die URLs</a:t>
            </a:r>
          </a:p>
          <a:p>
            <a:pPr marL="457200" indent="-457200" algn="just">
              <a:lnSpc>
                <a:spcPct val="107000"/>
              </a:lnSpc>
              <a:spcAft>
                <a:spcPts val="800"/>
              </a:spcAft>
              <a:buFont typeface="Arial" panose="020B0604020202020204" pitchFamily="34" charset="0"/>
              <a:buChar char="•"/>
            </a:pPr>
            <a:endParaRPr lang="de-DE" sz="2800" dirty="0">
              <a:solidFill>
                <a:schemeClr val="tx1"/>
              </a:solidFill>
              <a:latin typeface="+mj-lt"/>
              <a:ea typeface="Yu Mincho" panose="02020400000000000000" pitchFamily="18" charset="-128"/>
              <a:cs typeface="Arial" panose="020B0604020202020204" pitchFamily="34" charset="0"/>
            </a:endParaRPr>
          </a:p>
          <a:p>
            <a:pPr marL="457200" indent="-457200" algn="just">
              <a:lnSpc>
                <a:spcPct val="107000"/>
              </a:lnSpc>
              <a:spcAft>
                <a:spcPts val="800"/>
              </a:spcAft>
              <a:buFont typeface="Arial" panose="020B0604020202020204" pitchFamily="34" charset="0"/>
              <a:buChar char="•"/>
            </a:pPr>
            <a:r>
              <a:rPr lang="de-DE" sz="2800" dirty="0">
                <a:solidFill>
                  <a:schemeClr val="tx1"/>
                </a:solidFill>
                <a:latin typeface="+mj-lt"/>
                <a:ea typeface="Yu Mincho" panose="02020400000000000000" pitchFamily="18" charset="-128"/>
                <a:cs typeface="Arial" panose="020B0604020202020204" pitchFamily="34" charset="0"/>
              </a:rPr>
              <a:t>prüfen, ob das Portal ein Impressum hat </a:t>
            </a:r>
          </a:p>
          <a:p>
            <a:pPr marL="457200" indent="-457200" algn="just">
              <a:lnSpc>
                <a:spcPct val="107000"/>
              </a:lnSpc>
              <a:spcAft>
                <a:spcPts val="800"/>
              </a:spcAft>
              <a:buFont typeface="Arial" panose="020B0604020202020204" pitchFamily="34" charset="0"/>
              <a:buChar char="•"/>
            </a:pPr>
            <a:endParaRPr lang="de-DE" sz="2800" dirty="0">
              <a:solidFill>
                <a:schemeClr val="tx1"/>
              </a:solidFill>
              <a:latin typeface="+mj-lt"/>
              <a:ea typeface="Yu Mincho" panose="02020400000000000000" pitchFamily="18" charset="-128"/>
              <a:cs typeface="Arial" panose="020B0604020202020204" pitchFamily="34" charset="0"/>
            </a:endParaRPr>
          </a:p>
          <a:p>
            <a:pPr marL="457200" indent="-457200" algn="just">
              <a:lnSpc>
                <a:spcPct val="107000"/>
              </a:lnSpc>
              <a:spcAft>
                <a:spcPts val="800"/>
              </a:spcAft>
              <a:buFont typeface="Arial" panose="020B0604020202020204" pitchFamily="34" charset="0"/>
              <a:buChar char="•"/>
            </a:pPr>
            <a:r>
              <a:rPr lang="de-DE" sz="2800" dirty="0">
                <a:solidFill>
                  <a:schemeClr val="tx1"/>
                </a:solidFill>
                <a:latin typeface="+mj-lt"/>
                <a:ea typeface="Yu Mincho" panose="02020400000000000000" pitchFamily="18" charset="-128"/>
                <a:cs typeface="Arial" panose="020B0604020202020204" pitchFamily="34" charset="0"/>
              </a:rPr>
              <a:t>die Identität der Personen zu überprüfen, die sie bearbeiten</a:t>
            </a:r>
            <a:endParaRPr lang="de-DE" sz="2800" dirty="0">
              <a:solidFill>
                <a:srgbClr val="0070C0"/>
              </a:solidFill>
              <a:latin typeface="+mj-lt"/>
              <a:ea typeface="Yu Mincho" panose="02020400000000000000" pitchFamily="18" charset="-128"/>
              <a:cs typeface="Arial" panose="020B0604020202020204" pitchFamily="34" charset="0"/>
            </a:endParaRPr>
          </a:p>
          <a:p>
            <a:pPr marL="457200" indent="-457200" algn="just">
              <a:lnSpc>
                <a:spcPct val="107000"/>
              </a:lnSpc>
              <a:spcAft>
                <a:spcPts val="800"/>
              </a:spcAft>
              <a:buFont typeface="Arial" panose="020B0604020202020204" pitchFamily="34" charset="0"/>
              <a:buChar char="•"/>
            </a:pPr>
            <a:endParaRPr lang="de-DE" sz="2800" dirty="0">
              <a:solidFill>
                <a:srgbClr val="0070C0"/>
              </a:solidFill>
              <a:latin typeface="+mj-lt"/>
              <a:ea typeface="Yu Mincho" panose="02020400000000000000" pitchFamily="18" charset="-128"/>
              <a:cs typeface="Arial" panose="020B0604020202020204" pitchFamily="34" charset="0"/>
            </a:endParaRPr>
          </a:p>
        </p:txBody>
      </p:sp>
      <p:pic>
        <p:nvPicPr>
          <p:cNvPr id="8" name="Picture 7">
            <a:extLst>
              <a:ext uri="{FF2B5EF4-FFF2-40B4-BE49-F238E27FC236}">
                <a16:creationId xmlns:a16="http://schemas.microsoft.com/office/drawing/2014/main" id="{9D5B14A8-3C12-4F1B-BB34-069634D8071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1154843" y="6038526"/>
            <a:ext cx="1263317" cy="914479"/>
          </a:xfrm>
          <a:prstGeom prst="rect">
            <a:avLst/>
          </a:prstGeom>
        </p:spPr>
      </p:pic>
      <p:pic>
        <p:nvPicPr>
          <p:cNvPr id="9" name="Picture 8">
            <a:extLst>
              <a:ext uri="{FF2B5EF4-FFF2-40B4-BE49-F238E27FC236}">
                <a16:creationId xmlns:a16="http://schemas.microsoft.com/office/drawing/2014/main" id="{405962DB-852D-4FCF-B9E4-55EC023BB25B}"/>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238629" y="4767038"/>
            <a:ext cx="1268078" cy="914479"/>
          </a:xfrm>
          <a:prstGeom prst="rect">
            <a:avLst/>
          </a:prstGeom>
        </p:spPr>
      </p:pic>
      <p:pic>
        <p:nvPicPr>
          <p:cNvPr id="10" name="Picture 9">
            <a:extLst>
              <a:ext uri="{FF2B5EF4-FFF2-40B4-BE49-F238E27FC236}">
                <a16:creationId xmlns:a16="http://schemas.microsoft.com/office/drawing/2014/main" id="{E526CE02-35CE-466F-A901-A79DA6086AFA}"/>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703939" y="3684631"/>
            <a:ext cx="1268078" cy="914479"/>
          </a:xfrm>
          <a:prstGeom prst="rect">
            <a:avLst/>
          </a:prstGeom>
        </p:spPr>
      </p:pic>
      <p:sp>
        <p:nvSpPr>
          <p:cNvPr id="2" name="Google Shape;118;p6">
            <a:extLst>
              <a:ext uri="{FF2B5EF4-FFF2-40B4-BE49-F238E27FC236}">
                <a16:creationId xmlns:a16="http://schemas.microsoft.com/office/drawing/2014/main" id="{0CD4C229-B1F0-AAA7-0DCF-B8734F6D3FCB}"/>
              </a:ext>
            </a:extLst>
          </p:cNvPr>
          <p:cNvSpPr txBox="1"/>
          <p:nvPr/>
        </p:nvSpPr>
        <p:spPr>
          <a:xfrm>
            <a:off x="1800000" y="1146210"/>
            <a:ext cx="13746678" cy="1200288"/>
          </a:xfrm>
          <a:prstGeom prst="rect">
            <a:avLst/>
          </a:prstGeom>
          <a:noFill/>
          <a:ln>
            <a:noFill/>
          </a:ln>
        </p:spPr>
        <p:txBody>
          <a:bodyPr spcFirstLastPara="1" wrap="square" lIns="91425" tIns="45700" rIns="91425" bIns="45700" anchor="t" anchorCtr="0">
            <a:spAutoFit/>
          </a:bodyPr>
          <a:lstStyle/>
          <a:p>
            <a:pPr lvl="0"/>
            <a:r>
              <a:rPr lang="de-DE" sz="3600" b="1" dirty="0">
                <a:solidFill>
                  <a:schemeClr val="tx1"/>
                </a:solidFill>
                <a:latin typeface="+mj-lt"/>
                <a:ea typeface="Helvetica Neue"/>
                <a:cs typeface="Helvetica Neue"/>
                <a:sym typeface="Helvetica Neue"/>
              </a:rPr>
              <a:t>2.1. Glaubwürdigkeit des Inhalts - Wie erkennt man gesundheitliche Desinformation?</a:t>
            </a:r>
          </a:p>
        </p:txBody>
      </p:sp>
    </p:spTree>
    <p:extLst>
      <p:ext uri="{BB962C8B-B14F-4D97-AF65-F5344CB8AC3E}">
        <p14:creationId xmlns:p14="http://schemas.microsoft.com/office/powerpoint/2010/main" val="61104470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1C00C44-6D5D-4D6B-AC0F-5C115D0BD909}"/>
              </a:ext>
            </a:extLst>
          </p:cNvPr>
          <p:cNvSpPr txBox="1"/>
          <p:nvPr/>
        </p:nvSpPr>
        <p:spPr>
          <a:xfrm>
            <a:off x="1840804" y="4507418"/>
            <a:ext cx="12803244" cy="3539430"/>
          </a:xfrm>
          <a:prstGeom prst="rect">
            <a:avLst/>
          </a:prstGeom>
          <a:noFill/>
        </p:spPr>
        <p:txBody>
          <a:bodyPr wrap="square" rtlCol="0">
            <a:spAutoFit/>
          </a:bodyPr>
          <a:lstStyle/>
          <a:p>
            <a:pPr marL="342900" indent="-342900">
              <a:buFont typeface="Arial" panose="020B0604020202020204" pitchFamily="34" charset="0"/>
              <a:buChar char="•"/>
            </a:pPr>
            <a:r>
              <a:rPr lang="de-DE" sz="2800" dirty="0"/>
              <a:t>Das Konzept der Gesundheitskompetenz zu verstehen. </a:t>
            </a:r>
          </a:p>
          <a:p>
            <a:pPr marL="342900" indent="-342900">
              <a:buFont typeface="Arial" panose="020B0604020202020204" pitchFamily="34" charset="0"/>
              <a:buChar char="•"/>
            </a:pPr>
            <a:r>
              <a:rPr lang="de-DE" sz="2800" dirty="0"/>
              <a:t>Verständnis von Desinformation im Zusammenhang mit Gesundheit und deren Auswirkungen auf den Einzelnen.</a:t>
            </a:r>
          </a:p>
          <a:p>
            <a:pPr marL="342900" indent="-342900">
              <a:buFont typeface="Arial" panose="020B0604020202020204" pitchFamily="34" charset="0"/>
              <a:buChar char="•"/>
            </a:pPr>
            <a:r>
              <a:rPr lang="de-DE" sz="2800" dirty="0"/>
              <a:t>Entwicklung und Verbesserung der Kenntnisse und Fähigkeiten zum kritischen Denken, um potenzielle gesundheitsbezogene Desinformationen zu erkennen und zu bewerten.</a:t>
            </a:r>
          </a:p>
          <a:p>
            <a:pPr marL="342900" indent="-342900">
              <a:buFont typeface="Arial" panose="020B0604020202020204" pitchFamily="34" charset="0"/>
              <a:buChar char="•"/>
            </a:pPr>
            <a:r>
              <a:rPr lang="de-DE" sz="2800" dirty="0"/>
              <a:t>Anwendung grundlegender Techniken zur Überprüfung von Informationen anhand einschlägiger Quellen.</a:t>
            </a:r>
          </a:p>
        </p:txBody>
      </p:sp>
      <p:sp>
        <p:nvSpPr>
          <p:cNvPr id="6" name="Google Shape;98;p4">
            <a:extLst>
              <a:ext uri="{FF2B5EF4-FFF2-40B4-BE49-F238E27FC236}">
                <a16:creationId xmlns:a16="http://schemas.microsoft.com/office/drawing/2014/main" id="{80860384-A386-4B48-9CBD-7EE4F2C8C5C4}"/>
              </a:ext>
            </a:extLst>
          </p:cNvPr>
          <p:cNvSpPr txBox="1"/>
          <p:nvPr/>
        </p:nvSpPr>
        <p:spPr>
          <a:xfrm>
            <a:off x="1836000" y="1598036"/>
            <a:ext cx="4464000" cy="83095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de-DE" sz="4800" b="1" dirty="0">
                <a:solidFill>
                  <a:schemeClr val="tx1"/>
                </a:solidFill>
                <a:latin typeface="+mn-lt"/>
                <a:ea typeface="Helvetica Neue"/>
                <a:cs typeface="Helvetica Neue"/>
                <a:sym typeface="Helvetica Neue"/>
              </a:rPr>
              <a:t>Zielsetzungen</a:t>
            </a:r>
          </a:p>
        </p:txBody>
      </p:sp>
      <p:sp>
        <p:nvSpPr>
          <p:cNvPr id="7" name="Rectangle 6">
            <a:extLst>
              <a:ext uri="{FF2B5EF4-FFF2-40B4-BE49-F238E27FC236}">
                <a16:creationId xmlns:a16="http://schemas.microsoft.com/office/drawing/2014/main" id="{D68EDEE5-0C9F-41BA-8AAB-5A27CF3EBA05}"/>
              </a:ext>
            </a:extLst>
          </p:cNvPr>
          <p:cNvSpPr/>
          <p:nvPr/>
        </p:nvSpPr>
        <p:spPr>
          <a:xfrm>
            <a:off x="1800000" y="3100430"/>
            <a:ext cx="8722260" cy="523220"/>
          </a:xfrm>
          <a:prstGeom prst="rect">
            <a:avLst/>
          </a:prstGeom>
        </p:spPr>
        <p:txBody>
          <a:bodyPr wrap="none">
            <a:spAutoFit/>
          </a:bodyPr>
          <a:lstStyle/>
          <a:p>
            <a:pPr lvl="0" algn="just"/>
            <a:r>
              <a:rPr lang="de-DE" sz="2800" dirty="0">
                <a:solidFill>
                  <a:schemeClr val="dk1"/>
                </a:solidFill>
                <a:ea typeface="Helvetica Neue"/>
                <a:cs typeface="Helvetica Neue"/>
                <a:sym typeface="Helvetica Neue"/>
              </a:rPr>
              <a:t>Am Ende dieses Moduls werden Sie in der Lage sein:</a:t>
            </a:r>
          </a:p>
        </p:txBody>
      </p:sp>
      <p:pic>
        <p:nvPicPr>
          <p:cNvPr id="4" name="Graphic 3" descr="Lightbulb and gear">
            <a:extLst>
              <a:ext uri="{FF2B5EF4-FFF2-40B4-BE49-F238E27FC236}">
                <a16:creationId xmlns:a16="http://schemas.microsoft.com/office/drawing/2014/main" id="{CFAD5C2B-58AF-43E5-90B3-6B1DB082DD0C}"/>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4461958" y="3100430"/>
            <a:ext cx="1888958" cy="1699461"/>
          </a:xfrm>
          <a:prstGeom prst="rect">
            <a:avLst/>
          </a:prstGeom>
        </p:spPr>
      </p:pic>
    </p:spTree>
    <p:extLst>
      <p:ext uri="{BB962C8B-B14F-4D97-AF65-F5344CB8AC3E}">
        <p14:creationId xmlns:p14="http://schemas.microsoft.com/office/powerpoint/2010/main" val="428686310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17"/>
        <p:cNvGrpSpPr/>
        <p:nvPr/>
      </p:nvGrpSpPr>
      <p:grpSpPr>
        <a:xfrm>
          <a:off x="0" y="0"/>
          <a:ext cx="0" cy="0"/>
          <a:chOff x="0" y="0"/>
          <a:chExt cx="0" cy="0"/>
        </a:xfrm>
      </p:grpSpPr>
      <p:sp>
        <p:nvSpPr>
          <p:cNvPr id="5" name="TextBox 4">
            <a:extLst>
              <a:ext uri="{FF2B5EF4-FFF2-40B4-BE49-F238E27FC236}">
                <a16:creationId xmlns:a16="http://schemas.microsoft.com/office/drawing/2014/main" id="{1699FA08-616C-41F5-9E6C-80AC51BDCC6E}"/>
              </a:ext>
            </a:extLst>
          </p:cNvPr>
          <p:cNvSpPr txBox="1"/>
          <p:nvPr/>
        </p:nvSpPr>
        <p:spPr>
          <a:xfrm>
            <a:off x="1332000" y="2788420"/>
            <a:ext cx="16200000" cy="5816400"/>
          </a:xfrm>
          <a:prstGeom prst="rect">
            <a:avLst/>
          </a:prstGeom>
          <a:noFill/>
        </p:spPr>
        <p:txBody>
          <a:bodyPr wrap="square" rtlCol="0">
            <a:spAutoFit/>
          </a:bodyPr>
          <a:lstStyle/>
          <a:p>
            <a:pPr algn="just">
              <a:lnSpc>
                <a:spcPct val="107000"/>
              </a:lnSpc>
              <a:spcAft>
                <a:spcPts val="800"/>
              </a:spcAft>
            </a:pPr>
            <a:r>
              <a:rPr lang="de-DE" sz="2400" dirty="0">
                <a:solidFill>
                  <a:schemeClr val="tx1"/>
                </a:solidFill>
                <a:latin typeface="+mj-lt"/>
                <a:ea typeface="Yu Mincho" panose="02020400000000000000" pitchFamily="18" charset="-128"/>
                <a:cs typeface="Arial" panose="020B0604020202020204" pitchFamily="34" charset="0"/>
              </a:rPr>
              <a:t>Die Quelle ist glaubwürdig </a:t>
            </a:r>
          </a:p>
          <a:p>
            <a:pPr marL="457200" indent="-457200" algn="just">
              <a:lnSpc>
                <a:spcPct val="107000"/>
              </a:lnSpc>
              <a:spcAft>
                <a:spcPts val="800"/>
              </a:spcAft>
              <a:buFont typeface="Arial" panose="020B0604020202020204" pitchFamily="34" charset="0"/>
              <a:buChar char="•"/>
            </a:pPr>
            <a:r>
              <a:rPr lang="de-DE" sz="2400" dirty="0">
                <a:solidFill>
                  <a:schemeClr val="tx1"/>
                </a:solidFill>
                <a:latin typeface="+mj-lt"/>
                <a:ea typeface="Yu Mincho" panose="02020400000000000000" pitchFamily="18" charset="-128"/>
                <a:cs typeface="Arial" panose="020B0604020202020204" pitchFamily="34" charset="0"/>
              </a:rPr>
              <a:t>wenn eine fachkundige, professionelle Person (unterzeichneter Autor) hinter der Veröffentlichung steht, </a:t>
            </a:r>
          </a:p>
          <a:p>
            <a:pPr marL="457200" indent="-457200" algn="just">
              <a:lnSpc>
                <a:spcPct val="107000"/>
              </a:lnSpc>
              <a:spcAft>
                <a:spcPts val="800"/>
              </a:spcAft>
              <a:buFont typeface="Arial" panose="020B0604020202020204" pitchFamily="34" charset="0"/>
              <a:buChar char="•"/>
            </a:pPr>
            <a:r>
              <a:rPr lang="de-DE" sz="2400" dirty="0">
                <a:solidFill>
                  <a:schemeClr val="tx1"/>
                </a:solidFill>
                <a:latin typeface="+mj-lt"/>
                <a:ea typeface="Yu Mincho" panose="02020400000000000000" pitchFamily="18" charset="-128"/>
                <a:cs typeface="Arial" panose="020B0604020202020204" pitchFamily="34" charset="0"/>
              </a:rPr>
              <a:t>wenn es sich bei den Quellen der Informationen um tatsächliche Gesprächspartner (Vor- und Nachname)      oder einschlägige Einrichtungen/Organisationen des Gesundheitswesens (primäre, sekundäre, tertiäre Ebene der Gesundheitsversorgung), </a:t>
            </a:r>
          </a:p>
          <a:p>
            <a:pPr marL="457200" indent="-457200" algn="just">
              <a:lnSpc>
                <a:spcPct val="107000"/>
              </a:lnSpc>
              <a:spcAft>
                <a:spcPts val="800"/>
              </a:spcAft>
              <a:buFont typeface="Arial" panose="020B0604020202020204" pitchFamily="34" charset="0"/>
              <a:buChar char="•"/>
            </a:pPr>
            <a:r>
              <a:rPr lang="de-DE" sz="2400" dirty="0">
                <a:solidFill>
                  <a:schemeClr val="tx1"/>
                </a:solidFill>
                <a:latin typeface="+mj-lt"/>
                <a:ea typeface="Yu Mincho" panose="02020400000000000000" pitchFamily="18" charset="-128"/>
                <a:cs typeface="Arial" panose="020B0604020202020204" pitchFamily="34" charset="0"/>
              </a:rPr>
              <a:t>offizielle Gesundheitsportale, d. h. Websites </a:t>
            </a:r>
          </a:p>
          <a:p>
            <a:pPr marL="457200" indent="-457200" algn="just">
              <a:lnSpc>
                <a:spcPct val="107000"/>
              </a:lnSpc>
              <a:spcAft>
                <a:spcPts val="800"/>
              </a:spcAft>
              <a:buFont typeface="Arial" panose="020B0604020202020204" pitchFamily="34" charset="0"/>
              <a:buChar char="•"/>
            </a:pPr>
            <a:r>
              <a:rPr lang="de-DE" sz="2400" dirty="0">
                <a:solidFill>
                  <a:schemeClr val="tx1"/>
                </a:solidFill>
                <a:latin typeface="+mj-lt"/>
                <a:ea typeface="Yu Mincho" panose="02020400000000000000" pitchFamily="18" charset="-128"/>
                <a:cs typeface="Arial" panose="020B0604020202020204" pitchFamily="34" charset="0"/>
              </a:rPr>
              <a:t>Portale von Einrichtungen des Gesundheitswesens, Vereinigungen der Zivilgesellschaft, offizielle Websites des Ministeriums und des Instituts für öffentliche Gesundheit sind </a:t>
            </a:r>
          </a:p>
          <a:p>
            <a:pPr marL="457200" indent="-457200" algn="just">
              <a:lnSpc>
                <a:spcPct val="107000"/>
              </a:lnSpc>
              <a:spcAft>
                <a:spcPts val="800"/>
              </a:spcAft>
              <a:buFont typeface="Arial" panose="020B0604020202020204" pitchFamily="34" charset="0"/>
              <a:buChar char="•"/>
            </a:pPr>
            <a:r>
              <a:rPr lang="de-DE" sz="2400" dirty="0">
                <a:solidFill>
                  <a:schemeClr val="tx1"/>
                </a:solidFill>
                <a:latin typeface="+mj-lt"/>
                <a:ea typeface="Yu Mincho" panose="02020400000000000000" pitchFamily="18" charset="-128"/>
                <a:cs typeface="Arial" panose="020B0604020202020204" pitchFamily="34" charset="0"/>
              </a:rPr>
              <a:t>wenn erkennbar ist, dass die in einem bestimmten Medium (Internetportal) veröffentlichten Informationen regelmäßig aktualisiert werden (Veröffentlichungsdatum markiert). </a:t>
            </a:r>
          </a:p>
          <a:p>
            <a:pPr marL="457200" indent="-457200" algn="just">
              <a:lnSpc>
                <a:spcPct val="107000"/>
              </a:lnSpc>
              <a:spcAft>
                <a:spcPts val="800"/>
              </a:spcAft>
              <a:buFont typeface="Arial" panose="020B0604020202020204" pitchFamily="34" charset="0"/>
              <a:buChar char="•"/>
            </a:pPr>
            <a:r>
              <a:rPr lang="de-DE" sz="2400" dirty="0">
                <a:solidFill>
                  <a:schemeClr val="tx1"/>
                </a:solidFill>
                <a:latin typeface="+mj-lt"/>
                <a:ea typeface="Yu Mincho" panose="02020400000000000000" pitchFamily="18" charset="-128"/>
                <a:cs typeface="Arial" panose="020B0604020202020204" pitchFamily="34" charset="0"/>
              </a:rPr>
              <a:t>in der Werbung, wenn nur positive Werte für ein bestimmtes Produkt (Arzneimittel) oder eine Dienstleistung hervorgehoben werden. Wenn es sich um einen Artikel handelt, prüfen Sie die Referenzen und deren Glaubwürdigkeit</a:t>
            </a:r>
            <a:endParaRPr lang="de-DE" sz="2400" dirty="0">
              <a:solidFill>
                <a:srgbClr val="0070C0"/>
              </a:solidFill>
              <a:latin typeface="+mj-lt"/>
              <a:ea typeface="Yu Mincho" panose="02020400000000000000" pitchFamily="18" charset="-128"/>
              <a:cs typeface="Arial" panose="020B0604020202020204" pitchFamily="34" charset="0"/>
            </a:endParaRPr>
          </a:p>
        </p:txBody>
      </p:sp>
      <p:sp>
        <p:nvSpPr>
          <p:cNvPr id="2" name="Google Shape;118;p6">
            <a:extLst>
              <a:ext uri="{FF2B5EF4-FFF2-40B4-BE49-F238E27FC236}">
                <a16:creationId xmlns:a16="http://schemas.microsoft.com/office/drawing/2014/main" id="{7C912C53-2B70-3E69-D59F-233772840F38}"/>
              </a:ext>
            </a:extLst>
          </p:cNvPr>
          <p:cNvSpPr txBox="1"/>
          <p:nvPr/>
        </p:nvSpPr>
        <p:spPr>
          <a:xfrm>
            <a:off x="1800000" y="1146210"/>
            <a:ext cx="13746678" cy="1200288"/>
          </a:xfrm>
          <a:prstGeom prst="rect">
            <a:avLst/>
          </a:prstGeom>
          <a:noFill/>
          <a:ln>
            <a:noFill/>
          </a:ln>
        </p:spPr>
        <p:txBody>
          <a:bodyPr spcFirstLastPara="1" wrap="square" lIns="91425" tIns="45700" rIns="91425" bIns="45700" anchor="t" anchorCtr="0">
            <a:spAutoFit/>
          </a:bodyPr>
          <a:lstStyle/>
          <a:p>
            <a:pPr lvl="0"/>
            <a:r>
              <a:rPr lang="de-DE" sz="3600" b="1" dirty="0">
                <a:solidFill>
                  <a:schemeClr val="tx1"/>
                </a:solidFill>
                <a:latin typeface="+mj-lt"/>
                <a:ea typeface="Helvetica Neue"/>
                <a:cs typeface="Helvetica Neue"/>
                <a:sym typeface="Helvetica Neue"/>
              </a:rPr>
              <a:t>2.1. Glaubwürdigkeit des Inhalts - Wie erkennt man gesundheitliche Desinformation?</a:t>
            </a:r>
          </a:p>
        </p:txBody>
      </p:sp>
    </p:spTree>
    <p:extLst>
      <p:ext uri="{BB962C8B-B14F-4D97-AF65-F5344CB8AC3E}">
        <p14:creationId xmlns:p14="http://schemas.microsoft.com/office/powerpoint/2010/main" val="98855180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id="{97F0791C-22E8-0BD2-EEE1-5786E1917AB3}"/>
              </a:ext>
            </a:extLst>
          </p:cNvPr>
          <p:cNvPicPr>
            <a:picLocks noChangeAspect="1"/>
          </p:cNvPicPr>
          <p:nvPr/>
        </p:nvPicPr>
        <p:blipFill>
          <a:blip r:embed="rId2"/>
          <a:stretch>
            <a:fillRect/>
          </a:stretch>
        </p:blipFill>
        <p:spPr>
          <a:xfrm>
            <a:off x="14279573" y="3932697"/>
            <a:ext cx="3557490" cy="4577304"/>
          </a:xfrm>
          <a:prstGeom prst="rect">
            <a:avLst/>
          </a:prstGeom>
        </p:spPr>
      </p:pic>
      <p:sp>
        <p:nvSpPr>
          <p:cNvPr id="2" name="TextBox 1">
            <a:extLst>
              <a:ext uri="{FF2B5EF4-FFF2-40B4-BE49-F238E27FC236}">
                <a16:creationId xmlns:a16="http://schemas.microsoft.com/office/drawing/2014/main" id="{12316D32-E6C2-4F83-AEA7-ED913FEAEECB}"/>
              </a:ext>
            </a:extLst>
          </p:cNvPr>
          <p:cNvSpPr txBox="1"/>
          <p:nvPr/>
        </p:nvSpPr>
        <p:spPr>
          <a:xfrm>
            <a:off x="1403359" y="3062406"/>
            <a:ext cx="14004000" cy="4362605"/>
          </a:xfrm>
          <a:prstGeom prst="rect">
            <a:avLst/>
          </a:prstGeom>
          <a:noFill/>
        </p:spPr>
        <p:txBody>
          <a:bodyPr wrap="square" rtlCol="0">
            <a:spAutoFit/>
          </a:bodyPr>
          <a:lstStyle/>
          <a:p>
            <a:pPr marL="457200" indent="-457200" algn="just">
              <a:lnSpc>
                <a:spcPct val="107000"/>
              </a:lnSpc>
              <a:spcAft>
                <a:spcPts val="800"/>
              </a:spcAft>
              <a:buFont typeface="Arial" panose="020B0604020202020204" pitchFamily="34" charset="0"/>
              <a:buChar char="•"/>
            </a:pPr>
            <a:r>
              <a:rPr lang="de-DE" sz="2800" dirty="0">
                <a:solidFill>
                  <a:schemeClr val="tx1"/>
                </a:solidFill>
                <a:latin typeface="+mj-lt"/>
                <a:ea typeface="Yu Mincho" panose="02020400000000000000" pitchFamily="18" charset="-128"/>
                <a:cs typeface="Arial" panose="020B0604020202020204" pitchFamily="34" charset="0"/>
              </a:rPr>
              <a:t>Prüfen Sie, ob die Website akkreditiert ist.</a:t>
            </a:r>
          </a:p>
          <a:p>
            <a:pPr marL="457200" indent="-457200" algn="just">
              <a:lnSpc>
                <a:spcPct val="107000"/>
              </a:lnSpc>
              <a:spcAft>
                <a:spcPts val="800"/>
              </a:spcAft>
              <a:buFont typeface="Arial" panose="020B0604020202020204" pitchFamily="34" charset="0"/>
              <a:buChar char="•"/>
            </a:pPr>
            <a:r>
              <a:rPr lang="de-DE" sz="2800" dirty="0">
                <a:solidFill>
                  <a:schemeClr val="tx1"/>
                </a:solidFill>
                <a:latin typeface="+mj-lt"/>
                <a:ea typeface="Yu Mincho" panose="02020400000000000000" pitchFamily="18" charset="-128"/>
                <a:cs typeface="Arial" panose="020B0604020202020204" pitchFamily="34" charset="0"/>
              </a:rPr>
              <a:t>Prüfen Sie, ob die Autoren und Herausgeber deutlich hervorgehoben sind</a:t>
            </a:r>
          </a:p>
          <a:p>
            <a:pPr marL="457200" indent="-457200" algn="just">
              <a:lnSpc>
                <a:spcPct val="107000"/>
              </a:lnSpc>
              <a:spcAft>
                <a:spcPts val="800"/>
              </a:spcAft>
              <a:buFont typeface="Arial" panose="020B0604020202020204" pitchFamily="34" charset="0"/>
              <a:buChar char="•"/>
            </a:pPr>
            <a:r>
              <a:rPr lang="de-DE" sz="2800" dirty="0">
                <a:solidFill>
                  <a:schemeClr val="tx1"/>
                </a:solidFill>
                <a:latin typeface="+mj-lt"/>
                <a:ea typeface="Yu Mincho" panose="02020400000000000000" pitchFamily="18" charset="-128"/>
                <a:cs typeface="Arial" panose="020B0604020202020204" pitchFamily="34" charset="0"/>
              </a:rPr>
              <a:t>Prüfen Sie, ob der Artikel vom Autor unterzeichnet ist</a:t>
            </a:r>
          </a:p>
          <a:p>
            <a:pPr marL="457200" indent="-457200" algn="just">
              <a:lnSpc>
                <a:spcPct val="107000"/>
              </a:lnSpc>
              <a:spcAft>
                <a:spcPts val="800"/>
              </a:spcAft>
              <a:buFont typeface="Arial" panose="020B0604020202020204" pitchFamily="34" charset="0"/>
              <a:buChar char="•"/>
            </a:pPr>
            <a:r>
              <a:rPr lang="de-DE" sz="2800" dirty="0">
                <a:solidFill>
                  <a:schemeClr val="tx1"/>
                </a:solidFill>
                <a:latin typeface="+mj-lt"/>
                <a:ea typeface="Yu Mincho" panose="02020400000000000000" pitchFamily="18" charset="-128"/>
                <a:cs typeface="Arial" panose="020B0604020202020204" pitchFamily="34" charset="0"/>
              </a:rPr>
              <a:t>Prüfen Sie die Referenzen.</a:t>
            </a:r>
          </a:p>
          <a:p>
            <a:pPr marL="457200" indent="-457200" algn="just">
              <a:lnSpc>
                <a:spcPct val="107000"/>
              </a:lnSpc>
              <a:spcAft>
                <a:spcPts val="800"/>
              </a:spcAft>
              <a:buFont typeface="Arial" panose="020B0604020202020204" pitchFamily="34" charset="0"/>
              <a:buChar char="•"/>
            </a:pPr>
            <a:r>
              <a:rPr lang="de-DE" sz="2800" dirty="0">
                <a:solidFill>
                  <a:schemeClr val="tx1"/>
                </a:solidFill>
                <a:latin typeface="+mj-lt"/>
                <a:ea typeface="Yu Mincho" panose="02020400000000000000" pitchFamily="18" charset="-128"/>
                <a:cs typeface="Arial" panose="020B0604020202020204" pitchFamily="34" charset="0"/>
              </a:rPr>
              <a:t>Prüfen Sie, ob die Website regelmäßig aktualisiert wird: das Datum der letzten Änderung ist angegeben</a:t>
            </a:r>
          </a:p>
          <a:p>
            <a:pPr marL="457200" indent="-457200" algn="just">
              <a:lnSpc>
                <a:spcPct val="107000"/>
              </a:lnSpc>
              <a:spcAft>
                <a:spcPts val="800"/>
              </a:spcAft>
              <a:buFont typeface="Arial" panose="020B0604020202020204" pitchFamily="34" charset="0"/>
              <a:buChar char="•"/>
            </a:pPr>
            <a:r>
              <a:rPr lang="de-DE" sz="2800" dirty="0">
                <a:solidFill>
                  <a:schemeClr val="tx1"/>
                </a:solidFill>
                <a:latin typeface="+mj-lt"/>
                <a:ea typeface="Yu Mincho" panose="02020400000000000000" pitchFamily="18" charset="-128"/>
                <a:cs typeface="Arial" panose="020B0604020202020204" pitchFamily="34" charset="0"/>
              </a:rPr>
              <a:t>Prüfen Sie die Grammatik</a:t>
            </a:r>
          </a:p>
          <a:p>
            <a:pPr marL="457200" indent="-457200" algn="just">
              <a:lnSpc>
                <a:spcPct val="107000"/>
              </a:lnSpc>
              <a:spcAft>
                <a:spcPts val="800"/>
              </a:spcAft>
              <a:buFont typeface="Arial" panose="020B0604020202020204" pitchFamily="34" charset="0"/>
              <a:buChar char="•"/>
            </a:pPr>
            <a:r>
              <a:rPr lang="de-DE" sz="2800" dirty="0">
                <a:solidFill>
                  <a:schemeClr val="tx1"/>
                </a:solidFill>
                <a:latin typeface="+mj-lt"/>
                <a:ea typeface="Yu Mincho" panose="02020400000000000000" pitchFamily="18" charset="-128"/>
                <a:cs typeface="Arial" panose="020B0604020202020204" pitchFamily="34" charset="0"/>
              </a:rPr>
              <a:t>Prüfen Sie das Motiv und den Zweck der Veröffentlichung.</a:t>
            </a:r>
          </a:p>
        </p:txBody>
      </p:sp>
      <p:sp>
        <p:nvSpPr>
          <p:cNvPr id="3" name="Google Shape;118;p6">
            <a:extLst>
              <a:ext uri="{FF2B5EF4-FFF2-40B4-BE49-F238E27FC236}">
                <a16:creationId xmlns:a16="http://schemas.microsoft.com/office/drawing/2014/main" id="{D9C5382D-B6E7-48FB-A81D-D69C2756CF3D}"/>
              </a:ext>
            </a:extLst>
          </p:cNvPr>
          <p:cNvSpPr txBox="1"/>
          <p:nvPr/>
        </p:nvSpPr>
        <p:spPr>
          <a:xfrm>
            <a:off x="1800000" y="1269637"/>
            <a:ext cx="13210718" cy="1446509"/>
          </a:xfrm>
          <a:prstGeom prst="rect">
            <a:avLst/>
          </a:prstGeom>
          <a:noFill/>
          <a:ln>
            <a:noFill/>
          </a:ln>
        </p:spPr>
        <p:txBody>
          <a:bodyPr spcFirstLastPara="1" wrap="square" lIns="91425" tIns="45700" rIns="91425" bIns="45700" anchor="t" anchorCtr="0">
            <a:spAutoFit/>
          </a:bodyPr>
          <a:lstStyle/>
          <a:p>
            <a:pPr lvl="0"/>
            <a:r>
              <a:rPr lang="de-DE" sz="4400" b="1" dirty="0">
                <a:solidFill>
                  <a:schemeClr val="tx1"/>
                </a:solidFill>
                <a:latin typeface="+mj-lt"/>
                <a:ea typeface="Helvetica Neue"/>
                <a:cs typeface="Helvetica Neue"/>
                <a:sym typeface="Helvetica Neue"/>
              </a:rPr>
              <a:t>2.2. Wie erkennt man die Glaubwürdigkeit der Quelle?</a:t>
            </a:r>
          </a:p>
        </p:txBody>
      </p:sp>
    </p:spTree>
    <p:extLst>
      <p:ext uri="{BB962C8B-B14F-4D97-AF65-F5344CB8AC3E}">
        <p14:creationId xmlns:p14="http://schemas.microsoft.com/office/powerpoint/2010/main" val="420602877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2316D32-E6C2-4F83-AEA7-ED913FEAEECB}"/>
              </a:ext>
            </a:extLst>
          </p:cNvPr>
          <p:cNvSpPr txBox="1"/>
          <p:nvPr/>
        </p:nvSpPr>
        <p:spPr>
          <a:xfrm>
            <a:off x="1332000" y="2844000"/>
            <a:ext cx="13500000" cy="6823022"/>
          </a:xfrm>
          <a:prstGeom prst="rect">
            <a:avLst/>
          </a:prstGeom>
          <a:noFill/>
        </p:spPr>
        <p:txBody>
          <a:bodyPr wrap="square" rtlCol="0">
            <a:spAutoFit/>
          </a:bodyPr>
          <a:lstStyle/>
          <a:p>
            <a:pPr algn="just">
              <a:lnSpc>
                <a:spcPct val="107000"/>
              </a:lnSpc>
              <a:spcAft>
                <a:spcPts val="800"/>
              </a:spcAft>
            </a:pPr>
            <a:r>
              <a:rPr lang="de-DE" sz="2800" dirty="0">
                <a:solidFill>
                  <a:schemeClr val="tx1"/>
                </a:solidFill>
                <a:latin typeface="+mj-lt"/>
                <a:ea typeface="Yu Mincho" panose="02020400000000000000" pitchFamily="18" charset="-128"/>
                <a:cs typeface="Arial" panose="020B0604020202020204" pitchFamily="34" charset="0"/>
              </a:rPr>
              <a:t>Die Relevanz und Genauigkeit der gefundenen Informationen kann anhand verschiedener Kriterien bewertet werden.</a:t>
            </a:r>
          </a:p>
          <a:p>
            <a:pPr marL="457200" indent="-457200" algn="just">
              <a:lnSpc>
                <a:spcPct val="107000"/>
              </a:lnSpc>
              <a:spcAft>
                <a:spcPts val="800"/>
              </a:spcAft>
              <a:buFont typeface="Arial" panose="020B0604020202020204" pitchFamily="34" charset="0"/>
              <a:buChar char="•"/>
            </a:pPr>
            <a:r>
              <a:rPr lang="de-DE" sz="2800" dirty="0">
                <a:solidFill>
                  <a:schemeClr val="tx1"/>
                </a:solidFill>
                <a:latin typeface="+mj-lt"/>
                <a:ea typeface="Yu Mincho" panose="02020400000000000000" pitchFamily="18" charset="-128"/>
                <a:cs typeface="Arial" panose="020B0604020202020204" pitchFamily="34" charset="0"/>
              </a:rPr>
              <a:t>Überprüfung des Veröffentlichungsdatums</a:t>
            </a:r>
          </a:p>
          <a:p>
            <a:pPr marL="457200" indent="-457200" algn="just">
              <a:lnSpc>
                <a:spcPct val="107000"/>
              </a:lnSpc>
              <a:spcAft>
                <a:spcPts val="800"/>
              </a:spcAft>
              <a:buFont typeface="Arial" panose="020B0604020202020204" pitchFamily="34" charset="0"/>
              <a:buChar char="•"/>
            </a:pPr>
            <a:r>
              <a:rPr lang="de-DE" sz="2800" dirty="0">
                <a:solidFill>
                  <a:schemeClr val="tx1"/>
                </a:solidFill>
                <a:latin typeface="+mj-lt"/>
                <a:ea typeface="Yu Mincho" panose="02020400000000000000" pitchFamily="18" charset="-128"/>
                <a:cs typeface="Arial" panose="020B0604020202020204" pitchFamily="34" charset="0"/>
              </a:rPr>
              <a:t>Überprüfung der Quelle, </a:t>
            </a:r>
          </a:p>
          <a:p>
            <a:pPr marL="457200" indent="-457200" algn="just">
              <a:lnSpc>
                <a:spcPct val="107000"/>
              </a:lnSpc>
              <a:spcAft>
                <a:spcPts val="800"/>
              </a:spcAft>
              <a:buFont typeface="Arial" panose="020B0604020202020204" pitchFamily="34" charset="0"/>
              <a:buChar char="•"/>
            </a:pPr>
            <a:r>
              <a:rPr lang="de-DE" sz="2800" dirty="0">
                <a:solidFill>
                  <a:schemeClr val="tx1"/>
                </a:solidFill>
                <a:latin typeface="+mj-lt"/>
                <a:ea typeface="Yu Mincho" panose="02020400000000000000" pitchFamily="18" charset="-128"/>
                <a:cs typeface="Arial" panose="020B0604020202020204" pitchFamily="34" charset="0"/>
              </a:rPr>
              <a:t>ob der Artikel vom Autor unterzeichnet ist, </a:t>
            </a:r>
          </a:p>
          <a:p>
            <a:pPr marL="457200" indent="-457200" algn="just">
              <a:lnSpc>
                <a:spcPct val="107000"/>
              </a:lnSpc>
              <a:spcAft>
                <a:spcPts val="800"/>
              </a:spcAft>
              <a:buFont typeface="Arial" panose="020B0604020202020204" pitchFamily="34" charset="0"/>
              <a:buChar char="•"/>
            </a:pPr>
            <a:r>
              <a:rPr lang="de-DE" sz="2800" dirty="0">
                <a:solidFill>
                  <a:schemeClr val="tx1"/>
                </a:solidFill>
                <a:latin typeface="+mj-lt"/>
                <a:ea typeface="Yu Mincho" panose="02020400000000000000" pitchFamily="18" charset="-128"/>
                <a:cs typeface="Arial" panose="020B0604020202020204" pitchFamily="34" charset="0"/>
              </a:rPr>
              <a:t>ob die Informationen auf anderen Websites (Websites - auf Gesundheit spezialisierte Portale) zu finden sind, </a:t>
            </a:r>
          </a:p>
          <a:p>
            <a:pPr marL="457200" indent="-457200" algn="just">
              <a:lnSpc>
                <a:spcPct val="107000"/>
              </a:lnSpc>
              <a:spcAft>
                <a:spcPts val="800"/>
              </a:spcAft>
              <a:buFont typeface="Arial" panose="020B0604020202020204" pitchFamily="34" charset="0"/>
              <a:buChar char="•"/>
            </a:pPr>
            <a:r>
              <a:rPr lang="de-DE" sz="2800" dirty="0">
                <a:solidFill>
                  <a:schemeClr val="tx1"/>
                </a:solidFill>
                <a:latin typeface="+mj-lt"/>
                <a:ea typeface="Yu Mincho" panose="02020400000000000000" pitchFamily="18" charset="-128"/>
                <a:cs typeface="Arial" panose="020B0604020202020204" pitchFamily="34" charset="0"/>
              </a:rPr>
              <a:t>ob es sich um einen Artikel handelt, </a:t>
            </a:r>
          </a:p>
          <a:p>
            <a:pPr marL="457200" indent="-457200" algn="just">
              <a:lnSpc>
                <a:spcPct val="107000"/>
              </a:lnSpc>
              <a:spcAft>
                <a:spcPts val="800"/>
              </a:spcAft>
              <a:buFont typeface="Arial" panose="020B0604020202020204" pitchFamily="34" charset="0"/>
              <a:buChar char="•"/>
            </a:pPr>
            <a:r>
              <a:rPr lang="de-DE" sz="2800" dirty="0">
                <a:solidFill>
                  <a:schemeClr val="tx1"/>
                </a:solidFill>
                <a:latin typeface="+mj-lt"/>
                <a:ea typeface="Yu Mincho" panose="02020400000000000000" pitchFamily="18" charset="-128"/>
                <a:cs typeface="Arial" panose="020B0604020202020204" pitchFamily="34" charset="0"/>
              </a:rPr>
              <a:t>ob die Informationen durch Zitate belegt sind - Bewertung der Glaubwürdigkeit der Zitate, </a:t>
            </a:r>
          </a:p>
          <a:p>
            <a:pPr marL="457200" indent="-457200" algn="just">
              <a:lnSpc>
                <a:spcPct val="107000"/>
              </a:lnSpc>
              <a:spcAft>
                <a:spcPts val="800"/>
              </a:spcAft>
              <a:buFont typeface="Arial" panose="020B0604020202020204" pitchFamily="34" charset="0"/>
              <a:buChar char="•"/>
            </a:pPr>
            <a:r>
              <a:rPr lang="de-DE" sz="2800" dirty="0">
                <a:solidFill>
                  <a:schemeClr val="tx1"/>
                </a:solidFill>
                <a:latin typeface="+mj-lt"/>
                <a:ea typeface="Yu Mincho" panose="02020400000000000000" pitchFamily="18" charset="-128"/>
                <a:cs typeface="Arial" panose="020B0604020202020204" pitchFamily="34" charset="0"/>
              </a:rPr>
              <a:t>Zweck des Artikels: ob der Artikel eine bezahlte Werbung ist oder eine politische Grundlage hat.</a:t>
            </a:r>
            <a:endParaRPr lang="de-DE" sz="2400" dirty="0">
              <a:solidFill>
                <a:srgbClr val="0070C0"/>
              </a:solidFill>
              <a:latin typeface="+mj-lt"/>
              <a:ea typeface="Yu Mincho" panose="02020400000000000000" pitchFamily="18" charset="-128"/>
              <a:cs typeface="Arial" panose="020B0604020202020204" pitchFamily="34" charset="0"/>
            </a:endParaRPr>
          </a:p>
          <a:p>
            <a:pPr marL="457200" indent="-457200" algn="just">
              <a:lnSpc>
                <a:spcPct val="107000"/>
              </a:lnSpc>
              <a:spcAft>
                <a:spcPts val="800"/>
              </a:spcAft>
              <a:buFont typeface="Arial" panose="020B0604020202020204" pitchFamily="34" charset="0"/>
              <a:buChar char="•"/>
            </a:pPr>
            <a:endParaRPr lang="de-DE" sz="2400" dirty="0">
              <a:solidFill>
                <a:srgbClr val="0070C0"/>
              </a:solidFill>
              <a:latin typeface="+mj-lt"/>
              <a:ea typeface="Yu Mincho" panose="02020400000000000000" pitchFamily="18" charset="-128"/>
              <a:cs typeface="Arial" panose="020B0604020202020204" pitchFamily="34" charset="0"/>
            </a:endParaRPr>
          </a:p>
        </p:txBody>
      </p:sp>
      <p:sp>
        <p:nvSpPr>
          <p:cNvPr id="3" name="Google Shape;118;p6">
            <a:extLst>
              <a:ext uri="{FF2B5EF4-FFF2-40B4-BE49-F238E27FC236}">
                <a16:creationId xmlns:a16="http://schemas.microsoft.com/office/drawing/2014/main" id="{D9C5382D-B6E7-48FB-A81D-D69C2756CF3D}"/>
              </a:ext>
            </a:extLst>
          </p:cNvPr>
          <p:cNvSpPr txBox="1"/>
          <p:nvPr/>
        </p:nvSpPr>
        <p:spPr>
          <a:xfrm>
            <a:off x="1800000" y="1269637"/>
            <a:ext cx="12744000" cy="1446509"/>
          </a:xfrm>
          <a:prstGeom prst="rect">
            <a:avLst/>
          </a:prstGeom>
          <a:noFill/>
          <a:ln>
            <a:noFill/>
          </a:ln>
        </p:spPr>
        <p:txBody>
          <a:bodyPr spcFirstLastPara="1" wrap="square" lIns="91425" tIns="45700" rIns="91425" bIns="45700" anchor="t" anchorCtr="0">
            <a:spAutoFit/>
          </a:bodyPr>
          <a:lstStyle/>
          <a:p>
            <a:pPr lvl="0"/>
            <a:r>
              <a:rPr lang="de-DE" sz="4400" b="1" dirty="0">
                <a:solidFill>
                  <a:schemeClr val="tx1"/>
                </a:solidFill>
                <a:latin typeface="+mj-lt"/>
                <a:ea typeface="Helvetica Neue"/>
                <a:cs typeface="Helvetica Neue"/>
                <a:sym typeface="Helvetica Neue"/>
              </a:rPr>
              <a:t>2.3. Möglichkeiten der Überprüfung von Quellen und Fakten</a:t>
            </a:r>
          </a:p>
        </p:txBody>
      </p:sp>
      <p:pic>
        <p:nvPicPr>
          <p:cNvPr id="4" name="Picture 2" descr="Informacija – Wikipedija">
            <a:extLst>
              <a:ext uri="{FF2B5EF4-FFF2-40B4-BE49-F238E27FC236}">
                <a16:creationId xmlns:a16="http://schemas.microsoft.com/office/drawing/2014/main" id="{3BDDCD1E-99FA-461E-B82C-84D7DE542988}"/>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5316624" y="4583767"/>
            <a:ext cx="2143125" cy="21431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1939413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sp>
        <p:nvSpPr>
          <p:cNvPr id="113" name="Google Shape;113;p5"/>
          <p:cNvSpPr txBox="1"/>
          <p:nvPr/>
        </p:nvSpPr>
        <p:spPr>
          <a:xfrm>
            <a:off x="1924334" y="2594657"/>
            <a:ext cx="15149015" cy="2862282"/>
          </a:xfrm>
          <a:prstGeom prst="rect">
            <a:avLst/>
          </a:prstGeom>
          <a:noFill/>
          <a:ln>
            <a:noFill/>
          </a:ln>
        </p:spPr>
        <p:txBody>
          <a:bodyPr spcFirstLastPara="1" wrap="square" lIns="91425" tIns="45700" rIns="91425" bIns="45700" anchor="t" anchorCtr="0">
            <a:spAutoFit/>
          </a:bodyPr>
          <a:lstStyle/>
          <a:p>
            <a:pPr lvl="0" algn="ctr">
              <a:buClr>
                <a:srgbClr val="AED633"/>
              </a:buClr>
              <a:buSzPts val="6000"/>
            </a:pPr>
            <a:endParaRPr lang="de-DE" sz="6000" b="1">
              <a:solidFill>
                <a:srgbClr val="00CCFF"/>
              </a:solidFill>
              <a:latin typeface="+mn-lt"/>
              <a:ea typeface="Helvetica Neue"/>
              <a:cs typeface="Helvetica Neue"/>
              <a:sym typeface="Helvetica Neue"/>
            </a:endParaRPr>
          </a:p>
          <a:p>
            <a:pPr lvl="0" algn="ctr">
              <a:buClr>
                <a:srgbClr val="AED633"/>
              </a:buClr>
              <a:buSzPts val="6000"/>
            </a:pPr>
            <a:r>
              <a:rPr lang="de-DE" sz="6000" b="1">
                <a:solidFill>
                  <a:srgbClr val="00CCFF"/>
                </a:solidFill>
                <a:latin typeface="+mn-lt"/>
                <a:ea typeface="Helvetica Neue"/>
                <a:cs typeface="Helvetica Neue"/>
                <a:sym typeface="Helvetica Neue"/>
              </a:rPr>
              <a:t>3. </a:t>
            </a:r>
          </a:p>
          <a:p>
            <a:pPr lvl="0" algn="ctr">
              <a:buClr>
                <a:srgbClr val="AED633"/>
              </a:buClr>
              <a:buSzPts val="6000"/>
            </a:pPr>
            <a:r>
              <a:rPr lang="de-DE" sz="6000" b="1">
                <a:solidFill>
                  <a:srgbClr val="00CCFF"/>
                </a:solidFill>
                <a:latin typeface="+mn-lt"/>
                <a:ea typeface="Helvetica Neue"/>
                <a:cs typeface="Helvetica Neue"/>
                <a:sym typeface="Helvetica Neue"/>
              </a:rPr>
              <a:t>Verantwortungsvolles Online-Verhalten</a:t>
            </a:r>
          </a:p>
        </p:txBody>
      </p:sp>
      <p:pic>
        <p:nvPicPr>
          <p:cNvPr id="3" name="Picture 2">
            <a:extLst>
              <a:ext uri="{FF2B5EF4-FFF2-40B4-BE49-F238E27FC236}">
                <a16:creationId xmlns:a16="http://schemas.microsoft.com/office/drawing/2014/main" id="{212434AD-34CB-448C-81B2-0ECA485D654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628378" y="5728498"/>
            <a:ext cx="4138863" cy="2759242"/>
          </a:xfrm>
          <a:prstGeom prst="rect">
            <a:avLst/>
          </a:prstGeom>
        </p:spPr>
      </p:pic>
      <p:sp>
        <p:nvSpPr>
          <p:cNvPr id="4" name="Rectangle 3">
            <a:extLst>
              <a:ext uri="{FF2B5EF4-FFF2-40B4-BE49-F238E27FC236}">
                <a16:creationId xmlns:a16="http://schemas.microsoft.com/office/drawing/2014/main" id="{DBD8FCC9-1DFD-46B3-84E3-0FFCCC136E85}"/>
              </a:ext>
            </a:extLst>
          </p:cNvPr>
          <p:cNvSpPr/>
          <p:nvPr/>
        </p:nvSpPr>
        <p:spPr>
          <a:xfrm>
            <a:off x="7333249" y="8740713"/>
            <a:ext cx="5233736" cy="246221"/>
          </a:xfrm>
          <a:prstGeom prst="rect">
            <a:avLst/>
          </a:prstGeom>
        </p:spPr>
        <p:txBody>
          <a:bodyPr wrap="square">
            <a:spAutoFit/>
          </a:bodyPr>
          <a:lstStyle/>
          <a:p>
            <a:r>
              <a:rPr lang="de-DE" sz="1000"/>
              <a:t>https://www.dijabetes.hr/wp-content/uploads/2023/03/zdravstvena-pismenost-1.jpg</a:t>
            </a:r>
          </a:p>
        </p:txBody>
      </p:sp>
    </p:spTree>
    <p:extLst>
      <p:ext uri="{BB962C8B-B14F-4D97-AF65-F5344CB8AC3E}">
        <p14:creationId xmlns:p14="http://schemas.microsoft.com/office/powerpoint/2010/main" val="341397540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2316D32-E6C2-4F83-AEA7-ED913FEAEECB}"/>
              </a:ext>
            </a:extLst>
          </p:cNvPr>
          <p:cNvSpPr txBox="1"/>
          <p:nvPr/>
        </p:nvSpPr>
        <p:spPr>
          <a:xfrm>
            <a:off x="5868000" y="2700000"/>
            <a:ext cx="6120000" cy="1107932"/>
          </a:xfrm>
          <a:prstGeom prst="rect">
            <a:avLst/>
          </a:prstGeom>
          <a:noFill/>
        </p:spPr>
        <p:txBody>
          <a:bodyPr wrap="square" rtlCol="0">
            <a:spAutoFit/>
          </a:bodyPr>
          <a:lstStyle/>
          <a:p>
            <a:pPr algn="just">
              <a:lnSpc>
                <a:spcPct val="107000"/>
              </a:lnSpc>
              <a:spcAft>
                <a:spcPts val="800"/>
              </a:spcAft>
            </a:pPr>
            <a:r>
              <a:rPr lang="de-DE" sz="3200" b="1" dirty="0">
                <a:solidFill>
                  <a:srgbClr val="0070C0"/>
                </a:solidFill>
                <a:latin typeface="+mj-lt"/>
                <a:ea typeface="Yu Mincho" panose="02020400000000000000" pitchFamily="18" charset="-128"/>
                <a:cs typeface="Arial" panose="020B0604020202020204" pitchFamily="34" charset="0"/>
              </a:rPr>
              <a:t>Akkreditierte Websites nutzen</a:t>
            </a:r>
          </a:p>
        </p:txBody>
      </p:sp>
      <p:sp>
        <p:nvSpPr>
          <p:cNvPr id="3" name="Google Shape;118;p6">
            <a:extLst>
              <a:ext uri="{FF2B5EF4-FFF2-40B4-BE49-F238E27FC236}">
                <a16:creationId xmlns:a16="http://schemas.microsoft.com/office/drawing/2014/main" id="{D9C5382D-B6E7-48FB-A81D-D69C2756CF3D}"/>
              </a:ext>
            </a:extLst>
          </p:cNvPr>
          <p:cNvSpPr txBox="1"/>
          <p:nvPr/>
        </p:nvSpPr>
        <p:spPr>
          <a:xfrm>
            <a:off x="1800000" y="1365890"/>
            <a:ext cx="15552000" cy="1446509"/>
          </a:xfrm>
          <a:prstGeom prst="rect">
            <a:avLst/>
          </a:prstGeom>
          <a:noFill/>
          <a:ln>
            <a:noFill/>
          </a:ln>
        </p:spPr>
        <p:txBody>
          <a:bodyPr spcFirstLastPara="1" wrap="square" lIns="91425" tIns="45700" rIns="91425" bIns="45700" anchor="t" anchorCtr="0">
            <a:spAutoFit/>
          </a:bodyPr>
          <a:lstStyle/>
          <a:p>
            <a:pPr lvl="0"/>
            <a:r>
              <a:rPr lang="de-DE" sz="4400" b="1" dirty="0">
                <a:solidFill>
                  <a:schemeClr val="tx1"/>
                </a:solidFill>
                <a:latin typeface="+mj-lt"/>
                <a:ea typeface="Helvetica Neue"/>
                <a:cs typeface="Helvetica Neue"/>
                <a:sym typeface="Helvetica Neue"/>
              </a:rPr>
              <a:t>3.1. Wege zur Erkennung von Gesundheits-desinformation</a:t>
            </a:r>
          </a:p>
        </p:txBody>
      </p:sp>
      <p:sp>
        <p:nvSpPr>
          <p:cNvPr id="6" name="TextBox 5">
            <a:extLst>
              <a:ext uri="{FF2B5EF4-FFF2-40B4-BE49-F238E27FC236}">
                <a16:creationId xmlns:a16="http://schemas.microsoft.com/office/drawing/2014/main" id="{9FE44B84-4444-40CD-AB69-137C29A7908D}"/>
              </a:ext>
            </a:extLst>
          </p:cNvPr>
          <p:cNvSpPr txBox="1"/>
          <p:nvPr/>
        </p:nvSpPr>
        <p:spPr>
          <a:xfrm>
            <a:off x="1332000" y="3240000"/>
            <a:ext cx="5904000" cy="5713808"/>
          </a:xfrm>
          <a:prstGeom prst="rect">
            <a:avLst/>
          </a:prstGeom>
          <a:noFill/>
        </p:spPr>
        <p:txBody>
          <a:bodyPr wrap="square" rtlCol="0">
            <a:spAutoFit/>
          </a:bodyPr>
          <a:lstStyle/>
          <a:p>
            <a:pPr marL="342900" indent="-342900" algn="just">
              <a:lnSpc>
                <a:spcPct val="107000"/>
              </a:lnSpc>
              <a:spcAft>
                <a:spcPts val="800"/>
              </a:spcAft>
              <a:buFont typeface="Arial" panose="020B0604020202020204" pitchFamily="34" charset="0"/>
              <a:buChar char="•"/>
            </a:pPr>
            <a:r>
              <a:rPr lang="de-DE" sz="2400" dirty="0">
                <a:solidFill>
                  <a:schemeClr val="tx1"/>
                </a:solidFill>
                <a:latin typeface="+mj-lt"/>
                <a:ea typeface="Yu Mincho" panose="02020400000000000000" pitchFamily="18" charset="-128"/>
                <a:cs typeface="Arial" panose="020B0604020202020204" pitchFamily="34" charset="0"/>
              </a:rPr>
              <a:t>Websites können akkreditiert werden, wenn sie acht Bedingungen erfüllen</a:t>
            </a:r>
          </a:p>
          <a:p>
            <a:pPr marL="342900" indent="-342900" algn="just">
              <a:lnSpc>
                <a:spcPct val="107000"/>
              </a:lnSpc>
              <a:spcAft>
                <a:spcPts val="800"/>
              </a:spcAft>
              <a:buFont typeface="Arial" panose="020B0604020202020204" pitchFamily="34" charset="0"/>
              <a:buChar char="•"/>
            </a:pPr>
            <a:r>
              <a:rPr lang="de-DE" sz="2400" dirty="0">
                <a:solidFill>
                  <a:schemeClr val="tx1"/>
                </a:solidFill>
                <a:latin typeface="+mj-lt"/>
                <a:ea typeface="Yu Mincho" panose="02020400000000000000" pitchFamily="18" charset="-128"/>
                <a:cs typeface="Arial" panose="020B0604020202020204" pitchFamily="34" charset="0"/>
              </a:rPr>
              <a:t>die Autoren und Verleger werden deutlich hervorgehoben </a:t>
            </a:r>
          </a:p>
          <a:p>
            <a:pPr marL="342900" indent="-342900" algn="just">
              <a:lnSpc>
                <a:spcPct val="107000"/>
              </a:lnSpc>
              <a:spcAft>
                <a:spcPts val="800"/>
              </a:spcAft>
              <a:buFont typeface="Arial" panose="020B0604020202020204" pitchFamily="34" charset="0"/>
              <a:buChar char="•"/>
            </a:pPr>
            <a:r>
              <a:rPr lang="de-DE" sz="2400" dirty="0">
                <a:solidFill>
                  <a:schemeClr val="tx1"/>
                </a:solidFill>
                <a:latin typeface="+mj-lt"/>
                <a:ea typeface="Yu Mincho" panose="02020400000000000000" pitchFamily="18" charset="-128"/>
                <a:cs typeface="Arial" panose="020B0604020202020204" pitchFamily="34" charset="0"/>
              </a:rPr>
              <a:t>es wird darauf hingewiesen, dass die Website und ihr Inhalt einen Besuch beim Arzt nicht ersetzen können</a:t>
            </a:r>
          </a:p>
          <a:p>
            <a:pPr marL="342900" indent="-342900" algn="just">
              <a:lnSpc>
                <a:spcPct val="107000"/>
              </a:lnSpc>
              <a:spcAft>
                <a:spcPts val="800"/>
              </a:spcAft>
              <a:buFont typeface="Arial" panose="020B0604020202020204" pitchFamily="34" charset="0"/>
              <a:buChar char="•"/>
            </a:pPr>
            <a:r>
              <a:rPr lang="de-DE" sz="2400" dirty="0">
                <a:solidFill>
                  <a:schemeClr val="tx1"/>
                </a:solidFill>
                <a:latin typeface="+mj-lt"/>
                <a:ea typeface="Yu Mincho" panose="02020400000000000000" pitchFamily="18" charset="-128"/>
                <a:cs typeface="Arial" panose="020B0604020202020204" pitchFamily="34" charset="0"/>
              </a:rPr>
              <a:t>die Daten der Nutzer geschützt sind</a:t>
            </a:r>
          </a:p>
          <a:p>
            <a:pPr marL="342900" indent="-342900" algn="just">
              <a:lnSpc>
                <a:spcPct val="107000"/>
              </a:lnSpc>
              <a:spcAft>
                <a:spcPts val="800"/>
              </a:spcAft>
              <a:buFont typeface="Arial" panose="020B0604020202020204" pitchFamily="34" charset="0"/>
              <a:buChar char="•"/>
            </a:pPr>
            <a:r>
              <a:rPr lang="de-DE" sz="2400" dirty="0">
                <a:solidFill>
                  <a:schemeClr val="tx1"/>
                </a:solidFill>
                <a:latin typeface="+mj-lt"/>
                <a:ea typeface="Yu Mincho" panose="02020400000000000000" pitchFamily="18" charset="-128"/>
                <a:cs typeface="Arial" panose="020B0604020202020204" pitchFamily="34" charset="0"/>
              </a:rPr>
              <a:t>die Website aktualisiert wird: das Datum der letzten Änderung wird angegeben, </a:t>
            </a:r>
          </a:p>
          <a:p>
            <a:pPr marL="342900" indent="-342900" algn="just">
              <a:lnSpc>
                <a:spcPct val="107000"/>
              </a:lnSpc>
              <a:spcAft>
                <a:spcPts val="800"/>
              </a:spcAft>
              <a:buFont typeface="Arial" panose="020B0604020202020204" pitchFamily="34" charset="0"/>
              <a:buChar char="•"/>
            </a:pPr>
            <a:r>
              <a:rPr lang="de-DE" sz="2400" dirty="0">
                <a:solidFill>
                  <a:schemeClr val="tx1"/>
                </a:solidFill>
                <a:latin typeface="+mj-lt"/>
                <a:ea typeface="Yu Mincho" panose="02020400000000000000" pitchFamily="18" charset="-128"/>
                <a:cs typeface="Arial" panose="020B0604020202020204" pitchFamily="34" charset="0"/>
              </a:rPr>
              <a:t>die Informationen objektiv und vollständig sind</a:t>
            </a:r>
          </a:p>
        </p:txBody>
      </p:sp>
      <p:sp>
        <p:nvSpPr>
          <p:cNvPr id="8" name="TextBox 7">
            <a:extLst>
              <a:ext uri="{FF2B5EF4-FFF2-40B4-BE49-F238E27FC236}">
                <a16:creationId xmlns:a16="http://schemas.microsoft.com/office/drawing/2014/main" id="{84A86663-793F-4EF5-992B-58543AF4B94E}"/>
              </a:ext>
            </a:extLst>
          </p:cNvPr>
          <p:cNvSpPr txBox="1"/>
          <p:nvPr/>
        </p:nvSpPr>
        <p:spPr>
          <a:xfrm>
            <a:off x="10403999" y="3240000"/>
            <a:ext cx="7164000" cy="6298968"/>
          </a:xfrm>
          <a:prstGeom prst="rect">
            <a:avLst/>
          </a:prstGeom>
          <a:noFill/>
        </p:spPr>
        <p:txBody>
          <a:bodyPr wrap="square" rtlCol="0">
            <a:spAutoFit/>
          </a:bodyPr>
          <a:lstStyle/>
          <a:p>
            <a:pPr marL="342900" indent="-342900" algn="just">
              <a:lnSpc>
                <a:spcPct val="107000"/>
              </a:lnSpc>
              <a:spcAft>
                <a:spcPts val="800"/>
              </a:spcAft>
              <a:buFont typeface="Arial" panose="020B0604020202020204" pitchFamily="34" charset="0"/>
              <a:buChar char="•"/>
            </a:pPr>
            <a:r>
              <a:rPr lang="de-DE" sz="2400" dirty="0">
                <a:solidFill>
                  <a:schemeClr val="tx1"/>
                </a:solidFill>
                <a:latin typeface="+mj-lt"/>
                <a:ea typeface="Yu Mincho" panose="02020400000000000000" pitchFamily="18" charset="-128"/>
                <a:cs typeface="Arial" panose="020B0604020202020204" pitchFamily="34" charset="0"/>
              </a:rPr>
              <a:t>die Schnittstelle der Website ist für den Nutzer zugänglich und hat eine hervorgehobene Aufgabe</a:t>
            </a:r>
          </a:p>
          <a:p>
            <a:pPr marL="342900" indent="-342900" algn="just">
              <a:lnSpc>
                <a:spcPct val="107000"/>
              </a:lnSpc>
              <a:spcAft>
                <a:spcPts val="800"/>
              </a:spcAft>
              <a:buFont typeface="Arial" panose="020B0604020202020204" pitchFamily="34" charset="0"/>
              <a:buChar char="•"/>
            </a:pPr>
            <a:r>
              <a:rPr lang="de-DE" sz="2400" dirty="0">
                <a:solidFill>
                  <a:schemeClr val="tx1"/>
                </a:solidFill>
                <a:latin typeface="+mj-lt"/>
                <a:ea typeface="Yu Mincho" panose="02020400000000000000" pitchFamily="18" charset="-128"/>
                <a:cs typeface="Arial" panose="020B0604020202020204" pitchFamily="34" charset="0"/>
              </a:rPr>
              <a:t>alle Finanzierungsquellen sind klar angegeben</a:t>
            </a:r>
          </a:p>
          <a:p>
            <a:pPr marL="342900" indent="-342900" algn="just">
              <a:lnSpc>
                <a:spcPct val="107000"/>
              </a:lnSpc>
              <a:spcAft>
                <a:spcPts val="800"/>
              </a:spcAft>
              <a:buFont typeface="Arial" panose="020B0604020202020204" pitchFamily="34" charset="0"/>
              <a:buChar char="•"/>
            </a:pPr>
            <a:r>
              <a:rPr lang="de-DE" sz="2400" dirty="0">
                <a:solidFill>
                  <a:schemeClr val="tx1"/>
                </a:solidFill>
                <a:latin typeface="+mj-lt"/>
                <a:ea typeface="Yu Mincho" panose="02020400000000000000" pitchFamily="18" charset="-128"/>
                <a:cs typeface="Arial" panose="020B0604020202020204" pitchFamily="34" charset="0"/>
              </a:rPr>
              <a:t>alle Anzeigen müssen als Werbung gekennzeichnet sein, so dass der Leser sie von den Gesundheitsinhalten der Website unterscheiden kann</a:t>
            </a:r>
          </a:p>
          <a:p>
            <a:pPr marL="342900" indent="-342900" algn="just">
              <a:lnSpc>
                <a:spcPct val="107000"/>
              </a:lnSpc>
              <a:spcAft>
                <a:spcPts val="800"/>
              </a:spcAft>
              <a:buFont typeface="Arial" panose="020B0604020202020204" pitchFamily="34" charset="0"/>
              <a:buChar char="•"/>
            </a:pPr>
            <a:r>
              <a:rPr lang="de-DE" sz="2400" dirty="0">
                <a:solidFill>
                  <a:schemeClr val="tx1"/>
                </a:solidFill>
                <a:latin typeface="+mj-lt"/>
                <a:ea typeface="Yu Mincho" panose="02020400000000000000" pitchFamily="18" charset="-128"/>
                <a:cs typeface="Arial" panose="020B0604020202020204" pitchFamily="34" charset="0"/>
              </a:rPr>
              <a:t>Suche nach spezialisierten Websites, deren Inhalt auf Gesundheitsprävention und Krankheitsverhütung ausgerichtet ist, sowie nach Websites - Portalen, auf denen man Antworten auf gesundheitsbezogene Fragen erhält.</a:t>
            </a:r>
            <a:endParaRPr lang="de-DE" sz="1200" dirty="0">
              <a:solidFill>
                <a:schemeClr val="tx1"/>
              </a:solidFill>
              <a:latin typeface="+mj-lt"/>
              <a:ea typeface="Yu Mincho" panose="02020400000000000000" pitchFamily="18" charset="-128"/>
              <a:cs typeface="Arial" panose="020B0604020202020204" pitchFamily="34" charset="0"/>
            </a:endParaRPr>
          </a:p>
        </p:txBody>
      </p:sp>
      <p:pic>
        <p:nvPicPr>
          <p:cNvPr id="10242" name="Picture 2" descr="Blue exclamation point button Digital Art by Henrik Lehnerer - Pixels">
            <a:extLst>
              <a:ext uri="{FF2B5EF4-FFF2-40B4-BE49-F238E27FC236}">
                <a16:creationId xmlns:a16="http://schemas.microsoft.com/office/drawing/2014/main" id="{B1ED73B8-EC75-4D32-9B74-A618CB72DE69}"/>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236000" y="3754816"/>
            <a:ext cx="3261042" cy="3261042"/>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9C4CF804-56C2-431F-ACEC-341A75B7252F}"/>
              </a:ext>
            </a:extLst>
          </p:cNvPr>
          <p:cNvSpPr/>
          <p:nvPr/>
        </p:nvSpPr>
        <p:spPr>
          <a:xfrm>
            <a:off x="7976936" y="8963495"/>
            <a:ext cx="3344006" cy="369332"/>
          </a:xfrm>
          <a:prstGeom prst="rect">
            <a:avLst/>
          </a:prstGeom>
        </p:spPr>
        <p:txBody>
          <a:bodyPr wrap="square">
            <a:spAutoFit/>
          </a:bodyPr>
          <a:lstStyle/>
          <a:p>
            <a:r>
              <a:rPr lang="de-DE" sz="900" dirty="0">
                <a:latin typeface="+mj-lt"/>
              </a:rPr>
              <a:t>https://images.fineartamerica.com/images-medium-large-5/blue-exclamation-point-button-henrik-lehnerer.jpg</a:t>
            </a:r>
          </a:p>
        </p:txBody>
      </p:sp>
    </p:spTree>
    <p:extLst>
      <p:ext uri="{BB962C8B-B14F-4D97-AF65-F5344CB8AC3E}">
        <p14:creationId xmlns:p14="http://schemas.microsoft.com/office/powerpoint/2010/main" val="20626390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2316D32-E6C2-4F83-AEA7-ED913FEAEECB}"/>
              </a:ext>
            </a:extLst>
          </p:cNvPr>
          <p:cNvSpPr txBox="1"/>
          <p:nvPr/>
        </p:nvSpPr>
        <p:spPr>
          <a:xfrm>
            <a:off x="2212953" y="3132423"/>
            <a:ext cx="13390323" cy="5081648"/>
          </a:xfrm>
          <a:prstGeom prst="rect">
            <a:avLst/>
          </a:prstGeom>
          <a:noFill/>
        </p:spPr>
        <p:txBody>
          <a:bodyPr wrap="square" rtlCol="0">
            <a:spAutoFit/>
          </a:bodyPr>
          <a:lstStyle/>
          <a:p>
            <a:pPr algn="just">
              <a:lnSpc>
                <a:spcPct val="107000"/>
              </a:lnSpc>
              <a:spcAft>
                <a:spcPts val="800"/>
              </a:spcAft>
            </a:pPr>
            <a:r>
              <a:rPr lang="de-DE" sz="3200" b="1" dirty="0">
                <a:solidFill>
                  <a:srgbClr val="0070C0"/>
                </a:solidFill>
                <a:latin typeface="+mj-lt"/>
                <a:ea typeface="Yu Mincho" panose="02020400000000000000" pitchFamily="18" charset="-128"/>
                <a:cs typeface="Arial" panose="020B0604020202020204" pitchFamily="34" charset="0"/>
              </a:rPr>
              <a:t>Beispiele für akkreditierte Websites:</a:t>
            </a:r>
          </a:p>
          <a:p>
            <a:pPr algn="just">
              <a:lnSpc>
                <a:spcPct val="107000"/>
              </a:lnSpc>
              <a:spcAft>
                <a:spcPts val="800"/>
              </a:spcAft>
            </a:pPr>
            <a:r>
              <a:rPr lang="de-DE" sz="2400" dirty="0">
                <a:solidFill>
                  <a:srgbClr val="0070C0"/>
                </a:solidFill>
                <a:latin typeface="+mj-lt"/>
                <a:ea typeface="Yu Mincho" panose="02020400000000000000" pitchFamily="18" charset="-128"/>
                <a:cs typeface="Arial" panose="020B0604020202020204" pitchFamily="34" charset="0"/>
                <a:hlinkClick r:id="rId2"/>
              </a:rPr>
              <a:t>https://www.hzjz.hr/</a:t>
            </a:r>
            <a:r>
              <a:rPr lang="de-DE" sz="2400" dirty="0">
                <a:solidFill>
                  <a:srgbClr val="0070C0"/>
                </a:solidFill>
                <a:latin typeface="+mj-lt"/>
                <a:ea typeface="Yu Mincho" panose="02020400000000000000" pitchFamily="18" charset="-128"/>
                <a:cs typeface="Arial" panose="020B0604020202020204" pitchFamily="34" charset="0"/>
              </a:rPr>
              <a:t> </a:t>
            </a:r>
          </a:p>
          <a:p>
            <a:pPr algn="just">
              <a:lnSpc>
                <a:spcPct val="107000"/>
              </a:lnSpc>
              <a:spcAft>
                <a:spcPts val="800"/>
              </a:spcAft>
            </a:pPr>
            <a:r>
              <a:rPr lang="de-DE" sz="2400" dirty="0">
                <a:solidFill>
                  <a:srgbClr val="0070C0"/>
                </a:solidFill>
                <a:latin typeface="+mj-lt"/>
                <a:ea typeface="Yu Mincho" panose="02020400000000000000" pitchFamily="18" charset="-128"/>
                <a:cs typeface="Arial" panose="020B0604020202020204" pitchFamily="34" charset="0"/>
                <a:hlinkClick r:id="rId3"/>
              </a:rPr>
              <a:t>https://stampar.hr/hr</a:t>
            </a:r>
            <a:r>
              <a:rPr lang="de-DE" sz="2400" dirty="0">
                <a:solidFill>
                  <a:srgbClr val="0070C0"/>
                </a:solidFill>
                <a:latin typeface="+mj-lt"/>
                <a:ea typeface="Yu Mincho" panose="02020400000000000000" pitchFamily="18" charset="-128"/>
                <a:cs typeface="Arial" panose="020B0604020202020204" pitchFamily="34" charset="0"/>
              </a:rPr>
              <a:t> </a:t>
            </a:r>
          </a:p>
          <a:p>
            <a:pPr algn="just">
              <a:lnSpc>
                <a:spcPct val="107000"/>
              </a:lnSpc>
              <a:spcAft>
                <a:spcPts val="800"/>
              </a:spcAft>
            </a:pPr>
            <a:r>
              <a:rPr lang="de-DE" sz="2400" dirty="0">
                <a:solidFill>
                  <a:srgbClr val="0070C0"/>
                </a:solidFill>
                <a:latin typeface="+mj-lt"/>
                <a:ea typeface="Yu Mincho" panose="02020400000000000000" pitchFamily="18" charset="-128"/>
                <a:cs typeface="Arial" panose="020B0604020202020204" pitchFamily="34" charset="0"/>
                <a:hlinkClick r:id="rId4"/>
              </a:rPr>
              <a:t>https://eurohealthnet.eu/</a:t>
            </a:r>
            <a:r>
              <a:rPr lang="de-DE" sz="2400" dirty="0">
                <a:solidFill>
                  <a:srgbClr val="0070C0"/>
                </a:solidFill>
                <a:latin typeface="+mj-lt"/>
                <a:ea typeface="Yu Mincho" panose="02020400000000000000" pitchFamily="18" charset="-128"/>
                <a:cs typeface="Arial" panose="020B0604020202020204" pitchFamily="34" charset="0"/>
              </a:rPr>
              <a:t>   </a:t>
            </a:r>
          </a:p>
          <a:p>
            <a:pPr algn="just">
              <a:lnSpc>
                <a:spcPct val="107000"/>
              </a:lnSpc>
              <a:spcAft>
                <a:spcPts val="800"/>
              </a:spcAft>
            </a:pPr>
            <a:r>
              <a:rPr lang="de-DE" sz="2400" dirty="0">
                <a:solidFill>
                  <a:srgbClr val="0070C0"/>
                </a:solidFill>
                <a:latin typeface="+mj-lt"/>
                <a:ea typeface="Yu Mincho" panose="02020400000000000000" pitchFamily="18" charset="-128"/>
                <a:cs typeface="Arial" panose="020B0604020202020204" pitchFamily="34" charset="0"/>
                <a:hlinkClick r:id="rId5"/>
              </a:rPr>
              <a:t>https://www.who.int/</a:t>
            </a:r>
            <a:r>
              <a:rPr lang="de-DE" sz="2400" dirty="0">
                <a:solidFill>
                  <a:srgbClr val="0070C0"/>
                </a:solidFill>
                <a:latin typeface="+mj-lt"/>
                <a:ea typeface="Yu Mincho" panose="02020400000000000000" pitchFamily="18" charset="-128"/>
                <a:cs typeface="Arial" panose="020B0604020202020204" pitchFamily="34" charset="0"/>
              </a:rPr>
              <a:t>  </a:t>
            </a:r>
          </a:p>
          <a:p>
            <a:pPr algn="just">
              <a:lnSpc>
                <a:spcPct val="107000"/>
              </a:lnSpc>
              <a:spcAft>
                <a:spcPts val="800"/>
              </a:spcAft>
            </a:pPr>
            <a:r>
              <a:rPr lang="de-DE" sz="2400" dirty="0">
                <a:solidFill>
                  <a:srgbClr val="0070C0"/>
                </a:solidFill>
                <a:latin typeface="+mj-lt"/>
                <a:ea typeface="Yu Mincho" panose="02020400000000000000" pitchFamily="18" charset="-128"/>
                <a:cs typeface="Arial" panose="020B0604020202020204" pitchFamily="34" charset="0"/>
                <a:hlinkClick r:id="rId6"/>
              </a:rPr>
              <a:t>https://united-healthcare.eu/</a:t>
            </a:r>
            <a:r>
              <a:rPr lang="de-DE" sz="2400" dirty="0">
                <a:solidFill>
                  <a:srgbClr val="0070C0"/>
                </a:solidFill>
                <a:latin typeface="+mj-lt"/>
                <a:ea typeface="Yu Mincho" panose="02020400000000000000" pitchFamily="18" charset="-128"/>
                <a:cs typeface="Arial" panose="020B0604020202020204" pitchFamily="34" charset="0"/>
              </a:rPr>
              <a:t> </a:t>
            </a:r>
          </a:p>
          <a:p>
            <a:pPr algn="just">
              <a:lnSpc>
                <a:spcPct val="107000"/>
              </a:lnSpc>
              <a:spcAft>
                <a:spcPts val="800"/>
              </a:spcAft>
            </a:pPr>
            <a:r>
              <a:rPr lang="de-DE" sz="2400" dirty="0">
                <a:solidFill>
                  <a:srgbClr val="0070C0"/>
                </a:solidFill>
                <a:latin typeface="+mj-lt"/>
                <a:ea typeface="Yu Mincho" panose="02020400000000000000" pitchFamily="18" charset="-128"/>
                <a:cs typeface="Arial" panose="020B0604020202020204" pitchFamily="34" charset="0"/>
                <a:hlinkClick r:id="rId7"/>
              </a:rPr>
              <a:t>https://www.iss.it/web/iss-en</a:t>
            </a:r>
            <a:r>
              <a:rPr lang="de-DE" sz="2400" dirty="0">
                <a:solidFill>
                  <a:srgbClr val="0070C0"/>
                </a:solidFill>
                <a:latin typeface="+mj-lt"/>
                <a:ea typeface="Yu Mincho" panose="02020400000000000000" pitchFamily="18" charset="-128"/>
                <a:cs typeface="Arial" panose="020B0604020202020204" pitchFamily="34" charset="0"/>
              </a:rPr>
              <a:t> </a:t>
            </a:r>
          </a:p>
          <a:p>
            <a:pPr algn="just">
              <a:lnSpc>
                <a:spcPct val="107000"/>
              </a:lnSpc>
              <a:spcAft>
                <a:spcPts val="800"/>
              </a:spcAft>
            </a:pPr>
            <a:r>
              <a:rPr lang="de-DE" sz="2400" dirty="0">
                <a:solidFill>
                  <a:srgbClr val="0070C0"/>
                </a:solidFill>
                <a:latin typeface="+mj-lt"/>
                <a:ea typeface="Yu Mincho" panose="02020400000000000000" pitchFamily="18" charset="-128"/>
                <a:cs typeface="Arial" panose="020B0604020202020204" pitchFamily="34" charset="0"/>
                <a:hlinkClick r:id="rId8"/>
              </a:rPr>
              <a:t>https://www.sciensano.be/en/health-topics</a:t>
            </a:r>
            <a:endParaRPr lang="de-DE" sz="2400" dirty="0">
              <a:solidFill>
                <a:srgbClr val="0070C0"/>
              </a:solidFill>
              <a:latin typeface="+mj-lt"/>
              <a:ea typeface="Yu Mincho" panose="02020400000000000000" pitchFamily="18" charset="-128"/>
              <a:cs typeface="Arial" panose="020B0604020202020204" pitchFamily="34" charset="0"/>
            </a:endParaRPr>
          </a:p>
          <a:p>
            <a:pPr marL="457200" indent="-457200" algn="just">
              <a:lnSpc>
                <a:spcPct val="107000"/>
              </a:lnSpc>
              <a:spcAft>
                <a:spcPts val="800"/>
              </a:spcAft>
              <a:buFont typeface="Arial" panose="020B0604020202020204" pitchFamily="34" charset="0"/>
              <a:buChar char="•"/>
            </a:pPr>
            <a:endParaRPr lang="de-DE" sz="2400" dirty="0">
              <a:solidFill>
                <a:srgbClr val="0070C0"/>
              </a:solidFill>
              <a:latin typeface="+mj-lt"/>
              <a:ea typeface="Yu Mincho" panose="02020400000000000000" pitchFamily="18" charset="-128"/>
              <a:cs typeface="Arial" panose="020B0604020202020204" pitchFamily="34" charset="0"/>
            </a:endParaRPr>
          </a:p>
          <a:p>
            <a:pPr marL="457200" indent="-457200" algn="just">
              <a:lnSpc>
                <a:spcPct val="107000"/>
              </a:lnSpc>
              <a:spcAft>
                <a:spcPts val="800"/>
              </a:spcAft>
              <a:buFont typeface="Arial" panose="020B0604020202020204" pitchFamily="34" charset="0"/>
              <a:buChar char="•"/>
            </a:pPr>
            <a:endParaRPr lang="de-DE" sz="2400" dirty="0">
              <a:solidFill>
                <a:srgbClr val="0070C0"/>
              </a:solidFill>
              <a:latin typeface="+mj-lt"/>
              <a:ea typeface="Yu Mincho" panose="02020400000000000000" pitchFamily="18" charset="-128"/>
              <a:cs typeface="Arial" panose="020B0604020202020204" pitchFamily="34" charset="0"/>
            </a:endParaRPr>
          </a:p>
        </p:txBody>
      </p:sp>
      <p:sp>
        <p:nvSpPr>
          <p:cNvPr id="3" name="Google Shape;118;p6">
            <a:extLst>
              <a:ext uri="{FF2B5EF4-FFF2-40B4-BE49-F238E27FC236}">
                <a16:creationId xmlns:a16="http://schemas.microsoft.com/office/drawing/2014/main" id="{D9C5382D-B6E7-48FB-A81D-D69C2756CF3D}"/>
              </a:ext>
            </a:extLst>
          </p:cNvPr>
          <p:cNvSpPr txBox="1"/>
          <p:nvPr/>
        </p:nvSpPr>
        <p:spPr>
          <a:xfrm>
            <a:off x="1800000" y="1287925"/>
            <a:ext cx="14168073" cy="1446509"/>
          </a:xfrm>
          <a:prstGeom prst="rect">
            <a:avLst/>
          </a:prstGeom>
          <a:noFill/>
          <a:ln>
            <a:noFill/>
          </a:ln>
        </p:spPr>
        <p:txBody>
          <a:bodyPr spcFirstLastPara="1" wrap="square" lIns="91425" tIns="45700" rIns="91425" bIns="45700" anchor="t" anchorCtr="0">
            <a:spAutoFit/>
          </a:bodyPr>
          <a:lstStyle/>
          <a:p>
            <a:pPr lvl="0"/>
            <a:r>
              <a:rPr lang="de-DE" sz="4400" b="1" dirty="0">
                <a:solidFill>
                  <a:schemeClr val="tx1"/>
                </a:solidFill>
                <a:latin typeface="+mj-lt"/>
                <a:ea typeface="Helvetica Neue"/>
                <a:cs typeface="Helvetica Neue"/>
                <a:sym typeface="Helvetica Neue"/>
              </a:rPr>
              <a:t>3.1. Wege zur Erkennung von Gesundheits-desinformation</a:t>
            </a:r>
          </a:p>
        </p:txBody>
      </p:sp>
    </p:spTree>
    <p:extLst>
      <p:ext uri="{BB962C8B-B14F-4D97-AF65-F5344CB8AC3E}">
        <p14:creationId xmlns:p14="http://schemas.microsoft.com/office/powerpoint/2010/main" val="53369367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2316D32-E6C2-4F83-AEA7-ED913FEAEECB}"/>
              </a:ext>
            </a:extLst>
          </p:cNvPr>
          <p:cNvSpPr txBox="1"/>
          <p:nvPr/>
        </p:nvSpPr>
        <p:spPr>
          <a:xfrm>
            <a:off x="1332000" y="2789733"/>
            <a:ext cx="16344000" cy="6578147"/>
          </a:xfrm>
          <a:prstGeom prst="rect">
            <a:avLst/>
          </a:prstGeom>
          <a:noFill/>
        </p:spPr>
        <p:txBody>
          <a:bodyPr wrap="square" rtlCol="0">
            <a:spAutoFit/>
          </a:bodyPr>
          <a:lstStyle/>
          <a:p>
            <a:pPr algn="just">
              <a:lnSpc>
                <a:spcPct val="107000"/>
              </a:lnSpc>
              <a:spcAft>
                <a:spcPts val="800"/>
              </a:spcAft>
            </a:pPr>
            <a:r>
              <a:rPr lang="de-DE" sz="2800" dirty="0">
                <a:solidFill>
                  <a:schemeClr val="tx1"/>
                </a:solidFill>
                <a:latin typeface="+mj-lt"/>
                <a:ea typeface="Yu Mincho" panose="02020400000000000000" pitchFamily="18" charset="-128"/>
                <a:cs typeface="Arial" panose="020B0604020202020204" pitchFamily="34" charset="0"/>
              </a:rPr>
              <a:t>Ein verantwortungsvoller Umgang mit der Welt des Internets, in diesem Fall mit Gesundheitsinformationen, erfordert die Einhaltung einiger Regeln. </a:t>
            </a:r>
          </a:p>
          <a:p>
            <a:pPr marL="457200" indent="-457200" algn="just">
              <a:lnSpc>
                <a:spcPct val="107000"/>
              </a:lnSpc>
              <a:spcAft>
                <a:spcPts val="800"/>
              </a:spcAft>
              <a:buFont typeface="Arial" panose="020B0604020202020204" pitchFamily="34" charset="0"/>
              <a:buChar char="•"/>
            </a:pPr>
            <a:r>
              <a:rPr lang="de-DE" sz="2800" dirty="0">
                <a:solidFill>
                  <a:schemeClr val="tx1"/>
                </a:solidFill>
                <a:latin typeface="+mj-lt"/>
                <a:ea typeface="Yu Mincho" panose="02020400000000000000" pitchFamily="18" charset="-128"/>
                <a:cs typeface="Arial" panose="020B0604020202020204" pitchFamily="34" charset="0"/>
              </a:rPr>
              <a:t>Prüfen Sie Informationen, bevor Sie sie mit anderen teilen oder verwenden. </a:t>
            </a:r>
          </a:p>
          <a:p>
            <a:pPr marL="457200" indent="-457200" algn="just">
              <a:lnSpc>
                <a:spcPct val="107000"/>
              </a:lnSpc>
              <a:spcAft>
                <a:spcPts val="800"/>
              </a:spcAft>
              <a:buFont typeface="Arial" panose="020B0604020202020204" pitchFamily="34" charset="0"/>
              <a:buChar char="•"/>
            </a:pPr>
            <a:r>
              <a:rPr lang="de-DE" sz="2800" dirty="0">
                <a:solidFill>
                  <a:schemeClr val="tx1"/>
                </a:solidFill>
                <a:latin typeface="+mj-lt"/>
                <a:ea typeface="Yu Mincho" panose="02020400000000000000" pitchFamily="18" charset="-128"/>
                <a:cs typeface="Arial" panose="020B0604020202020204" pitchFamily="34" charset="0"/>
              </a:rPr>
              <a:t>Suchen Sie nach zuverlässigen Quellen und lassen Sie sich die Richtigkeit der Informationen von einem Fachmann (Arzt, Krankenschwester/Techniker) bestätigen. </a:t>
            </a:r>
          </a:p>
          <a:p>
            <a:pPr marL="457200" indent="-457200" algn="just">
              <a:lnSpc>
                <a:spcPct val="107000"/>
              </a:lnSpc>
              <a:spcAft>
                <a:spcPts val="800"/>
              </a:spcAft>
              <a:buFont typeface="Arial" panose="020B0604020202020204" pitchFamily="34" charset="0"/>
              <a:buChar char="•"/>
            </a:pPr>
            <a:r>
              <a:rPr lang="de-DE" sz="2800" dirty="0">
                <a:solidFill>
                  <a:schemeClr val="tx1"/>
                </a:solidFill>
                <a:latin typeface="+mj-lt"/>
                <a:ea typeface="Yu Mincho" panose="02020400000000000000" pitchFamily="18" charset="-128"/>
                <a:cs typeface="Arial" panose="020B0604020202020204" pitchFamily="34" charset="0"/>
              </a:rPr>
              <a:t>Beurteilen Sie objektiv die Glaubwürdigkeit von Inhalten und ziehen Sie alternative Perspektiven in Betracht, bevor Sie Informationen anwenden oder weitergeben.</a:t>
            </a:r>
          </a:p>
          <a:p>
            <a:pPr marL="457200" indent="-457200" algn="just">
              <a:lnSpc>
                <a:spcPct val="107000"/>
              </a:lnSpc>
              <a:spcAft>
                <a:spcPts val="800"/>
              </a:spcAft>
              <a:buFont typeface="Arial" panose="020B0604020202020204" pitchFamily="34" charset="0"/>
              <a:buChar char="•"/>
            </a:pPr>
            <a:r>
              <a:rPr lang="de-DE" sz="2800" dirty="0">
                <a:solidFill>
                  <a:schemeClr val="tx1"/>
                </a:solidFill>
                <a:latin typeface="+mj-lt"/>
                <a:ea typeface="Yu Mincho" panose="02020400000000000000" pitchFamily="18" charset="-128"/>
                <a:cs typeface="Arial" panose="020B0604020202020204" pitchFamily="34" charset="0"/>
              </a:rPr>
              <a:t>Überprüfen Sie die Glaubwürdigkeit von Quellen, indem Sie nach Beweisen suchen und Behauptungen überprüfen, insbesondere in Fällen von "Wundern" und einfachen Lösungen zur Behandlung und Heilung bestimmter Zustände und Krankheiten (z. B. chronische Krankheiten, Diabetes, Arthritis usw.), was den Wahrheitsgehalt in Frage stellt. </a:t>
            </a:r>
          </a:p>
          <a:p>
            <a:pPr marL="457200" indent="-457200" algn="just">
              <a:lnSpc>
                <a:spcPct val="107000"/>
              </a:lnSpc>
              <a:spcAft>
                <a:spcPts val="800"/>
              </a:spcAft>
              <a:buFont typeface="Arial" panose="020B0604020202020204" pitchFamily="34" charset="0"/>
              <a:buChar char="•"/>
            </a:pPr>
            <a:r>
              <a:rPr lang="de-DE" sz="2800" dirty="0">
                <a:solidFill>
                  <a:schemeClr val="tx1"/>
                </a:solidFill>
                <a:latin typeface="+mj-lt"/>
                <a:ea typeface="Yu Mincho" panose="02020400000000000000" pitchFamily="18" charset="-128"/>
                <a:cs typeface="Arial" panose="020B0604020202020204" pitchFamily="34" charset="0"/>
              </a:rPr>
              <a:t>Suchen Sie nach anderen Quellen, um sich weiterzubilden und das Thema (Krankheit, Zustand) besser zu verstehen.</a:t>
            </a:r>
          </a:p>
        </p:txBody>
      </p:sp>
      <p:sp>
        <p:nvSpPr>
          <p:cNvPr id="3" name="Google Shape;118;p6">
            <a:extLst>
              <a:ext uri="{FF2B5EF4-FFF2-40B4-BE49-F238E27FC236}">
                <a16:creationId xmlns:a16="http://schemas.microsoft.com/office/drawing/2014/main" id="{D9C5382D-B6E7-48FB-A81D-D69C2756CF3D}"/>
              </a:ext>
            </a:extLst>
          </p:cNvPr>
          <p:cNvSpPr txBox="1"/>
          <p:nvPr/>
        </p:nvSpPr>
        <p:spPr>
          <a:xfrm>
            <a:off x="1800000" y="1257605"/>
            <a:ext cx="12860645" cy="1323399"/>
          </a:xfrm>
          <a:prstGeom prst="rect">
            <a:avLst/>
          </a:prstGeom>
          <a:noFill/>
          <a:ln>
            <a:noFill/>
          </a:ln>
        </p:spPr>
        <p:txBody>
          <a:bodyPr spcFirstLastPara="1" wrap="square" lIns="91425" tIns="45700" rIns="91425" bIns="45700" anchor="t" anchorCtr="0">
            <a:spAutoFit/>
          </a:bodyPr>
          <a:lstStyle/>
          <a:p>
            <a:pPr lvl="0"/>
            <a:r>
              <a:rPr lang="de-DE" sz="4000" b="1" dirty="0">
                <a:solidFill>
                  <a:schemeClr val="tx1"/>
                </a:solidFill>
                <a:latin typeface="+mj-lt"/>
                <a:ea typeface="Helvetica Neue"/>
                <a:cs typeface="Helvetica Neue"/>
                <a:sym typeface="Helvetica Neue"/>
              </a:rPr>
              <a:t>3.2. Verantwortungsvolle Nutzung von Online-Quellen für Gesundheitsinformationen </a:t>
            </a:r>
            <a:endParaRPr lang="de-DE" sz="4800" b="1" dirty="0">
              <a:solidFill>
                <a:schemeClr val="tx1"/>
              </a:solidFill>
              <a:latin typeface="+mj-lt"/>
              <a:ea typeface="Helvetica Neue"/>
              <a:cs typeface="Helvetica Neue"/>
              <a:sym typeface="Helvetica Neue"/>
            </a:endParaRPr>
          </a:p>
        </p:txBody>
      </p:sp>
    </p:spTree>
    <p:extLst>
      <p:ext uri="{BB962C8B-B14F-4D97-AF65-F5344CB8AC3E}">
        <p14:creationId xmlns:p14="http://schemas.microsoft.com/office/powerpoint/2010/main" val="56333702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2316D32-E6C2-4F83-AEA7-ED913FEAEECB}"/>
              </a:ext>
            </a:extLst>
          </p:cNvPr>
          <p:cNvSpPr txBox="1"/>
          <p:nvPr/>
        </p:nvSpPr>
        <p:spPr>
          <a:xfrm>
            <a:off x="1332000" y="2449509"/>
            <a:ext cx="16164000" cy="7487178"/>
          </a:xfrm>
          <a:prstGeom prst="rect">
            <a:avLst/>
          </a:prstGeom>
          <a:noFill/>
        </p:spPr>
        <p:txBody>
          <a:bodyPr wrap="square" rtlCol="0">
            <a:spAutoFit/>
          </a:bodyPr>
          <a:lstStyle/>
          <a:p>
            <a:pPr algn="just">
              <a:lnSpc>
                <a:spcPct val="107000"/>
              </a:lnSpc>
              <a:spcAft>
                <a:spcPts val="800"/>
              </a:spcAft>
            </a:pPr>
            <a:endParaRPr lang="de-DE" sz="2800" dirty="0">
              <a:solidFill>
                <a:srgbClr val="0070C0"/>
              </a:solidFill>
              <a:latin typeface="+mj-lt"/>
              <a:ea typeface="Yu Mincho" panose="02020400000000000000" pitchFamily="18" charset="-128"/>
              <a:cs typeface="Arial" panose="020B0604020202020204" pitchFamily="34" charset="0"/>
            </a:endParaRPr>
          </a:p>
          <a:p>
            <a:pPr marL="342900" indent="-342900" algn="just">
              <a:lnSpc>
                <a:spcPct val="107000"/>
              </a:lnSpc>
              <a:spcAft>
                <a:spcPts val="800"/>
              </a:spcAft>
              <a:buFont typeface="Arial" panose="020B0604020202020204" pitchFamily="34" charset="0"/>
              <a:buChar char="•"/>
            </a:pPr>
            <a:r>
              <a:rPr lang="de-DE" sz="2800" dirty="0">
                <a:solidFill>
                  <a:schemeClr val="tx1"/>
                </a:solidFill>
                <a:latin typeface="+mj-lt"/>
                <a:ea typeface="Yu Mincho" panose="02020400000000000000" pitchFamily="18" charset="-128"/>
                <a:cs typeface="Arial" panose="020B0604020202020204" pitchFamily="34" charset="0"/>
              </a:rPr>
              <a:t>Überprüfen Sie Informationen, bevor Sie sie verwenden oder weitergeben: Überprüfen Sie die Authentizität und Glaubwürdigkeit von Informationen aus vertrauenswürdigen Quellen oder von Organisationen, die Fakten überprüfen (medizinische Fachkräfte, spezialisierte Gesundheitseinrichtungen usw.), bevor Sie sie weitergeben.</a:t>
            </a:r>
          </a:p>
          <a:p>
            <a:pPr marL="342900" indent="-342900" algn="just">
              <a:lnSpc>
                <a:spcPct val="107000"/>
              </a:lnSpc>
              <a:spcAft>
                <a:spcPts val="800"/>
              </a:spcAft>
              <a:buFont typeface="Arial" panose="020B0604020202020204" pitchFamily="34" charset="0"/>
              <a:buChar char="•"/>
            </a:pPr>
            <a:endParaRPr lang="de-DE" sz="2800" dirty="0">
              <a:solidFill>
                <a:schemeClr val="tx1"/>
              </a:solidFill>
              <a:latin typeface="+mj-lt"/>
              <a:ea typeface="Yu Mincho" panose="02020400000000000000" pitchFamily="18" charset="-128"/>
              <a:cs typeface="Arial" panose="020B0604020202020204" pitchFamily="34" charset="0"/>
            </a:endParaRPr>
          </a:p>
          <a:p>
            <a:pPr marL="342900" indent="-342900" algn="just">
              <a:lnSpc>
                <a:spcPct val="107000"/>
              </a:lnSpc>
              <a:spcAft>
                <a:spcPts val="800"/>
              </a:spcAft>
              <a:buFont typeface="Arial" panose="020B0604020202020204" pitchFamily="34" charset="0"/>
              <a:buChar char="•"/>
            </a:pPr>
            <a:r>
              <a:rPr lang="de-DE" sz="2800" dirty="0">
                <a:solidFill>
                  <a:schemeClr val="tx1"/>
                </a:solidFill>
                <a:latin typeface="+mj-lt"/>
                <a:ea typeface="Yu Mincho" panose="02020400000000000000" pitchFamily="18" charset="-128"/>
                <a:cs typeface="Arial" panose="020B0604020202020204" pitchFamily="34" charset="0"/>
              </a:rPr>
              <a:t>Nutzen Sie vertrauenswürdige - spezialisierte Quellen: Verlassen Sie sich auf vertrauenswürdige Quellen für Gesundheitsinformationen, um Fehlinformationen zu vermeiden. Verfolgen Sie spezialisierte Websites zur Faktenüberprüfung und Experten in verschiedenen Gesundheitsbereichen.</a:t>
            </a:r>
          </a:p>
          <a:p>
            <a:pPr marL="342900" indent="-342900" algn="just">
              <a:lnSpc>
                <a:spcPct val="107000"/>
              </a:lnSpc>
              <a:spcAft>
                <a:spcPts val="800"/>
              </a:spcAft>
              <a:buFont typeface="Arial" panose="020B0604020202020204" pitchFamily="34" charset="0"/>
              <a:buChar char="•"/>
            </a:pPr>
            <a:endParaRPr lang="de-DE" sz="2800" dirty="0">
              <a:solidFill>
                <a:schemeClr val="tx1"/>
              </a:solidFill>
              <a:latin typeface="+mj-lt"/>
              <a:ea typeface="Yu Mincho" panose="02020400000000000000" pitchFamily="18" charset="-128"/>
              <a:cs typeface="Arial" panose="020B0604020202020204" pitchFamily="34" charset="0"/>
            </a:endParaRPr>
          </a:p>
          <a:p>
            <a:pPr marL="342900" indent="-342900" algn="just">
              <a:lnSpc>
                <a:spcPct val="107000"/>
              </a:lnSpc>
              <a:spcAft>
                <a:spcPts val="800"/>
              </a:spcAft>
              <a:buFont typeface="Arial" panose="020B0604020202020204" pitchFamily="34" charset="0"/>
              <a:buChar char="•"/>
            </a:pPr>
            <a:r>
              <a:rPr lang="de-DE" sz="2800" dirty="0">
                <a:solidFill>
                  <a:schemeClr val="tx1"/>
                </a:solidFill>
                <a:latin typeface="+mj-lt"/>
                <a:ea typeface="Yu Mincho" panose="02020400000000000000" pitchFamily="18" charset="-128"/>
                <a:cs typeface="Arial" panose="020B0604020202020204" pitchFamily="34" charset="0"/>
              </a:rPr>
              <a:t>Faktenüberprüfung und Analyse - Entwickeln Sie die Fähigkeit zum kritischen Denken, indem Sie die gefundenen Informationen überprüfen. Beurteilen Sie die Glaubwürdigkeit der Quelle, prüfen Sie die Beweise</a:t>
            </a:r>
          </a:p>
        </p:txBody>
      </p:sp>
      <p:sp>
        <p:nvSpPr>
          <p:cNvPr id="3" name="Google Shape;118;p6">
            <a:extLst>
              <a:ext uri="{FF2B5EF4-FFF2-40B4-BE49-F238E27FC236}">
                <a16:creationId xmlns:a16="http://schemas.microsoft.com/office/drawing/2014/main" id="{D9C5382D-B6E7-48FB-A81D-D69C2756CF3D}"/>
              </a:ext>
            </a:extLst>
          </p:cNvPr>
          <p:cNvSpPr txBox="1"/>
          <p:nvPr/>
        </p:nvSpPr>
        <p:spPr>
          <a:xfrm>
            <a:off x="1799999" y="1269637"/>
            <a:ext cx="12744000" cy="1569620"/>
          </a:xfrm>
          <a:prstGeom prst="rect">
            <a:avLst/>
          </a:prstGeom>
          <a:noFill/>
          <a:ln>
            <a:noFill/>
          </a:ln>
        </p:spPr>
        <p:txBody>
          <a:bodyPr spcFirstLastPara="1" wrap="square" lIns="91425" tIns="45700" rIns="91425" bIns="45700" anchor="t" anchorCtr="0">
            <a:spAutoFit/>
          </a:bodyPr>
          <a:lstStyle/>
          <a:p>
            <a:pPr lvl="0"/>
            <a:r>
              <a:rPr lang="de-DE" sz="4800" b="1" dirty="0">
                <a:solidFill>
                  <a:schemeClr val="tx1"/>
                </a:solidFill>
                <a:latin typeface="+mj-lt"/>
                <a:ea typeface="Helvetica Neue"/>
                <a:cs typeface="Helvetica Neue"/>
                <a:sym typeface="Helvetica Neue"/>
              </a:rPr>
              <a:t>3.3. Verantwortungsvolles Online-Verhalten</a:t>
            </a:r>
          </a:p>
        </p:txBody>
      </p:sp>
    </p:spTree>
    <p:extLst>
      <p:ext uri="{BB962C8B-B14F-4D97-AF65-F5344CB8AC3E}">
        <p14:creationId xmlns:p14="http://schemas.microsoft.com/office/powerpoint/2010/main" val="414051674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2316D32-E6C2-4F83-AEA7-ED913FEAEECB}"/>
              </a:ext>
            </a:extLst>
          </p:cNvPr>
          <p:cNvSpPr txBox="1"/>
          <p:nvPr/>
        </p:nvSpPr>
        <p:spPr>
          <a:xfrm>
            <a:off x="1331999" y="2483567"/>
            <a:ext cx="9288000" cy="6270371"/>
          </a:xfrm>
          <a:prstGeom prst="rect">
            <a:avLst/>
          </a:prstGeom>
          <a:noFill/>
        </p:spPr>
        <p:txBody>
          <a:bodyPr wrap="square" rtlCol="0">
            <a:spAutoFit/>
          </a:bodyPr>
          <a:lstStyle/>
          <a:p>
            <a:pPr algn="just">
              <a:lnSpc>
                <a:spcPct val="107000"/>
              </a:lnSpc>
              <a:spcAft>
                <a:spcPts val="800"/>
              </a:spcAft>
            </a:pPr>
            <a:endParaRPr lang="de-DE" sz="2800" dirty="0">
              <a:solidFill>
                <a:srgbClr val="0070C0"/>
              </a:solidFill>
              <a:latin typeface="+mj-lt"/>
              <a:ea typeface="Yu Mincho" panose="02020400000000000000" pitchFamily="18" charset="-128"/>
              <a:cs typeface="Arial" panose="020B0604020202020204" pitchFamily="34" charset="0"/>
            </a:endParaRPr>
          </a:p>
          <a:p>
            <a:pPr marL="342900" indent="-342900" algn="just">
              <a:lnSpc>
                <a:spcPct val="107000"/>
              </a:lnSpc>
              <a:spcAft>
                <a:spcPts val="800"/>
              </a:spcAft>
              <a:buFont typeface="Arial" panose="020B0604020202020204" pitchFamily="34" charset="0"/>
              <a:buChar char="•"/>
            </a:pPr>
            <a:r>
              <a:rPr lang="de-DE" sz="2800" dirty="0">
                <a:solidFill>
                  <a:schemeClr val="tx1"/>
                </a:solidFill>
                <a:latin typeface="+mj-lt"/>
                <a:ea typeface="Yu Mincho" panose="02020400000000000000" pitchFamily="18" charset="-128"/>
                <a:cs typeface="Arial" panose="020B0604020202020204" pitchFamily="34" charset="0"/>
              </a:rPr>
              <a:t>Nutzen Sie Tools zur Faktenüberprüfung: Nutzen Sie die im Internet verfügbaren Tools und Ressourcen zur Überprüfung von Fakten, um die Richtigkeit von Behauptungen zu verifizieren - suchen Sie nach anderen - spezialisierten Websites - Quellen, um angegebene gesundheitsbezogene Fakten zu verifizieren.</a:t>
            </a:r>
          </a:p>
          <a:p>
            <a:pPr marL="342900" indent="-342900" algn="just">
              <a:lnSpc>
                <a:spcPct val="107000"/>
              </a:lnSpc>
              <a:spcAft>
                <a:spcPts val="800"/>
              </a:spcAft>
              <a:buFont typeface="Arial" panose="020B0604020202020204" pitchFamily="34" charset="0"/>
              <a:buChar char="•"/>
            </a:pPr>
            <a:r>
              <a:rPr lang="de-DE" sz="2800" dirty="0">
                <a:solidFill>
                  <a:schemeClr val="tx1"/>
                </a:solidFill>
                <a:latin typeface="+mj-lt"/>
                <a:ea typeface="Yu Mincho" panose="02020400000000000000" pitchFamily="18" charset="-128"/>
                <a:cs typeface="Arial" panose="020B0604020202020204" pitchFamily="34" charset="0"/>
              </a:rPr>
              <a:t>Melden Sie Desinformationen und weisen Sie darauf hin: Wenn Sie auf falsche oder ungenaue Informationen stoßen, melden Sie diese an die Plattform oder das soziale Netzwerk, wo sie zu finden sind.</a:t>
            </a:r>
          </a:p>
        </p:txBody>
      </p:sp>
      <p:pic>
        <p:nvPicPr>
          <p:cNvPr id="4" name="Picture 3">
            <a:extLst>
              <a:ext uri="{FF2B5EF4-FFF2-40B4-BE49-F238E27FC236}">
                <a16:creationId xmlns:a16="http://schemas.microsoft.com/office/drawing/2014/main" id="{1056F102-53C8-423A-AEE8-3E30E8F0510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1834518" y="3344780"/>
            <a:ext cx="5702511" cy="3955590"/>
          </a:xfrm>
          <a:prstGeom prst="rect">
            <a:avLst/>
          </a:prstGeom>
        </p:spPr>
      </p:pic>
      <p:sp>
        <p:nvSpPr>
          <p:cNvPr id="5" name="Rectangle 4">
            <a:extLst>
              <a:ext uri="{FF2B5EF4-FFF2-40B4-BE49-F238E27FC236}">
                <a16:creationId xmlns:a16="http://schemas.microsoft.com/office/drawing/2014/main" id="{24BF1A3A-B317-4A21-AA0F-4AE3972EB2F5}"/>
              </a:ext>
            </a:extLst>
          </p:cNvPr>
          <p:cNvSpPr/>
          <p:nvPr/>
        </p:nvSpPr>
        <p:spPr>
          <a:xfrm>
            <a:off x="11381874" y="8753938"/>
            <a:ext cx="6323141" cy="461665"/>
          </a:xfrm>
          <a:prstGeom prst="rect">
            <a:avLst/>
          </a:prstGeom>
        </p:spPr>
        <p:txBody>
          <a:bodyPr wrap="square">
            <a:spAutoFit/>
          </a:bodyPr>
          <a:lstStyle/>
          <a:p>
            <a:r>
              <a:rPr lang="de-DE" sz="1200">
                <a:latin typeface="+mj-lt"/>
              </a:rPr>
              <a:t>https://sites.google.com/a/uconn.edu/internet-safety-101/_/rsrc/1406055561420/digital-citizenship/Nine%20Elements%20of%20Digital%20Citizenship.gif?height=286&amp;width=400</a:t>
            </a:r>
          </a:p>
        </p:txBody>
      </p:sp>
      <p:sp>
        <p:nvSpPr>
          <p:cNvPr id="7" name="Rectangle 6">
            <a:extLst>
              <a:ext uri="{FF2B5EF4-FFF2-40B4-BE49-F238E27FC236}">
                <a16:creationId xmlns:a16="http://schemas.microsoft.com/office/drawing/2014/main" id="{1370304C-856E-4AB6-9FF3-0CDE2302AEC1}"/>
              </a:ext>
            </a:extLst>
          </p:cNvPr>
          <p:cNvSpPr/>
          <p:nvPr/>
        </p:nvSpPr>
        <p:spPr>
          <a:xfrm>
            <a:off x="11834519" y="2678854"/>
            <a:ext cx="5870496" cy="523220"/>
          </a:xfrm>
          <a:prstGeom prst="rect">
            <a:avLst/>
          </a:prstGeom>
        </p:spPr>
        <p:txBody>
          <a:bodyPr wrap="square">
            <a:spAutoFit/>
          </a:bodyPr>
          <a:lstStyle/>
          <a:p>
            <a:r>
              <a:rPr lang="de-DE" b="1">
                <a:latin typeface="+mj-lt"/>
              </a:rPr>
              <a:t>Leitlinien für verantwortungsbewusstes, angemessenes Verhalten im Umgang mit Technologie</a:t>
            </a:r>
            <a:endParaRPr lang="de-DE">
              <a:latin typeface="+mj-lt"/>
            </a:endParaRPr>
          </a:p>
        </p:txBody>
      </p:sp>
      <p:sp>
        <p:nvSpPr>
          <p:cNvPr id="6" name="Google Shape;118;p6">
            <a:extLst>
              <a:ext uri="{FF2B5EF4-FFF2-40B4-BE49-F238E27FC236}">
                <a16:creationId xmlns:a16="http://schemas.microsoft.com/office/drawing/2014/main" id="{85343CAD-79B5-487F-3B88-E2243E013691}"/>
              </a:ext>
            </a:extLst>
          </p:cNvPr>
          <p:cNvSpPr txBox="1"/>
          <p:nvPr/>
        </p:nvSpPr>
        <p:spPr>
          <a:xfrm>
            <a:off x="1800000" y="1269637"/>
            <a:ext cx="12529797" cy="1569620"/>
          </a:xfrm>
          <a:prstGeom prst="rect">
            <a:avLst/>
          </a:prstGeom>
          <a:noFill/>
          <a:ln>
            <a:noFill/>
          </a:ln>
        </p:spPr>
        <p:txBody>
          <a:bodyPr spcFirstLastPara="1" wrap="square" lIns="91425" tIns="45700" rIns="91425" bIns="45700" anchor="t" anchorCtr="0">
            <a:spAutoFit/>
          </a:bodyPr>
          <a:lstStyle/>
          <a:p>
            <a:pPr lvl="0"/>
            <a:r>
              <a:rPr lang="de-DE" sz="4800" b="1" dirty="0">
                <a:solidFill>
                  <a:schemeClr val="tx1"/>
                </a:solidFill>
                <a:latin typeface="+mj-lt"/>
                <a:ea typeface="Helvetica Neue"/>
                <a:cs typeface="Helvetica Neue"/>
                <a:sym typeface="Helvetica Neue"/>
              </a:rPr>
              <a:t>3.3. Verantwortungsvolles Online-Verhalten</a:t>
            </a:r>
          </a:p>
        </p:txBody>
      </p:sp>
    </p:spTree>
    <p:extLst>
      <p:ext uri="{BB962C8B-B14F-4D97-AF65-F5344CB8AC3E}">
        <p14:creationId xmlns:p14="http://schemas.microsoft.com/office/powerpoint/2010/main" val="182682737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185"/>
        <p:cNvGrpSpPr/>
        <p:nvPr/>
      </p:nvGrpSpPr>
      <p:grpSpPr>
        <a:xfrm>
          <a:off x="0" y="0"/>
          <a:ext cx="0" cy="0"/>
          <a:chOff x="0" y="0"/>
          <a:chExt cx="0" cy="0"/>
        </a:xfrm>
      </p:grpSpPr>
      <p:grpSp>
        <p:nvGrpSpPr>
          <p:cNvPr id="187" name="Google Shape;187;p11"/>
          <p:cNvGrpSpPr/>
          <p:nvPr/>
        </p:nvGrpSpPr>
        <p:grpSpPr>
          <a:xfrm>
            <a:off x="9697452" y="1940676"/>
            <a:ext cx="7880864" cy="3609043"/>
            <a:chOff x="1219200" y="2400300"/>
            <a:chExt cx="6602860" cy="3048552"/>
          </a:xfrm>
        </p:grpSpPr>
        <p:sp>
          <p:nvSpPr>
            <p:cNvPr id="188" name="Google Shape;188;p11"/>
            <p:cNvSpPr/>
            <p:nvPr/>
          </p:nvSpPr>
          <p:spPr>
            <a:xfrm>
              <a:off x="1219200" y="2400300"/>
              <a:ext cx="6602860" cy="2943298"/>
            </a:xfrm>
            <a:prstGeom prst="rect">
              <a:avLst/>
            </a:prstGeom>
            <a:solidFill>
              <a:schemeClr val="lt1"/>
            </a:solidFill>
            <a:ln w="25400" cap="flat" cmpd="sng">
              <a:solidFill>
                <a:srgbClr val="4D94B7"/>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de-DE" sz="1800">
                <a:solidFill>
                  <a:schemeClr val="dk1"/>
                </a:solidFill>
                <a:latin typeface="+mj-lt"/>
                <a:ea typeface="Calibri"/>
                <a:cs typeface="Calibri"/>
                <a:sym typeface="Calibri"/>
              </a:endParaRPr>
            </a:p>
          </p:txBody>
        </p:sp>
        <p:sp>
          <p:nvSpPr>
            <p:cNvPr id="189" name="Google Shape;189;p11"/>
            <p:cNvSpPr/>
            <p:nvPr/>
          </p:nvSpPr>
          <p:spPr>
            <a:xfrm>
              <a:off x="1256712" y="2459136"/>
              <a:ext cx="6565348" cy="2989716"/>
            </a:xfrm>
            <a:prstGeom prst="rect">
              <a:avLst/>
            </a:prstGeom>
            <a:noFill/>
            <a:ln>
              <a:noFill/>
            </a:ln>
          </p:spPr>
          <p:txBody>
            <a:bodyPr spcFirstLastPara="1" wrap="square" lIns="91425" tIns="45700" rIns="91425" bIns="45700" anchor="t" anchorCtr="0">
              <a:spAutoFit/>
            </a:bodyPr>
            <a:lstStyle/>
            <a:p>
              <a:r>
                <a:rPr lang="de-DE" sz="1600">
                  <a:latin typeface="+mj-lt"/>
                </a:rPr>
                <a:t>Funktionale Gesundheitskompetenz steht für:</a:t>
              </a:r>
            </a:p>
            <a:p>
              <a:endParaRPr lang="de-DE" sz="1600">
                <a:latin typeface="+mj-lt"/>
              </a:endParaRPr>
            </a:p>
            <a:p>
              <a:pPr marL="342900" indent="-342900">
                <a:buFont typeface="Arial" panose="020B0604020202020204" pitchFamily="34" charset="0"/>
                <a:buChar char="•"/>
              </a:pPr>
              <a:r>
                <a:rPr lang="de-DE" sz="1600">
                  <a:latin typeface="+mj-lt"/>
                </a:rPr>
                <a:t>Die fortgeschrittensten Kenntnisse und Fähigkeiten gesundheitlicher und sozialer Art, die eine kritische Betrachtung von Gesundheitsinformationen, die Verbesserung persönlicher und sozialer Kompetenzen und das Verständnis der sozialen, politischen und wirtschaftlichen Ebenen von Gesundheit und Gesundheit ermöglichen.</a:t>
              </a:r>
            </a:p>
            <a:p>
              <a:pPr marL="342900" indent="-342900">
                <a:buFont typeface="Arial" panose="020B0604020202020204" pitchFamily="34" charset="0"/>
                <a:buChar char="•"/>
              </a:pPr>
              <a:r>
                <a:rPr lang="de-DE" sz="1600">
                  <a:latin typeface="+mj-lt"/>
                </a:rPr>
                <a:t>Fortgeschrittene Kenntnisse und Fähigkeiten, die die Teilnahme an spezifischen Gesundheitsaktivitäten ermöglichen, Verständnis verschiedener Formen von Gesundheitsinformationen und deren Anwendung in einem sich wandelnden Umfeld.</a:t>
              </a:r>
            </a:p>
            <a:p>
              <a:pPr marL="342900" indent="-342900">
                <a:buFont typeface="Arial" panose="020B0604020202020204" pitchFamily="34" charset="0"/>
                <a:buChar char="•"/>
              </a:pPr>
              <a:r>
                <a:rPr lang="de-DE" sz="1600">
                  <a:latin typeface="+mj-lt"/>
                </a:rPr>
                <a:t>Grundlegende Kenntnisse und Fähigkeiten, die ein wirksames Funktionieren und Management des Gesundheitsumfelds ermöglichen </a:t>
              </a:r>
            </a:p>
            <a:p>
              <a:pPr marL="342900" indent="-342900">
                <a:buFont typeface="Arial" panose="020B0604020202020204" pitchFamily="34" charset="0"/>
                <a:buChar char="•"/>
              </a:pPr>
              <a:endParaRPr lang="de-DE" sz="1600">
                <a:latin typeface="+mj-lt"/>
              </a:endParaRPr>
            </a:p>
          </p:txBody>
        </p:sp>
      </p:grpSp>
      <p:sp>
        <p:nvSpPr>
          <p:cNvPr id="191" name="Google Shape;191;p11"/>
          <p:cNvSpPr txBox="1"/>
          <p:nvPr/>
        </p:nvSpPr>
        <p:spPr>
          <a:xfrm>
            <a:off x="1800000" y="1222297"/>
            <a:ext cx="7196565" cy="83095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de-DE" sz="4800" b="1" dirty="0">
                <a:solidFill>
                  <a:schemeClr val="tx1"/>
                </a:solidFill>
                <a:latin typeface="+mj-lt"/>
                <a:ea typeface="Helvetica Neue"/>
                <a:cs typeface="Helvetica Neue"/>
                <a:sym typeface="Helvetica Neue"/>
              </a:rPr>
              <a:t>Testen Sie Ihr Wissen!</a:t>
            </a:r>
          </a:p>
        </p:txBody>
      </p:sp>
      <p:grpSp>
        <p:nvGrpSpPr>
          <p:cNvPr id="193" name="Google Shape;193;p11"/>
          <p:cNvGrpSpPr/>
          <p:nvPr/>
        </p:nvGrpSpPr>
        <p:grpSpPr>
          <a:xfrm>
            <a:off x="1155570" y="2564411"/>
            <a:ext cx="7141733" cy="2308284"/>
            <a:chOff x="1191108" y="4871722"/>
            <a:chExt cx="7383159" cy="2183810"/>
          </a:xfrm>
        </p:grpSpPr>
        <p:sp>
          <p:nvSpPr>
            <p:cNvPr id="194" name="Google Shape;194;p11"/>
            <p:cNvSpPr/>
            <p:nvPr/>
          </p:nvSpPr>
          <p:spPr>
            <a:xfrm>
              <a:off x="1191108" y="4871722"/>
              <a:ext cx="7383159" cy="2023022"/>
            </a:xfrm>
            <a:prstGeom prst="rect">
              <a:avLst/>
            </a:prstGeom>
            <a:solidFill>
              <a:schemeClr val="lt1"/>
            </a:solidFill>
            <a:ln w="25400" cap="flat" cmpd="sng">
              <a:solidFill>
                <a:srgbClr val="4D94B7"/>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de-DE" sz="1800">
                <a:solidFill>
                  <a:schemeClr val="dk1"/>
                </a:solidFill>
                <a:latin typeface="+mj-lt"/>
                <a:ea typeface="Calibri"/>
                <a:cs typeface="Calibri"/>
                <a:sym typeface="Calibri"/>
              </a:endParaRPr>
            </a:p>
          </p:txBody>
        </p:sp>
        <p:sp>
          <p:nvSpPr>
            <p:cNvPr id="195" name="Google Shape;195;p11"/>
            <p:cNvSpPr/>
            <p:nvPr/>
          </p:nvSpPr>
          <p:spPr>
            <a:xfrm>
              <a:off x="1191108" y="4871723"/>
              <a:ext cx="6784518" cy="2183809"/>
            </a:xfrm>
            <a:prstGeom prst="rect">
              <a:avLst/>
            </a:prstGeom>
            <a:noFill/>
            <a:ln>
              <a:noFill/>
            </a:ln>
          </p:spPr>
          <p:txBody>
            <a:bodyPr spcFirstLastPara="1" wrap="square" lIns="91425" tIns="45700" rIns="91425" bIns="45700" anchor="t" anchorCtr="0">
              <a:spAutoFit/>
            </a:bodyPr>
            <a:lstStyle/>
            <a:p>
              <a:r>
                <a:rPr lang="de-DE" sz="1600">
                  <a:latin typeface="+mj-lt"/>
                </a:rPr>
                <a:t>Der wichtigste Aspekt bei der Suche nach Gesundheitsinformationen im Internet ist:</a:t>
              </a:r>
            </a:p>
            <a:p>
              <a:endParaRPr lang="de-DE" sz="1600">
                <a:latin typeface="+mj-lt"/>
              </a:endParaRPr>
            </a:p>
            <a:p>
              <a:pPr marL="342900" indent="-342900">
                <a:buFont typeface="Arial" panose="020B0604020202020204" pitchFamily="34" charset="0"/>
                <a:buChar char="•"/>
              </a:pPr>
              <a:r>
                <a:rPr lang="de-DE" sz="1600">
                  <a:latin typeface="+mj-lt"/>
                </a:rPr>
                <a:t>Die aktive Rolle des Einzelnen bei der Suche und Auswahl der gewünschten Informationen</a:t>
              </a:r>
            </a:p>
            <a:p>
              <a:pPr marL="342900" indent="-342900">
                <a:buFont typeface="Arial" panose="020B0604020202020204" pitchFamily="34" charset="0"/>
                <a:buChar char="•"/>
              </a:pPr>
              <a:r>
                <a:rPr lang="de-DE" sz="1600">
                  <a:latin typeface="+mj-lt"/>
                </a:rPr>
                <a:t>Entwicklung einer Strategie für das Krankheitsmanagement</a:t>
              </a:r>
            </a:p>
            <a:p>
              <a:pPr marL="342900" indent="-342900">
                <a:buFont typeface="Arial" panose="020B0604020202020204" pitchFamily="34" charset="0"/>
                <a:buChar char="•"/>
              </a:pPr>
              <a:r>
                <a:rPr lang="de-DE" sz="1600">
                  <a:latin typeface="+mj-lt"/>
                </a:rPr>
                <a:t>Die Korrektur des Gesundheitsverhaltens.</a:t>
              </a:r>
            </a:p>
            <a:p>
              <a:pPr marL="342900" indent="-342900">
                <a:buFont typeface="Arial" panose="020B0604020202020204" pitchFamily="34" charset="0"/>
                <a:buChar char="•"/>
              </a:pPr>
              <a:r>
                <a:rPr lang="de-DE" sz="1600">
                  <a:latin typeface="+mj-lt"/>
                </a:rPr>
                <a:t>Alle der oben genannten Optionen</a:t>
              </a:r>
            </a:p>
            <a:p>
              <a:pPr marL="342900" indent="-342900">
                <a:buFont typeface="Arial" panose="020B0604020202020204" pitchFamily="34" charset="0"/>
                <a:buChar char="•"/>
              </a:pPr>
              <a:endParaRPr lang="de-DE" sz="1600">
                <a:latin typeface="+mj-lt"/>
              </a:endParaRPr>
            </a:p>
          </p:txBody>
        </p:sp>
      </p:grpSp>
      <p:grpSp>
        <p:nvGrpSpPr>
          <p:cNvPr id="199" name="Google Shape;199;p11"/>
          <p:cNvGrpSpPr/>
          <p:nvPr/>
        </p:nvGrpSpPr>
        <p:grpSpPr>
          <a:xfrm>
            <a:off x="-5195450" y="4624757"/>
            <a:ext cx="10934294" cy="3708667"/>
            <a:chOff x="2442418" y="3717601"/>
            <a:chExt cx="11292011" cy="3708667"/>
          </a:xfrm>
        </p:grpSpPr>
        <p:sp>
          <p:nvSpPr>
            <p:cNvPr id="200" name="Google Shape;200;p11"/>
            <p:cNvSpPr/>
            <p:nvPr/>
          </p:nvSpPr>
          <p:spPr>
            <a:xfrm>
              <a:off x="9158012" y="4871723"/>
              <a:ext cx="4576417" cy="2554545"/>
            </a:xfrm>
            <a:prstGeom prst="rect">
              <a:avLst/>
            </a:prstGeom>
            <a:solidFill>
              <a:schemeClr val="lt1"/>
            </a:solidFill>
            <a:ln w="25400" cap="flat" cmpd="sng">
              <a:solidFill>
                <a:srgbClr val="4D94B7"/>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mn-lt"/>
                <a:ea typeface="Calibri"/>
                <a:cs typeface="Calibri"/>
                <a:sym typeface="Calibri"/>
              </a:endParaRPr>
            </a:p>
          </p:txBody>
        </p:sp>
        <p:sp>
          <p:nvSpPr>
            <p:cNvPr id="201" name="Google Shape;201;p11"/>
            <p:cNvSpPr/>
            <p:nvPr/>
          </p:nvSpPr>
          <p:spPr>
            <a:xfrm>
              <a:off x="2442418" y="3717601"/>
              <a:ext cx="6715593" cy="461624"/>
            </a:xfrm>
            <a:prstGeom prst="rect">
              <a:avLst/>
            </a:prstGeom>
            <a:noFill/>
            <a:ln>
              <a:noFill/>
            </a:ln>
          </p:spPr>
          <p:txBody>
            <a:bodyPr spcFirstLastPara="1" wrap="square" lIns="91425" tIns="45700" rIns="91425" bIns="45700" anchor="t" anchorCtr="0">
              <a:spAutoFit/>
            </a:bodyPr>
            <a:lstStyle/>
            <a:p>
              <a:pPr marR="0" lvl="0" algn="l" rtl="0">
                <a:spcBef>
                  <a:spcPts val="0"/>
                </a:spcBef>
                <a:spcAft>
                  <a:spcPts val="0"/>
                </a:spcAft>
                <a:buClr>
                  <a:schemeClr val="dk1"/>
                </a:buClr>
                <a:buSzPts val="2400"/>
              </a:pPr>
              <a:endParaRPr sz="2400" dirty="0">
                <a:solidFill>
                  <a:schemeClr val="dk1"/>
                </a:solidFill>
                <a:latin typeface="+mn-lt"/>
                <a:ea typeface="Helvetica Neue"/>
                <a:cs typeface="Helvetica Neue"/>
                <a:sym typeface="Helvetica Neue"/>
              </a:endParaRPr>
            </a:p>
          </p:txBody>
        </p:sp>
      </p:grpSp>
      <p:sp>
        <p:nvSpPr>
          <p:cNvPr id="5" name="Rectangle 4">
            <a:extLst>
              <a:ext uri="{FF2B5EF4-FFF2-40B4-BE49-F238E27FC236}">
                <a16:creationId xmlns:a16="http://schemas.microsoft.com/office/drawing/2014/main" id="{F0DA196F-3497-4303-B981-730E1583A354}"/>
              </a:ext>
            </a:extLst>
          </p:cNvPr>
          <p:cNvSpPr/>
          <p:nvPr/>
        </p:nvSpPr>
        <p:spPr>
          <a:xfrm>
            <a:off x="1367658" y="5848988"/>
            <a:ext cx="4187283" cy="2554545"/>
          </a:xfrm>
          <a:prstGeom prst="rect">
            <a:avLst/>
          </a:prstGeom>
        </p:spPr>
        <p:txBody>
          <a:bodyPr wrap="square">
            <a:spAutoFit/>
          </a:bodyPr>
          <a:lstStyle/>
          <a:p>
            <a:r>
              <a:rPr lang="de-DE" sz="1600">
                <a:latin typeface="+mj-lt"/>
              </a:rPr>
              <a:t>Ein hohes Maß an Gesundheitskompetenz ist verbunden mit:</a:t>
            </a:r>
          </a:p>
          <a:p>
            <a:endParaRPr lang="de-DE" sz="1600">
              <a:latin typeface="+mj-lt"/>
            </a:endParaRPr>
          </a:p>
          <a:p>
            <a:pPr marL="342900" indent="-342900">
              <a:buFont typeface="Arial" panose="020B0604020202020204" pitchFamily="34" charset="0"/>
              <a:buChar char="•"/>
            </a:pPr>
            <a:r>
              <a:rPr lang="de-DE" sz="1600">
                <a:latin typeface="+mj-lt"/>
              </a:rPr>
              <a:t>Bessere Fähigkeit, für sich selbst zu sorgen</a:t>
            </a:r>
          </a:p>
          <a:p>
            <a:pPr marL="342900" indent="-342900">
              <a:buFont typeface="Arial" panose="020B0604020202020204" pitchFamily="34" charset="0"/>
              <a:buChar char="•"/>
            </a:pPr>
            <a:r>
              <a:rPr lang="de-DE" sz="1600">
                <a:latin typeface="+mj-lt"/>
              </a:rPr>
              <a:t>Besserer Umgang mit chronischen Krankheiten</a:t>
            </a:r>
          </a:p>
          <a:p>
            <a:pPr marL="342900" indent="-342900">
              <a:buFont typeface="Arial" panose="020B0604020202020204" pitchFamily="34" charset="0"/>
              <a:buChar char="•"/>
            </a:pPr>
            <a:r>
              <a:rPr lang="de-DE" sz="1600">
                <a:latin typeface="+mj-lt"/>
              </a:rPr>
              <a:t>Bessere Lebensqualität</a:t>
            </a:r>
          </a:p>
          <a:p>
            <a:pPr marL="342900" indent="-342900">
              <a:buFont typeface="Arial" panose="020B0604020202020204" pitchFamily="34" charset="0"/>
              <a:buChar char="•"/>
            </a:pPr>
            <a:r>
              <a:rPr lang="de-DE" sz="1600">
                <a:latin typeface="+mj-lt"/>
              </a:rPr>
              <a:t>Alle der oben genannten Optionen </a:t>
            </a:r>
          </a:p>
          <a:p>
            <a:pPr marL="342900" indent="-342900">
              <a:buFont typeface="Arial" panose="020B0604020202020204" pitchFamily="34" charset="0"/>
              <a:buChar char="•"/>
            </a:pPr>
            <a:endParaRPr lang="de-DE" sz="1600">
              <a:latin typeface="+mj-lt"/>
            </a:endParaRPr>
          </a:p>
        </p:txBody>
      </p:sp>
      <p:sp>
        <p:nvSpPr>
          <p:cNvPr id="15" name="Google Shape;194;p11">
            <a:extLst>
              <a:ext uri="{FF2B5EF4-FFF2-40B4-BE49-F238E27FC236}">
                <a16:creationId xmlns:a16="http://schemas.microsoft.com/office/drawing/2014/main" id="{88CB9845-8F10-47C1-A4FE-969E6DADA3E3}"/>
              </a:ext>
            </a:extLst>
          </p:cNvPr>
          <p:cNvSpPr/>
          <p:nvPr/>
        </p:nvSpPr>
        <p:spPr>
          <a:xfrm>
            <a:off x="6447469" y="5852655"/>
            <a:ext cx="4811817" cy="1869933"/>
          </a:xfrm>
          <a:prstGeom prst="rect">
            <a:avLst/>
          </a:prstGeom>
          <a:solidFill>
            <a:schemeClr val="lt1"/>
          </a:solidFill>
          <a:ln w="25400" cap="flat" cmpd="sng">
            <a:solidFill>
              <a:srgbClr val="4D94B7"/>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de-DE" sz="1800">
              <a:solidFill>
                <a:schemeClr val="dk1"/>
              </a:solidFill>
              <a:latin typeface="+mj-lt"/>
              <a:ea typeface="Calibri"/>
              <a:cs typeface="Calibri"/>
              <a:sym typeface="Calibri"/>
            </a:endParaRPr>
          </a:p>
        </p:txBody>
      </p:sp>
      <p:sp>
        <p:nvSpPr>
          <p:cNvPr id="20" name="Google Shape;194;p11">
            <a:extLst>
              <a:ext uri="{FF2B5EF4-FFF2-40B4-BE49-F238E27FC236}">
                <a16:creationId xmlns:a16="http://schemas.microsoft.com/office/drawing/2014/main" id="{08A884BF-73BD-4B04-8673-C97CFEE8CF59}"/>
              </a:ext>
            </a:extLst>
          </p:cNvPr>
          <p:cNvSpPr/>
          <p:nvPr/>
        </p:nvSpPr>
        <p:spPr>
          <a:xfrm>
            <a:off x="11954065" y="6286016"/>
            <a:ext cx="5624251" cy="2117517"/>
          </a:xfrm>
          <a:prstGeom prst="rect">
            <a:avLst/>
          </a:prstGeom>
          <a:solidFill>
            <a:schemeClr val="lt1"/>
          </a:solidFill>
          <a:ln w="25400" cap="flat" cmpd="sng">
            <a:solidFill>
              <a:srgbClr val="4D94B7"/>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de-DE" sz="1800">
              <a:solidFill>
                <a:schemeClr val="dk1"/>
              </a:solidFill>
              <a:latin typeface="+mj-lt"/>
              <a:ea typeface="Calibri"/>
              <a:cs typeface="Calibri"/>
              <a:sym typeface="Calibri"/>
            </a:endParaRPr>
          </a:p>
        </p:txBody>
      </p:sp>
      <p:sp>
        <p:nvSpPr>
          <p:cNvPr id="21" name="Google Shape;189;p11">
            <a:extLst>
              <a:ext uri="{FF2B5EF4-FFF2-40B4-BE49-F238E27FC236}">
                <a16:creationId xmlns:a16="http://schemas.microsoft.com/office/drawing/2014/main" id="{5BFCCA0C-6326-4F43-8259-236CEBCAC9C3}"/>
              </a:ext>
            </a:extLst>
          </p:cNvPr>
          <p:cNvSpPr/>
          <p:nvPr/>
        </p:nvSpPr>
        <p:spPr>
          <a:xfrm>
            <a:off x="11989782" y="6322225"/>
            <a:ext cx="5588533" cy="2062063"/>
          </a:xfrm>
          <a:prstGeom prst="rect">
            <a:avLst/>
          </a:prstGeom>
          <a:noFill/>
          <a:ln>
            <a:noFill/>
          </a:ln>
        </p:spPr>
        <p:txBody>
          <a:bodyPr spcFirstLastPara="1" wrap="square" lIns="91425" tIns="45700" rIns="91425" bIns="45700" anchor="t" anchorCtr="0">
            <a:spAutoFit/>
          </a:bodyPr>
          <a:lstStyle/>
          <a:p>
            <a:r>
              <a:rPr lang="de-DE" sz="1600">
                <a:latin typeface="+mj-lt"/>
              </a:rPr>
              <a:t>Wie können Sie die Glaubwürdigkeit einer Quelle überprüfen?</a:t>
            </a:r>
          </a:p>
          <a:p>
            <a:pPr marL="285750" indent="-285750">
              <a:buFont typeface="Arial" panose="020B0604020202020204" pitchFamily="34" charset="0"/>
              <a:buChar char="•"/>
            </a:pPr>
            <a:endParaRPr lang="de-DE" sz="1600">
              <a:latin typeface="+mj-lt"/>
            </a:endParaRPr>
          </a:p>
          <a:p>
            <a:pPr marL="285750" indent="-285750">
              <a:buFont typeface="Arial" panose="020B0604020202020204" pitchFamily="34" charset="0"/>
              <a:buChar char="•"/>
            </a:pPr>
            <a:r>
              <a:rPr lang="de-DE" sz="1600">
                <a:latin typeface="+mj-lt"/>
              </a:rPr>
              <a:t>Überprüfen Sie die Identität der Personen, die die Quelle bearbeiten.</a:t>
            </a:r>
          </a:p>
          <a:p>
            <a:pPr marL="285750" indent="-285750">
              <a:buFont typeface="Arial" panose="020B0604020202020204" pitchFamily="34" charset="0"/>
              <a:buChar char="•"/>
            </a:pPr>
            <a:r>
              <a:rPr lang="de-DE" sz="1600">
                <a:latin typeface="+mj-lt"/>
              </a:rPr>
              <a:t>URLs prüfen</a:t>
            </a:r>
          </a:p>
          <a:p>
            <a:pPr marL="285750" indent="-285750">
              <a:buFont typeface="Arial" panose="020B0604020202020204" pitchFamily="34" charset="0"/>
              <a:buChar char="•"/>
            </a:pPr>
            <a:r>
              <a:rPr lang="de-DE" sz="1600">
                <a:latin typeface="+mj-lt"/>
              </a:rPr>
              <a:t>Prüfen Sie, ob das Portal ein Impressum hat.</a:t>
            </a:r>
          </a:p>
          <a:p>
            <a:pPr marL="285750" indent="-285750">
              <a:buFont typeface="Arial" panose="020B0604020202020204" pitchFamily="34" charset="0"/>
              <a:buChar char="•"/>
            </a:pPr>
            <a:r>
              <a:rPr lang="de-DE" sz="1600">
                <a:latin typeface="+mj-lt"/>
              </a:rPr>
              <a:t>Alle der oben genannten Optionen</a:t>
            </a:r>
          </a:p>
        </p:txBody>
      </p:sp>
      <p:pic>
        <p:nvPicPr>
          <p:cNvPr id="6" name="Graphic 5" descr="Question mark">
            <a:extLst>
              <a:ext uri="{FF2B5EF4-FFF2-40B4-BE49-F238E27FC236}">
                <a16:creationId xmlns:a16="http://schemas.microsoft.com/office/drawing/2014/main" id="{F3919675-9925-430C-A445-621361C82D6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979645" y="4739440"/>
            <a:ext cx="914400" cy="914400"/>
          </a:xfrm>
          <a:prstGeom prst="rect">
            <a:avLst/>
          </a:prstGeom>
        </p:spPr>
      </p:pic>
      <p:pic>
        <p:nvPicPr>
          <p:cNvPr id="24" name="Graphic 23" descr="Question mark">
            <a:extLst>
              <a:ext uri="{FF2B5EF4-FFF2-40B4-BE49-F238E27FC236}">
                <a16:creationId xmlns:a16="http://schemas.microsoft.com/office/drawing/2014/main" id="{EA132C3A-AADC-4A4A-9772-D37341F9BAF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3660270" y="5425114"/>
            <a:ext cx="914400" cy="914400"/>
          </a:xfrm>
          <a:prstGeom prst="rect">
            <a:avLst/>
          </a:prstGeom>
        </p:spPr>
      </p:pic>
      <p:pic>
        <p:nvPicPr>
          <p:cNvPr id="25" name="Graphic 24" descr="Question mark">
            <a:extLst>
              <a:ext uri="{FF2B5EF4-FFF2-40B4-BE49-F238E27FC236}">
                <a16:creationId xmlns:a16="http://schemas.microsoft.com/office/drawing/2014/main" id="{D1003B9C-CDF0-4D1E-8A32-F21470D6BC0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297303" y="7946333"/>
            <a:ext cx="914400" cy="914400"/>
          </a:xfrm>
          <a:prstGeom prst="rect">
            <a:avLst/>
          </a:prstGeom>
        </p:spPr>
      </p:pic>
      <p:sp>
        <p:nvSpPr>
          <p:cNvPr id="3" name="Rectangle 4">
            <a:extLst>
              <a:ext uri="{FF2B5EF4-FFF2-40B4-BE49-F238E27FC236}">
                <a16:creationId xmlns:a16="http://schemas.microsoft.com/office/drawing/2014/main" id="{D94CC7AF-DD52-653C-580A-926CF1FA87C1}"/>
              </a:ext>
            </a:extLst>
          </p:cNvPr>
          <p:cNvSpPr/>
          <p:nvPr/>
        </p:nvSpPr>
        <p:spPr>
          <a:xfrm>
            <a:off x="6469341" y="5857263"/>
            <a:ext cx="4789945" cy="2062103"/>
          </a:xfrm>
          <a:prstGeom prst="rect">
            <a:avLst/>
          </a:prstGeom>
        </p:spPr>
        <p:txBody>
          <a:bodyPr wrap="square">
            <a:spAutoFit/>
          </a:bodyPr>
          <a:lstStyle/>
          <a:p>
            <a:r>
              <a:rPr lang="de-DE" sz="1600">
                <a:latin typeface="+mj-lt"/>
              </a:rPr>
              <a:t>Einzelpersonen durch E-Informationen (E-Health-Kompetenz)</a:t>
            </a:r>
          </a:p>
          <a:p>
            <a:endParaRPr lang="de-DE" sz="1600">
              <a:latin typeface="+mj-lt"/>
            </a:endParaRPr>
          </a:p>
          <a:p>
            <a:pPr marL="342900" indent="-342900">
              <a:buFont typeface="Arial" panose="020B0604020202020204" pitchFamily="34" charset="0"/>
              <a:buChar char="•"/>
            </a:pPr>
            <a:r>
              <a:rPr lang="de-DE" sz="1600">
                <a:latin typeface="+mj-lt"/>
              </a:rPr>
              <a:t>Sie entwickeln Bewältigungsstrategien</a:t>
            </a:r>
          </a:p>
          <a:p>
            <a:pPr marL="342900" indent="-342900">
              <a:buFont typeface="Arial" panose="020B0604020202020204" pitchFamily="34" charset="0"/>
              <a:buChar char="•"/>
            </a:pPr>
            <a:r>
              <a:rPr lang="de-DE" sz="1600">
                <a:latin typeface="+mj-lt"/>
              </a:rPr>
              <a:t>Sie erwerben neue Kenntnisse</a:t>
            </a:r>
          </a:p>
          <a:p>
            <a:pPr marL="342900" indent="-342900">
              <a:buFont typeface="Arial" panose="020B0604020202020204" pitchFamily="34" charset="0"/>
              <a:buChar char="•"/>
            </a:pPr>
            <a:r>
              <a:rPr lang="de-DE" sz="1600">
                <a:latin typeface="+mj-lt"/>
              </a:rPr>
              <a:t>Sie korrigieren ihr Gesundheitsverhalten</a:t>
            </a:r>
          </a:p>
          <a:p>
            <a:pPr marL="342900" indent="-342900">
              <a:buFont typeface="Arial" panose="020B0604020202020204" pitchFamily="34" charset="0"/>
              <a:buChar char="•"/>
            </a:pPr>
            <a:r>
              <a:rPr lang="de-DE" sz="1600">
                <a:latin typeface="+mj-lt"/>
              </a:rPr>
              <a:t>Alle der oben genannten Optionen </a:t>
            </a:r>
          </a:p>
          <a:p>
            <a:pPr marL="342900" indent="-342900">
              <a:buFont typeface="Arial" panose="020B0604020202020204" pitchFamily="34" charset="0"/>
              <a:buChar char="•"/>
            </a:pPr>
            <a:endParaRPr lang="de-DE" sz="1600">
              <a:latin typeface="+mj-lt"/>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sp>
        <p:nvSpPr>
          <p:cNvPr id="113" name="Google Shape;113;p5"/>
          <p:cNvSpPr txBox="1"/>
          <p:nvPr/>
        </p:nvSpPr>
        <p:spPr>
          <a:xfrm>
            <a:off x="3600899" y="2316117"/>
            <a:ext cx="12017829" cy="2862282"/>
          </a:xfrm>
          <a:prstGeom prst="rect">
            <a:avLst/>
          </a:prstGeom>
          <a:noFill/>
          <a:ln>
            <a:noFill/>
          </a:ln>
        </p:spPr>
        <p:txBody>
          <a:bodyPr spcFirstLastPara="1" wrap="square" lIns="91425" tIns="45700" rIns="91425" bIns="45700" anchor="t" anchorCtr="0">
            <a:spAutoFit/>
          </a:bodyPr>
          <a:lstStyle/>
          <a:p>
            <a:pPr lvl="0" algn="ctr">
              <a:buClr>
                <a:srgbClr val="AED633"/>
              </a:buClr>
              <a:buSzPts val="6000"/>
            </a:pPr>
            <a:endParaRPr lang="de-DE" sz="6000" b="1" dirty="0">
              <a:solidFill>
                <a:srgbClr val="00CCFF"/>
              </a:solidFill>
              <a:latin typeface="+mn-lt"/>
              <a:ea typeface="Helvetica Neue"/>
              <a:cs typeface="Helvetica Neue"/>
              <a:sym typeface="Helvetica Neue"/>
            </a:endParaRPr>
          </a:p>
          <a:p>
            <a:pPr lvl="0" algn="ctr">
              <a:buClr>
                <a:srgbClr val="AED633"/>
              </a:buClr>
              <a:buSzPts val="6000"/>
            </a:pPr>
            <a:r>
              <a:rPr lang="de-DE" sz="6000" b="1" dirty="0">
                <a:solidFill>
                  <a:srgbClr val="00CCFF"/>
                </a:solidFill>
                <a:latin typeface="+mn-lt"/>
                <a:ea typeface="Helvetica Neue"/>
                <a:cs typeface="Helvetica Neue"/>
                <a:sym typeface="Helvetica Neue"/>
              </a:rPr>
              <a:t>1. Verstehen des Konzepts der Gesundheitskompetenz</a:t>
            </a:r>
          </a:p>
        </p:txBody>
      </p:sp>
      <p:pic>
        <p:nvPicPr>
          <p:cNvPr id="13314" name="Picture 2" descr="Why You Need to Check for Understanding – Executive Leadership Consulting">
            <a:extLst>
              <a:ext uri="{FF2B5EF4-FFF2-40B4-BE49-F238E27FC236}">
                <a16:creationId xmlns:a16="http://schemas.microsoft.com/office/drawing/2014/main" id="{73888D75-5505-483D-923A-E33600BB4535}"/>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539287" y="5739063"/>
            <a:ext cx="4141055" cy="2408573"/>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CB3D82E6-EF07-454A-92BA-72581636EE0F}"/>
              </a:ext>
            </a:extLst>
          </p:cNvPr>
          <p:cNvSpPr/>
          <p:nvPr/>
        </p:nvSpPr>
        <p:spPr>
          <a:xfrm>
            <a:off x="6680580" y="8839717"/>
            <a:ext cx="6005170" cy="276999"/>
          </a:xfrm>
          <a:prstGeom prst="rect">
            <a:avLst/>
          </a:prstGeom>
        </p:spPr>
        <p:txBody>
          <a:bodyPr wrap="none">
            <a:spAutoFit/>
          </a:bodyPr>
          <a:lstStyle/>
          <a:p>
            <a:r>
              <a:rPr lang="de-DE" sz="1200" dirty="0"/>
              <a:t>https://executiveleader.com/wp-content/uploads/2018/02/understanding-1536x896.jpg</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219"/>
        <p:cNvGrpSpPr/>
        <p:nvPr/>
      </p:nvGrpSpPr>
      <p:grpSpPr>
        <a:xfrm>
          <a:off x="0" y="0"/>
          <a:ext cx="0" cy="0"/>
          <a:chOff x="0" y="0"/>
          <a:chExt cx="0" cy="0"/>
        </a:xfrm>
      </p:grpSpPr>
      <p:sp>
        <p:nvSpPr>
          <p:cNvPr id="220" name="Google Shape;220;p13"/>
          <p:cNvSpPr txBox="1"/>
          <p:nvPr/>
        </p:nvSpPr>
        <p:spPr>
          <a:xfrm>
            <a:off x="2008631" y="1431035"/>
            <a:ext cx="7640335" cy="110795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rgbClr val="4D94B7"/>
              </a:buClr>
              <a:buSzPts val="4800"/>
              <a:buFont typeface="Helvetica Neue"/>
              <a:buNone/>
            </a:pPr>
            <a:r>
              <a:rPr lang="de-DE" sz="4800" b="1" dirty="0">
                <a:solidFill>
                  <a:schemeClr val="tx1"/>
                </a:solidFill>
                <a:latin typeface="+mj-lt"/>
                <a:ea typeface="Helvetica Neue"/>
                <a:cs typeface="Helvetica Neue"/>
                <a:sym typeface="Helvetica Neue"/>
              </a:rPr>
              <a:t>Literaturverzeichnis</a:t>
            </a:r>
          </a:p>
          <a:p>
            <a:pPr marL="0" marR="0" lvl="0" indent="0" algn="l" rtl="0">
              <a:spcBef>
                <a:spcPts val="0"/>
              </a:spcBef>
              <a:spcAft>
                <a:spcPts val="0"/>
              </a:spcAft>
              <a:buClr>
                <a:srgbClr val="4D94B7"/>
              </a:buClr>
              <a:buSzPts val="4800"/>
              <a:buFont typeface="Helvetica Neue"/>
              <a:buNone/>
            </a:pPr>
            <a:endParaRPr lang="de-DE" sz="1800" dirty="0">
              <a:solidFill>
                <a:schemeClr val="tx1"/>
              </a:solidFill>
              <a:latin typeface="+mj-lt"/>
              <a:ea typeface="Calibri"/>
              <a:cs typeface="Calibri"/>
              <a:sym typeface="Calibri"/>
            </a:endParaRPr>
          </a:p>
        </p:txBody>
      </p:sp>
      <p:sp>
        <p:nvSpPr>
          <p:cNvPr id="221" name="Google Shape;221;p13"/>
          <p:cNvSpPr/>
          <p:nvPr/>
        </p:nvSpPr>
        <p:spPr>
          <a:xfrm>
            <a:off x="1503600" y="2340000"/>
            <a:ext cx="15280800" cy="6217046"/>
          </a:xfrm>
          <a:prstGeom prst="rect">
            <a:avLst/>
          </a:prstGeom>
          <a:noFill/>
          <a:ln>
            <a:noFill/>
          </a:ln>
        </p:spPr>
        <p:txBody>
          <a:bodyPr spcFirstLastPara="1" wrap="square" lIns="91425" tIns="45700" rIns="91425" bIns="45700" anchor="t" anchorCtr="0">
            <a:spAutoFit/>
          </a:bodyPr>
          <a:lstStyle/>
          <a:p>
            <a:pPr marL="342900" lvl="0" indent="-342900">
              <a:buClr>
                <a:schemeClr val="dk1"/>
              </a:buClr>
              <a:buSzPts val="3360"/>
              <a:buFont typeface="Wingdings" pitchFamily="2" charset="2"/>
              <a:buChar char="§"/>
            </a:pPr>
            <a:r>
              <a:rPr lang="de-DE" sz="2400" dirty="0" err="1">
                <a:latin typeface="+mj-lt"/>
              </a:rPr>
              <a:t>Pourrazavi</a:t>
            </a:r>
            <a:r>
              <a:rPr lang="de-DE" sz="2400" dirty="0">
                <a:latin typeface="+mj-lt"/>
              </a:rPr>
              <a:t>, S., </a:t>
            </a:r>
            <a:r>
              <a:rPr lang="de-DE" sz="2400" dirty="0" err="1">
                <a:latin typeface="+mj-lt"/>
              </a:rPr>
              <a:t>Kouzekanani</a:t>
            </a:r>
            <a:r>
              <a:rPr lang="de-DE" sz="2400" dirty="0">
                <a:latin typeface="+mj-lt"/>
              </a:rPr>
              <a:t>, K., </a:t>
            </a:r>
            <a:r>
              <a:rPr lang="de-DE" sz="2400" dirty="0" err="1">
                <a:latin typeface="+mj-lt"/>
              </a:rPr>
              <a:t>Bazargan-Hejazi</a:t>
            </a:r>
            <a:r>
              <a:rPr lang="de-DE" sz="2400" dirty="0">
                <a:latin typeface="+mj-lt"/>
              </a:rPr>
              <a:t>, S., </a:t>
            </a:r>
            <a:r>
              <a:rPr lang="de-DE" sz="2400" dirty="0" err="1">
                <a:latin typeface="+mj-lt"/>
              </a:rPr>
              <a:t>Shaghaghi</a:t>
            </a:r>
            <a:r>
              <a:rPr lang="de-DE" sz="2400" dirty="0">
                <a:latin typeface="+mj-lt"/>
              </a:rPr>
              <a:t>, A., </a:t>
            </a:r>
            <a:r>
              <a:rPr lang="de-DE" sz="2400" dirty="0" err="1">
                <a:latin typeface="+mj-lt"/>
              </a:rPr>
              <a:t>Hashemiparast</a:t>
            </a:r>
            <a:r>
              <a:rPr lang="de-DE" sz="2400" dirty="0">
                <a:latin typeface="+mj-lt"/>
              </a:rPr>
              <a:t>, M., </a:t>
            </a:r>
            <a:r>
              <a:rPr lang="de-DE" sz="2400" dirty="0" err="1">
                <a:latin typeface="+mj-lt"/>
              </a:rPr>
              <a:t>Fathifar</a:t>
            </a:r>
            <a:r>
              <a:rPr lang="de-DE" sz="2400" dirty="0">
                <a:latin typeface="+mj-lt"/>
              </a:rPr>
              <a:t>, Z., &amp; </a:t>
            </a:r>
            <a:r>
              <a:rPr lang="de-DE" sz="2400" dirty="0" err="1">
                <a:latin typeface="+mj-lt"/>
              </a:rPr>
              <a:t>Allahverdipour</a:t>
            </a:r>
            <a:r>
              <a:rPr lang="de-DE" sz="2400" dirty="0">
                <a:latin typeface="+mj-lt"/>
              </a:rPr>
              <a:t>, H. (2020). Theory-</a:t>
            </a:r>
            <a:r>
              <a:rPr lang="de-DE" sz="2400" dirty="0" err="1">
                <a:latin typeface="+mj-lt"/>
              </a:rPr>
              <a:t>based</a:t>
            </a:r>
            <a:r>
              <a:rPr lang="de-DE" sz="2400" dirty="0">
                <a:latin typeface="+mj-lt"/>
              </a:rPr>
              <a:t> E-</a:t>
            </a:r>
            <a:r>
              <a:rPr lang="de-DE" sz="2400" dirty="0" err="1">
                <a:latin typeface="+mj-lt"/>
              </a:rPr>
              <a:t>health</a:t>
            </a:r>
            <a:r>
              <a:rPr lang="de-DE" sz="2400" dirty="0">
                <a:latin typeface="+mj-lt"/>
              </a:rPr>
              <a:t> </a:t>
            </a:r>
            <a:r>
              <a:rPr lang="de-DE" sz="2400" dirty="0" err="1">
                <a:latin typeface="+mj-lt"/>
              </a:rPr>
              <a:t>literacy</a:t>
            </a:r>
            <a:r>
              <a:rPr lang="de-DE" sz="2400" dirty="0">
                <a:latin typeface="+mj-lt"/>
              </a:rPr>
              <a:t> </a:t>
            </a:r>
            <a:r>
              <a:rPr lang="de-DE" sz="2400" dirty="0" err="1">
                <a:latin typeface="+mj-lt"/>
              </a:rPr>
              <a:t>interventions</a:t>
            </a:r>
            <a:r>
              <a:rPr lang="de-DE" sz="2400" dirty="0">
                <a:latin typeface="+mj-lt"/>
              </a:rPr>
              <a:t> in </a:t>
            </a:r>
            <a:r>
              <a:rPr lang="de-DE" sz="2400" dirty="0" err="1">
                <a:latin typeface="+mj-lt"/>
              </a:rPr>
              <a:t>older</a:t>
            </a:r>
            <a:r>
              <a:rPr lang="de-DE" sz="2400" dirty="0">
                <a:latin typeface="+mj-lt"/>
              </a:rPr>
              <a:t> </a:t>
            </a:r>
            <a:r>
              <a:rPr lang="de-DE" sz="2400" dirty="0" err="1">
                <a:latin typeface="+mj-lt"/>
              </a:rPr>
              <a:t>adults</a:t>
            </a:r>
            <a:r>
              <a:rPr lang="de-DE" sz="2400" dirty="0">
                <a:latin typeface="+mj-lt"/>
              </a:rPr>
              <a:t>: a </a:t>
            </a:r>
            <a:r>
              <a:rPr lang="de-DE" sz="2400" dirty="0" err="1">
                <a:latin typeface="+mj-lt"/>
              </a:rPr>
              <a:t>systematic</a:t>
            </a:r>
            <a:r>
              <a:rPr lang="de-DE" sz="2400" dirty="0">
                <a:latin typeface="+mj-lt"/>
              </a:rPr>
              <a:t> review. Archives </a:t>
            </a:r>
            <a:r>
              <a:rPr lang="de-DE" sz="2400" dirty="0" err="1">
                <a:latin typeface="+mj-lt"/>
              </a:rPr>
              <a:t>of</a:t>
            </a:r>
            <a:r>
              <a:rPr lang="de-DE" sz="2400" dirty="0">
                <a:latin typeface="+mj-lt"/>
              </a:rPr>
              <a:t> Public Health, 78, 1-8.</a:t>
            </a:r>
          </a:p>
          <a:p>
            <a:pPr marL="342900" lvl="0" indent="-342900">
              <a:buClr>
                <a:schemeClr val="dk1"/>
              </a:buClr>
              <a:buSzPts val="3360"/>
              <a:buFont typeface="Wingdings" pitchFamily="2" charset="2"/>
              <a:buChar char="§"/>
            </a:pPr>
            <a:r>
              <a:rPr lang="de-DE" sz="2400" dirty="0">
                <a:latin typeface="+mj-lt"/>
              </a:rPr>
              <a:t>Rowlands, G., Shaw, A., </a:t>
            </a:r>
            <a:r>
              <a:rPr lang="de-DE" sz="2400" dirty="0" err="1">
                <a:latin typeface="+mj-lt"/>
              </a:rPr>
              <a:t>Jaswal</a:t>
            </a:r>
            <a:r>
              <a:rPr lang="de-DE" sz="2400" dirty="0">
                <a:latin typeface="+mj-lt"/>
              </a:rPr>
              <a:t>, S., Smith, S., &amp; </a:t>
            </a:r>
            <a:r>
              <a:rPr lang="de-DE" sz="2400" dirty="0" err="1">
                <a:latin typeface="+mj-lt"/>
              </a:rPr>
              <a:t>Harpham</a:t>
            </a:r>
            <a:r>
              <a:rPr lang="de-DE" sz="2400" dirty="0">
                <a:latin typeface="+mj-lt"/>
              </a:rPr>
              <a:t>, T. (2017). Health </a:t>
            </a:r>
            <a:r>
              <a:rPr lang="de-DE" sz="2400" dirty="0" err="1">
                <a:latin typeface="+mj-lt"/>
              </a:rPr>
              <a:t>literacy</a:t>
            </a:r>
            <a:r>
              <a:rPr lang="de-DE" sz="2400" dirty="0">
                <a:latin typeface="+mj-lt"/>
              </a:rPr>
              <a:t> and </a:t>
            </a:r>
            <a:r>
              <a:rPr lang="de-DE" sz="2400" dirty="0" err="1">
                <a:latin typeface="+mj-lt"/>
              </a:rPr>
              <a:t>the</a:t>
            </a:r>
            <a:r>
              <a:rPr lang="de-DE" sz="2400" dirty="0">
                <a:latin typeface="+mj-lt"/>
              </a:rPr>
              <a:t> social </a:t>
            </a:r>
            <a:r>
              <a:rPr lang="de-DE" sz="2400" dirty="0" err="1">
                <a:latin typeface="+mj-lt"/>
              </a:rPr>
              <a:t>determinants</a:t>
            </a:r>
            <a:r>
              <a:rPr lang="de-DE" sz="2400" dirty="0">
                <a:latin typeface="+mj-lt"/>
              </a:rPr>
              <a:t> </a:t>
            </a:r>
            <a:r>
              <a:rPr lang="de-DE" sz="2400" dirty="0" err="1">
                <a:latin typeface="+mj-lt"/>
              </a:rPr>
              <a:t>of</a:t>
            </a:r>
            <a:r>
              <a:rPr lang="de-DE" sz="2400" dirty="0">
                <a:latin typeface="+mj-lt"/>
              </a:rPr>
              <a:t> </a:t>
            </a:r>
            <a:r>
              <a:rPr lang="de-DE" sz="2400" dirty="0" err="1">
                <a:latin typeface="+mj-lt"/>
              </a:rPr>
              <a:t>health</a:t>
            </a:r>
            <a:r>
              <a:rPr lang="de-DE" sz="2400" dirty="0">
                <a:latin typeface="+mj-lt"/>
              </a:rPr>
              <a:t>: A qualitative </a:t>
            </a:r>
            <a:r>
              <a:rPr lang="de-DE" sz="2400" dirty="0" err="1">
                <a:latin typeface="+mj-lt"/>
              </a:rPr>
              <a:t>model</a:t>
            </a:r>
            <a:r>
              <a:rPr lang="de-DE" sz="2400" dirty="0">
                <a:latin typeface="+mj-lt"/>
              </a:rPr>
              <a:t> </a:t>
            </a:r>
            <a:r>
              <a:rPr lang="de-DE" sz="2400" dirty="0" err="1">
                <a:latin typeface="+mj-lt"/>
              </a:rPr>
              <a:t>from</a:t>
            </a:r>
            <a:r>
              <a:rPr lang="de-DE" sz="2400" dirty="0">
                <a:latin typeface="+mj-lt"/>
              </a:rPr>
              <a:t> adult </a:t>
            </a:r>
            <a:r>
              <a:rPr lang="de-DE" sz="2400" dirty="0" err="1">
                <a:latin typeface="+mj-lt"/>
              </a:rPr>
              <a:t>learners</a:t>
            </a:r>
            <a:r>
              <a:rPr lang="de-DE" sz="2400" dirty="0">
                <a:latin typeface="+mj-lt"/>
              </a:rPr>
              <a:t>. Health Promotion International, 32(1), 13-138. https://doi.org/10.1093/heapro/dav093 </a:t>
            </a:r>
          </a:p>
          <a:p>
            <a:pPr marL="342900" lvl="0" indent="-342900">
              <a:buClr>
                <a:schemeClr val="dk1"/>
              </a:buClr>
              <a:buSzPts val="3360"/>
              <a:buFont typeface="Wingdings" pitchFamily="2" charset="2"/>
              <a:buChar char="§"/>
            </a:pPr>
            <a:r>
              <a:rPr lang="de-DE" sz="2400" dirty="0">
                <a:latin typeface="+mj-lt"/>
              </a:rPr>
              <a:t>Coughlin, S. S., Stewart, J. L., Young, L., </a:t>
            </a:r>
            <a:r>
              <a:rPr lang="de-DE" sz="2400" dirty="0" err="1">
                <a:latin typeface="+mj-lt"/>
              </a:rPr>
              <a:t>Heboyan</a:t>
            </a:r>
            <a:r>
              <a:rPr lang="de-DE" sz="2400" dirty="0">
                <a:latin typeface="+mj-lt"/>
              </a:rPr>
              <a:t>, V., &amp; De Leo, G. (2018). Health </a:t>
            </a:r>
            <a:r>
              <a:rPr lang="de-DE" sz="2400" dirty="0" err="1">
                <a:latin typeface="+mj-lt"/>
              </a:rPr>
              <a:t>literacy</a:t>
            </a:r>
            <a:r>
              <a:rPr lang="de-DE" sz="2400" dirty="0">
                <a:latin typeface="+mj-lt"/>
              </a:rPr>
              <a:t> and </a:t>
            </a:r>
            <a:r>
              <a:rPr lang="de-DE" sz="2400" dirty="0" err="1">
                <a:latin typeface="+mj-lt"/>
              </a:rPr>
              <a:t>patient</a:t>
            </a:r>
            <a:r>
              <a:rPr lang="de-DE" sz="2400" dirty="0">
                <a:latin typeface="+mj-lt"/>
              </a:rPr>
              <a:t> web </a:t>
            </a:r>
            <a:r>
              <a:rPr lang="de-DE" sz="2400" dirty="0" err="1">
                <a:latin typeface="+mj-lt"/>
              </a:rPr>
              <a:t>portals</a:t>
            </a:r>
            <a:r>
              <a:rPr lang="de-DE" sz="2400" dirty="0">
                <a:latin typeface="+mj-lt"/>
              </a:rPr>
              <a:t>. International </a:t>
            </a:r>
            <a:r>
              <a:rPr lang="de-DE" sz="2400" dirty="0" err="1">
                <a:latin typeface="+mj-lt"/>
              </a:rPr>
              <a:t>journal</a:t>
            </a:r>
            <a:r>
              <a:rPr lang="de-DE" sz="2400" dirty="0">
                <a:latin typeface="+mj-lt"/>
              </a:rPr>
              <a:t> </a:t>
            </a:r>
            <a:r>
              <a:rPr lang="de-DE" sz="2400" dirty="0" err="1">
                <a:latin typeface="+mj-lt"/>
              </a:rPr>
              <a:t>of</a:t>
            </a:r>
            <a:r>
              <a:rPr lang="de-DE" sz="2400" dirty="0">
                <a:latin typeface="+mj-lt"/>
              </a:rPr>
              <a:t> </a:t>
            </a:r>
            <a:r>
              <a:rPr lang="de-DE" sz="2400" dirty="0" err="1">
                <a:latin typeface="+mj-lt"/>
              </a:rPr>
              <a:t>medical</a:t>
            </a:r>
            <a:r>
              <a:rPr lang="de-DE" sz="2400" dirty="0">
                <a:latin typeface="+mj-lt"/>
              </a:rPr>
              <a:t> </a:t>
            </a:r>
            <a:r>
              <a:rPr lang="de-DE" sz="2400" dirty="0" err="1">
                <a:latin typeface="+mj-lt"/>
              </a:rPr>
              <a:t>informatics</a:t>
            </a:r>
            <a:r>
              <a:rPr lang="de-DE" sz="2400" dirty="0">
                <a:latin typeface="+mj-lt"/>
              </a:rPr>
              <a:t>, 113, 43-48.</a:t>
            </a:r>
          </a:p>
          <a:p>
            <a:pPr marL="342900" lvl="0" indent="-342900">
              <a:buClr>
                <a:schemeClr val="dk1"/>
              </a:buClr>
              <a:buSzPts val="3360"/>
              <a:buFont typeface="Wingdings" pitchFamily="2" charset="2"/>
              <a:buChar char="§"/>
            </a:pPr>
            <a:r>
              <a:rPr lang="de-DE" sz="2400" dirty="0">
                <a:latin typeface="+mj-lt"/>
              </a:rPr>
              <a:t>Burkhardt, J. Truth, Post-Truth, and Information </a:t>
            </a:r>
            <a:r>
              <a:rPr lang="de-DE" sz="2400" dirty="0" err="1">
                <a:latin typeface="+mj-lt"/>
              </a:rPr>
              <a:t>Literacy</a:t>
            </a:r>
            <a:r>
              <a:rPr lang="de-DE" sz="2400" dirty="0">
                <a:latin typeface="+mj-lt"/>
              </a:rPr>
              <a:t> : </a:t>
            </a:r>
            <a:r>
              <a:rPr lang="de-DE" sz="2400" dirty="0" err="1">
                <a:latin typeface="+mj-lt"/>
              </a:rPr>
              <a:t>Evaluating</a:t>
            </a:r>
            <a:r>
              <a:rPr lang="de-DE" sz="2400" dirty="0">
                <a:latin typeface="+mj-lt"/>
              </a:rPr>
              <a:t> Sources. // Information </a:t>
            </a:r>
            <a:r>
              <a:rPr lang="de-DE" sz="2400" dirty="0" err="1">
                <a:latin typeface="+mj-lt"/>
              </a:rPr>
              <a:t>literacy</a:t>
            </a:r>
            <a:r>
              <a:rPr lang="de-DE" sz="2400" dirty="0">
                <a:latin typeface="+mj-lt"/>
              </a:rPr>
              <a:t> and </a:t>
            </a:r>
            <a:r>
              <a:rPr lang="de-DE" sz="2400" dirty="0" err="1">
                <a:latin typeface="+mj-lt"/>
              </a:rPr>
              <a:t>libraries</a:t>
            </a:r>
            <a:r>
              <a:rPr lang="de-DE" sz="2400" dirty="0">
                <a:latin typeface="+mj-lt"/>
              </a:rPr>
              <a:t> in </a:t>
            </a:r>
            <a:r>
              <a:rPr lang="de-DE" sz="2400" dirty="0" err="1">
                <a:latin typeface="+mj-lt"/>
              </a:rPr>
              <a:t>the</a:t>
            </a:r>
            <a:r>
              <a:rPr lang="de-DE" sz="2400" dirty="0">
                <a:latin typeface="+mj-lt"/>
              </a:rPr>
              <a:t> </a:t>
            </a:r>
            <a:r>
              <a:rPr lang="de-DE" sz="2400" dirty="0" err="1">
                <a:latin typeface="+mj-lt"/>
              </a:rPr>
              <a:t>age</a:t>
            </a:r>
            <a:r>
              <a:rPr lang="de-DE" sz="2400" dirty="0">
                <a:latin typeface="+mj-lt"/>
              </a:rPr>
              <a:t> </a:t>
            </a:r>
            <a:r>
              <a:rPr lang="de-DE" sz="2400" dirty="0" err="1">
                <a:latin typeface="+mj-lt"/>
              </a:rPr>
              <a:t>of</a:t>
            </a:r>
            <a:r>
              <a:rPr lang="de-DE" sz="2400" dirty="0">
                <a:latin typeface="+mj-lt"/>
              </a:rPr>
              <a:t> fake </a:t>
            </a:r>
            <a:r>
              <a:rPr lang="de-DE" sz="2400" dirty="0" err="1">
                <a:latin typeface="+mj-lt"/>
              </a:rPr>
              <a:t>news</a:t>
            </a:r>
            <a:r>
              <a:rPr lang="de-DE" sz="2400" dirty="0">
                <a:latin typeface="+mj-lt"/>
              </a:rPr>
              <a:t> / Denise E. </a:t>
            </a:r>
            <a:r>
              <a:rPr lang="de-DE" sz="2400" dirty="0" err="1">
                <a:latin typeface="+mj-lt"/>
              </a:rPr>
              <a:t>Agosto</a:t>
            </a:r>
            <a:r>
              <a:rPr lang="de-DE" sz="2400" dirty="0">
                <a:latin typeface="+mj-lt"/>
              </a:rPr>
              <a:t>. Santa Barbara; Denver : Libraries Unlimited, 2018, 94-105.  </a:t>
            </a:r>
          </a:p>
          <a:p>
            <a:pPr marL="342900" lvl="0" indent="-342900">
              <a:buClr>
                <a:schemeClr val="dk1"/>
              </a:buClr>
              <a:buSzPts val="3360"/>
              <a:buFont typeface="Wingdings" pitchFamily="2" charset="2"/>
              <a:buChar char="§"/>
            </a:pPr>
            <a:r>
              <a:rPr lang="de-DE" sz="2400" dirty="0">
                <a:latin typeface="+mj-lt"/>
              </a:rPr>
              <a:t>Ecker, U. et al. Do People Keep </a:t>
            </a:r>
            <a:r>
              <a:rPr lang="de-DE" sz="2400" dirty="0" err="1">
                <a:latin typeface="+mj-lt"/>
              </a:rPr>
              <a:t>Believing</a:t>
            </a:r>
            <a:r>
              <a:rPr lang="de-DE" sz="2400" dirty="0">
                <a:latin typeface="+mj-lt"/>
              </a:rPr>
              <a:t> </a:t>
            </a:r>
            <a:r>
              <a:rPr lang="de-DE" sz="2400" dirty="0" err="1">
                <a:latin typeface="+mj-lt"/>
              </a:rPr>
              <a:t>Because</a:t>
            </a:r>
            <a:r>
              <a:rPr lang="de-DE" sz="2400" dirty="0">
                <a:latin typeface="+mj-lt"/>
              </a:rPr>
              <a:t> </a:t>
            </a:r>
            <a:r>
              <a:rPr lang="de-DE" sz="2400" dirty="0" err="1">
                <a:latin typeface="+mj-lt"/>
              </a:rPr>
              <a:t>They</a:t>
            </a:r>
            <a:r>
              <a:rPr lang="de-DE" sz="2400" dirty="0">
                <a:latin typeface="+mj-lt"/>
              </a:rPr>
              <a:t> Want </a:t>
            </a:r>
            <a:r>
              <a:rPr lang="de-DE" sz="2400" dirty="0" err="1">
                <a:latin typeface="+mj-lt"/>
              </a:rPr>
              <a:t>To</a:t>
            </a:r>
            <a:r>
              <a:rPr lang="de-DE" sz="2400" dirty="0">
                <a:latin typeface="+mj-lt"/>
              </a:rPr>
              <a:t>? : </a:t>
            </a:r>
            <a:r>
              <a:rPr lang="de-DE" sz="2400" dirty="0" err="1">
                <a:latin typeface="+mj-lt"/>
              </a:rPr>
              <a:t>Preexisting</a:t>
            </a:r>
            <a:r>
              <a:rPr lang="de-DE" sz="2400" dirty="0">
                <a:latin typeface="+mj-lt"/>
              </a:rPr>
              <a:t> </a:t>
            </a:r>
            <a:r>
              <a:rPr lang="de-DE" sz="2400" dirty="0" err="1">
                <a:latin typeface="+mj-lt"/>
              </a:rPr>
              <a:t>Attitudes</a:t>
            </a:r>
            <a:r>
              <a:rPr lang="de-DE" sz="2400" dirty="0">
                <a:latin typeface="+mj-lt"/>
              </a:rPr>
              <a:t> and </a:t>
            </a:r>
            <a:r>
              <a:rPr lang="de-DE" sz="2400" dirty="0" err="1">
                <a:latin typeface="+mj-lt"/>
              </a:rPr>
              <a:t>the</a:t>
            </a:r>
            <a:r>
              <a:rPr lang="de-DE" sz="2400" dirty="0">
                <a:latin typeface="+mj-lt"/>
              </a:rPr>
              <a:t> </a:t>
            </a:r>
            <a:r>
              <a:rPr lang="de-DE" sz="2400" dirty="0" err="1">
                <a:latin typeface="+mj-lt"/>
              </a:rPr>
              <a:t>Continued</a:t>
            </a:r>
            <a:r>
              <a:rPr lang="de-DE" sz="2400" dirty="0">
                <a:latin typeface="+mj-lt"/>
              </a:rPr>
              <a:t> </a:t>
            </a:r>
            <a:r>
              <a:rPr lang="de-DE" sz="2400" dirty="0" err="1">
                <a:latin typeface="+mj-lt"/>
              </a:rPr>
              <a:t>Influence</a:t>
            </a:r>
            <a:r>
              <a:rPr lang="de-DE" sz="2400" dirty="0">
                <a:latin typeface="+mj-lt"/>
              </a:rPr>
              <a:t> </a:t>
            </a:r>
            <a:r>
              <a:rPr lang="de-DE" sz="2400" dirty="0" err="1">
                <a:latin typeface="+mj-lt"/>
              </a:rPr>
              <a:t>of</a:t>
            </a:r>
            <a:r>
              <a:rPr lang="de-DE" sz="2400" dirty="0">
                <a:latin typeface="+mj-lt"/>
              </a:rPr>
              <a:t> </a:t>
            </a:r>
            <a:r>
              <a:rPr lang="de-DE" sz="2400" dirty="0" err="1">
                <a:latin typeface="+mj-lt"/>
              </a:rPr>
              <a:t>Misinformation</a:t>
            </a:r>
            <a:r>
              <a:rPr lang="de-DE" sz="2400" dirty="0">
                <a:latin typeface="+mj-lt"/>
              </a:rPr>
              <a:t>. // Memory &amp; </a:t>
            </a:r>
            <a:r>
              <a:rPr lang="de-DE" sz="2400" dirty="0" err="1">
                <a:latin typeface="+mj-lt"/>
              </a:rPr>
              <a:t>Cognition</a:t>
            </a:r>
            <a:r>
              <a:rPr lang="de-DE" sz="2400" dirty="0">
                <a:latin typeface="+mj-lt"/>
              </a:rPr>
              <a:t> 42, 2(2014), </a:t>
            </a:r>
            <a:r>
              <a:rPr lang="de-DE" sz="2400" dirty="0" err="1">
                <a:latin typeface="+mj-lt"/>
              </a:rPr>
              <a:t>str.</a:t>
            </a:r>
            <a:r>
              <a:rPr lang="de-DE" sz="2400" dirty="0">
                <a:latin typeface="+mj-lt"/>
              </a:rPr>
              <a:t> 292-304. </a:t>
            </a:r>
            <a:r>
              <a:rPr lang="de-DE" sz="2400" dirty="0" err="1">
                <a:latin typeface="+mj-lt"/>
              </a:rPr>
              <a:t>Dostupno</a:t>
            </a:r>
            <a:r>
              <a:rPr lang="de-DE" sz="2400" dirty="0">
                <a:latin typeface="+mj-lt"/>
              </a:rPr>
              <a:t> na: https://www.researchgate.net/publication/255950545_Do_People_Keep_Believing_because_They_Want_To_Preexisting_Attitudes_and_the_Continued_Influence_of_Misinformation (20.8.2023.).</a:t>
            </a:r>
          </a:p>
          <a:p>
            <a:pPr lvl="0">
              <a:buClr>
                <a:schemeClr val="dk1"/>
              </a:buClr>
              <a:buSzPts val="3360"/>
            </a:pPr>
            <a:endParaRPr lang="de-DE" sz="2400" dirty="0">
              <a:latin typeface="+mj-lt"/>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219"/>
        <p:cNvGrpSpPr/>
        <p:nvPr/>
      </p:nvGrpSpPr>
      <p:grpSpPr>
        <a:xfrm>
          <a:off x="0" y="0"/>
          <a:ext cx="0" cy="0"/>
          <a:chOff x="0" y="0"/>
          <a:chExt cx="0" cy="0"/>
        </a:xfrm>
      </p:grpSpPr>
      <p:sp>
        <p:nvSpPr>
          <p:cNvPr id="220" name="Google Shape;220;p13"/>
          <p:cNvSpPr txBox="1"/>
          <p:nvPr/>
        </p:nvSpPr>
        <p:spPr>
          <a:xfrm>
            <a:off x="2008631" y="1431035"/>
            <a:ext cx="7544801" cy="83095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rgbClr val="4D94B7"/>
              </a:buClr>
              <a:buSzPts val="4800"/>
              <a:buFont typeface="Helvetica Neue"/>
              <a:buNone/>
            </a:pPr>
            <a:r>
              <a:rPr lang="de-DE" sz="4800" b="1">
                <a:solidFill>
                  <a:schemeClr val="tx1"/>
                </a:solidFill>
                <a:latin typeface="+mj-lt"/>
                <a:ea typeface="Helvetica Neue"/>
                <a:cs typeface="Helvetica Neue"/>
                <a:sym typeface="Helvetica Neue"/>
              </a:rPr>
              <a:t>Literaturverzeichnis</a:t>
            </a:r>
          </a:p>
        </p:txBody>
      </p:sp>
      <p:sp>
        <p:nvSpPr>
          <p:cNvPr id="221" name="Google Shape;221;p13"/>
          <p:cNvSpPr/>
          <p:nvPr/>
        </p:nvSpPr>
        <p:spPr>
          <a:xfrm>
            <a:off x="1503600" y="2340000"/>
            <a:ext cx="15280800" cy="4524275"/>
          </a:xfrm>
          <a:prstGeom prst="rect">
            <a:avLst/>
          </a:prstGeom>
          <a:noFill/>
          <a:ln>
            <a:noFill/>
          </a:ln>
        </p:spPr>
        <p:txBody>
          <a:bodyPr spcFirstLastPara="1" wrap="square" lIns="91425" tIns="45700" rIns="91425" bIns="45700" anchor="t" anchorCtr="0">
            <a:spAutoFit/>
          </a:bodyPr>
          <a:lstStyle/>
          <a:p>
            <a:pPr marL="342900" lvl="0" indent="-342900">
              <a:buClr>
                <a:schemeClr val="dk1"/>
              </a:buClr>
              <a:buSzPts val="3360"/>
              <a:buFont typeface="Wingdings" pitchFamily="2" charset="2"/>
              <a:buChar char="§"/>
            </a:pPr>
            <a:r>
              <a:rPr lang="de-DE" sz="2400" dirty="0">
                <a:latin typeface="+mj-lt"/>
              </a:rPr>
              <a:t>A. (2006). </a:t>
            </a:r>
            <a:r>
              <a:rPr lang="de-DE" sz="2400" dirty="0" err="1">
                <a:latin typeface="+mj-lt"/>
              </a:rPr>
              <a:t>eHEALS</a:t>
            </a:r>
            <a:r>
              <a:rPr lang="de-DE" sz="2400" dirty="0">
                <a:latin typeface="+mj-lt"/>
              </a:rPr>
              <a:t>: </a:t>
            </a:r>
            <a:r>
              <a:rPr lang="de-DE" sz="2400" dirty="0" err="1">
                <a:latin typeface="+mj-lt"/>
              </a:rPr>
              <a:t>the</a:t>
            </a:r>
            <a:r>
              <a:rPr lang="de-DE" sz="2400" dirty="0">
                <a:latin typeface="+mj-lt"/>
              </a:rPr>
              <a:t> </a:t>
            </a:r>
            <a:r>
              <a:rPr lang="de-DE" sz="2400" dirty="0" err="1">
                <a:latin typeface="+mj-lt"/>
              </a:rPr>
              <a:t>eHealth</a:t>
            </a:r>
            <a:r>
              <a:rPr lang="de-DE" sz="2400" dirty="0">
                <a:latin typeface="+mj-lt"/>
              </a:rPr>
              <a:t> </a:t>
            </a:r>
            <a:r>
              <a:rPr lang="de-DE" sz="2400" dirty="0" err="1">
                <a:latin typeface="+mj-lt"/>
              </a:rPr>
              <a:t>literacy</a:t>
            </a:r>
            <a:r>
              <a:rPr lang="de-DE" sz="2400" dirty="0">
                <a:latin typeface="+mj-lt"/>
              </a:rPr>
              <a:t> </a:t>
            </a:r>
            <a:r>
              <a:rPr lang="de-DE" sz="2400" dirty="0" err="1">
                <a:latin typeface="+mj-lt"/>
              </a:rPr>
              <a:t>scale</a:t>
            </a:r>
            <a:r>
              <a:rPr lang="de-DE" sz="2400" dirty="0">
                <a:latin typeface="+mj-lt"/>
              </a:rPr>
              <a:t>. Journal </a:t>
            </a:r>
            <a:r>
              <a:rPr lang="de-DE" sz="2400" dirty="0" err="1">
                <a:latin typeface="+mj-lt"/>
              </a:rPr>
              <a:t>of</a:t>
            </a:r>
            <a:r>
              <a:rPr lang="de-DE" sz="2400" dirty="0">
                <a:latin typeface="+mj-lt"/>
              </a:rPr>
              <a:t> </a:t>
            </a:r>
            <a:r>
              <a:rPr lang="de-DE" sz="2400" dirty="0" err="1">
                <a:latin typeface="+mj-lt"/>
              </a:rPr>
              <a:t>medical</a:t>
            </a:r>
            <a:r>
              <a:rPr lang="de-DE" sz="2400" dirty="0">
                <a:latin typeface="+mj-lt"/>
              </a:rPr>
              <a:t> Internet </a:t>
            </a:r>
            <a:r>
              <a:rPr lang="de-DE" sz="2400" dirty="0" err="1">
                <a:latin typeface="+mj-lt"/>
              </a:rPr>
              <a:t>research</a:t>
            </a:r>
            <a:r>
              <a:rPr lang="de-DE" sz="2400" dirty="0">
                <a:latin typeface="+mj-lt"/>
              </a:rPr>
              <a:t>, 8(4), e507. https://pubmed.ncbi.nlm.nih.gov/17213046/  </a:t>
            </a:r>
          </a:p>
          <a:p>
            <a:pPr marL="342900" lvl="0" indent="-342900">
              <a:buClr>
                <a:schemeClr val="dk1"/>
              </a:buClr>
              <a:buSzPts val="3360"/>
              <a:buFont typeface="Wingdings" pitchFamily="2" charset="2"/>
              <a:buChar char="§"/>
            </a:pPr>
            <a:r>
              <a:rPr lang="de-DE" sz="2400" dirty="0">
                <a:latin typeface="+mj-lt"/>
              </a:rPr>
              <a:t>Chung, S. Y., &amp; Nahm, E. S. (2015). </a:t>
            </a:r>
            <a:r>
              <a:rPr lang="de-DE" sz="2400" dirty="0" err="1">
                <a:latin typeface="+mj-lt"/>
              </a:rPr>
              <a:t>Testing</a:t>
            </a:r>
            <a:r>
              <a:rPr lang="de-DE" sz="2400" dirty="0">
                <a:latin typeface="+mj-lt"/>
              </a:rPr>
              <a:t> </a:t>
            </a:r>
            <a:r>
              <a:rPr lang="de-DE" sz="2400" dirty="0" err="1">
                <a:latin typeface="+mj-lt"/>
              </a:rPr>
              <a:t>reliability</a:t>
            </a:r>
            <a:r>
              <a:rPr lang="de-DE" sz="2400" dirty="0">
                <a:latin typeface="+mj-lt"/>
              </a:rPr>
              <a:t> and </a:t>
            </a:r>
            <a:r>
              <a:rPr lang="de-DE" sz="2400" dirty="0" err="1">
                <a:latin typeface="+mj-lt"/>
              </a:rPr>
              <a:t>validity</a:t>
            </a:r>
            <a:r>
              <a:rPr lang="de-DE" sz="2400" dirty="0">
                <a:latin typeface="+mj-lt"/>
              </a:rPr>
              <a:t> </a:t>
            </a:r>
            <a:r>
              <a:rPr lang="de-DE" sz="2400" dirty="0" err="1">
                <a:latin typeface="+mj-lt"/>
              </a:rPr>
              <a:t>of</a:t>
            </a:r>
            <a:r>
              <a:rPr lang="de-DE" sz="2400" dirty="0">
                <a:latin typeface="+mj-lt"/>
              </a:rPr>
              <a:t> </a:t>
            </a:r>
            <a:r>
              <a:rPr lang="de-DE" sz="2400" dirty="0" err="1">
                <a:latin typeface="+mj-lt"/>
              </a:rPr>
              <a:t>the</a:t>
            </a:r>
            <a:r>
              <a:rPr lang="de-DE" sz="2400" dirty="0">
                <a:latin typeface="+mj-lt"/>
              </a:rPr>
              <a:t> </a:t>
            </a:r>
            <a:r>
              <a:rPr lang="de-DE" sz="2400" dirty="0" err="1">
                <a:latin typeface="+mj-lt"/>
              </a:rPr>
              <a:t>eHealth</a:t>
            </a:r>
            <a:r>
              <a:rPr lang="de-DE" sz="2400" dirty="0">
                <a:latin typeface="+mj-lt"/>
              </a:rPr>
              <a:t> </a:t>
            </a:r>
            <a:r>
              <a:rPr lang="de-DE" sz="2400" dirty="0" err="1">
                <a:latin typeface="+mj-lt"/>
              </a:rPr>
              <a:t>Literacy</a:t>
            </a:r>
            <a:r>
              <a:rPr lang="de-DE" sz="2400" dirty="0">
                <a:latin typeface="+mj-lt"/>
              </a:rPr>
              <a:t> </a:t>
            </a:r>
            <a:r>
              <a:rPr lang="de-DE" sz="2400" dirty="0" err="1">
                <a:latin typeface="+mj-lt"/>
              </a:rPr>
              <a:t>Scale</a:t>
            </a:r>
            <a:r>
              <a:rPr lang="de-DE" sz="2400" dirty="0">
                <a:latin typeface="+mj-lt"/>
              </a:rPr>
              <a:t> (</a:t>
            </a:r>
            <a:r>
              <a:rPr lang="de-DE" sz="2400" dirty="0" err="1">
                <a:latin typeface="+mj-lt"/>
              </a:rPr>
              <a:t>eHEALS</a:t>
            </a:r>
            <a:r>
              <a:rPr lang="de-DE" sz="2400" dirty="0">
                <a:latin typeface="+mj-lt"/>
              </a:rPr>
              <a:t>) </a:t>
            </a:r>
            <a:r>
              <a:rPr lang="de-DE" sz="2400" dirty="0" err="1">
                <a:latin typeface="+mj-lt"/>
              </a:rPr>
              <a:t>for</a:t>
            </a:r>
            <a:r>
              <a:rPr lang="de-DE" sz="2400" dirty="0">
                <a:latin typeface="+mj-lt"/>
              </a:rPr>
              <a:t> </a:t>
            </a:r>
            <a:r>
              <a:rPr lang="de-DE" sz="2400" dirty="0" err="1">
                <a:latin typeface="+mj-lt"/>
              </a:rPr>
              <a:t>older</a:t>
            </a:r>
            <a:r>
              <a:rPr lang="de-DE" sz="2400" dirty="0">
                <a:latin typeface="+mj-lt"/>
              </a:rPr>
              <a:t> </a:t>
            </a:r>
            <a:r>
              <a:rPr lang="de-DE" sz="2400" dirty="0" err="1">
                <a:latin typeface="+mj-lt"/>
              </a:rPr>
              <a:t>adults</a:t>
            </a:r>
            <a:r>
              <a:rPr lang="de-DE" sz="2400" dirty="0">
                <a:latin typeface="+mj-lt"/>
              </a:rPr>
              <a:t> </a:t>
            </a:r>
            <a:r>
              <a:rPr lang="de-DE" sz="2400" dirty="0" err="1">
                <a:latin typeface="+mj-lt"/>
              </a:rPr>
              <a:t>recruited</a:t>
            </a:r>
            <a:r>
              <a:rPr lang="de-DE" sz="2400" dirty="0">
                <a:latin typeface="+mj-lt"/>
              </a:rPr>
              <a:t> online. Computers, </a:t>
            </a:r>
            <a:r>
              <a:rPr lang="de-DE" sz="2400" dirty="0" err="1">
                <a:latin typeface="+mj-lt"/>
              </a:rPr>
              <a:t>informatics</a:t>
            </a:r>
            <a:r>
              <a:rPr lang="de-DE" sz="2400" dirty="0">
                <a:latin typeface="+mj-lt"/>
              </a:rPr>
              <a:t>, </a:t>
            </a:r>
            <a:r>
              <a:rPr lang="de-DE" sz="2400" dirty="0" err="1">
                <a:latin typeface="+mj-lt"/>
              </a:rPr>
              <a:t>nursing</a:t>
            </a:r>
            <a:r>
              <a:rPr lang="de-DE" sz="2400" dirty="0">
                <a:latin typeface="+mj-lt"/>
              </a:rPr>
              <a:t>: CIN, 33(4), 150.</a:t>
            </a:r>
          </a:p>
          <a:p>
            <a:pPr marL="342900" lvl="0" indent="-342900">
              <a:buClr>
                <a:schemeClr val="dk1"/>
              </a:buClr>
              <a:buSzPts val="3360"/>
              <a:buFont typeface="Wingdings" pitchFamily="2" charset="2"/>
              <a:buChar char="§"/>
            </a:pPr>
            <a:r>
              <a:rPr lang="de-DE" sz="2400" dirty="0">
                <a:latin typeface="+mj-lt"/>
              </a:rPr>
              <a:t>De </a:t>
            </a:r>
            <a:r>
              <a:rPr lang="de-DE" sz="2400" dirty="0" err="1">
                <a:latin typeface="+mj-lt"/>
              </a:rPr>
              <a:t>Brún</a:t>
            </a:r>
            <a:r>
              <a:rPr lang="de-DE" sz="2400" dirty="0">
                <a:latin typeface="+mj-lt"/>
              </a:rPr>
              <a:t>, C. Health </a:t>
            </a:r>
            <a:r>
              <a:rPr lang="de-DE" sz="2400" dirty="0" err="1">
                <a:latin typeface="+mj-lt"/>
              </a:rPr>
              <a:t>literacy</a:t>
            </a:r>
            <a:r>
              <a:rPr lang="de-DE" sz="2400" dirty="0">
                <a:latin typeface="+mj-lt"/>
              </a:rPr>
              <a:t> and </a:t>
            </a:r>
            <a:r>
              <a:rPr lang="de-DE" sz="2400" dirty="0" err="1">
                <a:latin typeface="+mj-lt"/>
              </a:rPr>
              <a:t>health</a:t>
            </a:r>
            <a:r>
              <a:rPr lang="de-DE" sz="2400" dirty="0">
                <a:latin typeface="+mj-lt"/>
              </a:rPr>
              <a:t> </a:t>
            </a:r>
            <a:r>
              <a:rPr lang="de-DE" sz="2400" dirty="0" err="1">
                <a:latin typeface="+mj-lt"/>
              </a:rPr>
              <a:t>information</a:t>
            </a:r>
            <a:r>
              <a:rPr lang="de-DE" sz="2400" dirty="0">
                <a:latin typeface="+mj-lt"/>
              </a:rPr>
              <a:t> </a:t>
            </a:r>
            <a:r>
              <a:rPr lang="de-DE" sz="2400" dirty="0" err="1">
                <a:latin typeface="+mj-lt"/>
              </a:rPr>
              <a:t>literacy</a:t>
            </a:r>
            <a:r>
              <a:rPr lang="de-DE" sz="2400" dirty="0">
                <a:latin typeface="+mj-lt"/>
              </a:rPr>
              <a:t>, and </a:t>
            </a:r>
            <a:r>
              <a:rPr lang="de-DE" sz="2400" dirty="0" err="1">
                <a:latin typeface="+mj-lt"/>
              </a:rPr>
              <a:t>the</a:t>
            </a:r>
            <a:r>
              <a:rPr lang="de-DE" sz="2400" dirty="0">
                <a:latin typeface="+mj-lt"/>
              </a:rPr>
              <a:t> </a:t>
            </a:r>
            <a:r>
              <a:rPr lang="de-DE" sz="2400" dirty="0" err="1">
                <a:latin typeface="+mj-lt"/>
              </a:rPr>
              <a:t>role</a:t>
            </a:r>
            <a:r>
              <a:rPr lang="de-DE" sz="2400" dirty="0">
                <a:latin typeface="+mj-lt"/>
              </a:rPr>
              <a:t> </a:t>
            </a:r>
            <a:r>
              <a:rPr lang="de-DE" sz="2400" dirty="0" err="1">
                <a:latin typeface="+mj-lt"/>
              </a:rPr>
              <a:t>of</a:t>
            </a:r>
            <a:r>
              <a:rPr lang="de-DE" sz="2400" dirty="0">
                <a:latin typeface="+mj-lt"/>
              </a:rPr>
              <a:t> </a:t>
            </a:r>
            <a:r>
              <a:rPr lang="de-DE" sz="2400" dirty="0" err="1">
                <a:latin typeface="+mj-lt"/>
              </a:rPr>
              <a:t>librarians</a:t>
            </a:r>
            <a:r>
              <a:rPr lang="de-DE" sz="2400" dirty="0">
                <a:latin typeface="+mj-lt"/>
              </a:rPr>
              <a:t>. Knowledge </a:t>
            </a:r>
            <a:r>
              <a:rPr lang="de-DE" sz="2400" dirty="0" err="1">
                <a:latin typeface="+mj-lt"/>
              </a:rPr>
              <a:t>for</a:t>
            </a:r>
            <a:r>
              <a:rPr lang="de-DE" sz="2400" dirty="0">
                <a:latin typeface="+mj-lt"/>
              </a:rPr>
              <a:t> </a:t>
            </a:r>
            <a:r>
              <a:rPr lang="de-DE" sz="2400" dirty="0" err="1">
                <a:latin typeface="+mj-lt"/>
              </a:rPr>
              <a:t>Healthcare</a:t>
            </a:r>
            <a:r>
              <a:rPr lang="de-DE" sz="2400" dirty="0">
                <a:latin typeface="+mj-lt"/>
              </a:rPr>
              <a:t>. 2019. </a:t>
            </a:r>
            <a:r>
              <a:rPr lang="de-DE" sz="2400" dirty="0" err="1">
                <a:latin typeface="+mj-lt"/>
              </a:rPr>
              <a:t>Dostupno</a:t>
            </a:r>
            <a:r>
              <a:rPr lang="de-DE" sz="2400" dirty="0">
                <a:latin typeface="+mj-lt"/>
              </a:rPr>
              <a:t> na: https://kfh.libraryservices.nhs.uk/health-literacy-and-health-information-literacy-and-the-role-of-librarians/ (20.8.2023.).</a:t>
            </a:r>
          </a:p>
          <a:p>
            <a:pPr marL="342900" lvl="0" indent="-342900">
              <a:buClr>
                <a:schemeClr val="dk1"/>
              </a:buClr>
              <a:buSzPts val="3360"/>
              <a:buFont typeface="Wingdings" pitchFamily="2" charset="2"/>
              <a:buChar char="§"/>
            </a:pPr>
            <a:r>
              <a:rPr lang="de-DE" sz="2400" dirty="0" err="1">
                <a:latin typeface="+mj-lt"/>
              </a:rPr>
              <a:t>Detmer</a:t>
            </a:r>
            <a:r>
              <a:rPr lang="de-DE" sz="2400" dirty="0">
                <a:latin typeface="+mj-lt"/>
              </a:rPr>
              <a:t>, D. et al. The </a:t>
            </a:r>
            <a:r>
              <a:rPr lang="de-DE" sz="2400" dirty="0" err="1">
                <a:latin typeface="+mj-lt"/>
              </a:rPr>
              <a:t>Informed</a:t>
            </a:r>
            <a:r>
              <a:rPr lang="de-DE" sz="2400" dirty="0">
                <a:latin typeface="+mj-lt"/>
              </a:rPr>
              <a:t> </a:t>
            </a:r>
            <a:r>
              <a:rPr lang="de-DE" sz="2400" dirty="0" err="1">
                <a:latin typeface="+mj-lt"/>
              </a:rPr>
              <a:t>Patiend</a:t>
            </a:r>
            <a:r>
              <a:rPr lang="de-DE" sz="2400" dirty="0">
                <a:latin typeface="+mj-lt"/>
              </a:rPr>
              <a:t> : Study Report. Cambridge University Health, 2003. </a:t>
            </a:r>
            <a:r>
              <a:rPr lang="de-DE" sz="2400" dirty="0" err="1">
                <a:latin typeface="+mj-lt"/>
              </a:rPr>
              <a:t>Available</a:t>
            </a:r>
            <a:r>
              <a:rPr lang="de-DE" sz="2400" dirty="0">
                <a:latin typeface="+mj-lt"/>
              </a:rPr>
              <a:t> at: https://citeseerx.ist.psu.edu/viewdoc/download?doi=10.1.1.471.7791&amp;rep=rep1&amp;type=pdf (15.1.2021.).</a:t>
            </a:r>
          </a:p>
          <a:p>
            <a:pPr marL="342900" lvl="0" indent="-342900">
              <a:buClr>
                <a:schemeClr val="dk1"/>
              </a:buClr>
              <a:buSzPts val="3360"/>
              <a:buFont typeface="Wingdings" pitchFamily="2" charset="2"/>
              <a:buChar char="§"/>
            </a:pPr>
            <a:endParaRPr lang="de-DE" sz="2400" dirty="0">
              <a:latin typeface="+mj-lt"/>
            </a:endParaRPr>
          </a:p>
          <a:p>
            <a:pPr marL="342900" lvl="0" indent="-342900">
              <a:buClr>
                <a:schemeClr val="dk1"/>
              </a:buClr>
              <a:buSzPts val="3360"/>
              <a:buFont typeface="Wingdings" pitchFamily="2" charset="2"/>
              <a:buChar char="§"/>
            </a:pPr>
            <a:endParaRPr lang="de-DE" sz="2400" dirty="0">
              <a:latin typeface="+mj-lt"/>
            </a:endParaRPr>
          </a:p>
          <a:p>
            <a:pPr marL="342900" lvl="0" indent="-342900">
              <a:buClr>
                <a:schemeClr val="dk1"/>
              </a:buClr>
              <a:buSzPts val="3360"/>
              <a:buFont typeface="Wingdings" pitchFamily="2" charset="2"/>
              <a:buChar char="§"/>
            </a:pPr>
            <a:endParaRPr lang="de-DE" sz="2400" dirty="0">
              <a:latin typeface="+mj-lt"/>
            </a:endParaRPr>
          </a:p>
        </p:txBody>
      </p:sp>
    </p:spTree>
    <p:extLst>
      <p:ext uri="{BB962C8B-B14F-4D97-AF65-F5344CB8AC3E}">
        <p14:creationId xmlns:p14="http://schemas.microsoft.com/office/powerpoint/2010/main" val="324191159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235"/>
        <p:cNvGrpSpPr/>
        <p:nvPr/>
      </p:nvGrpSpPr>
      <p:grpSpPr>
        <a:xfrm>
          <a:off x="0" y="0"/>
          <a:ext cx="0" cy="0"/>
          <a:chOff x="0" y="0"/>
          <a:chExt cx="0" cy="0"/>
        </a:xfrm>
      </p:grpSpPr>
      <p:sp>
        <p:nvSpPr>
          <p:cNvPr id="237" name="Google Shape;237;p15"/>
          <p:cNvSpPr txBox="1"/>
          <p:nvPr/>
        </p:nvSpPr>
        <p:spPr>
          <a:xfrm>
            <a:off x="4691670" y="6761211"/>
            <a:ext cx="9144000" cy="923289"/>
          </a:xfrm>
          <a:prstGeom prst="rect">
            <a:avLst/>
          </a:prstGeom>
          <a:noFill/>
          <a:ln>
            <a:noFill/>
          </a:ln>
        </p:spPr>
        <p:txBody>
          <a:bodyPr spcFirstLastPara="1" wrap="square" lIns="91425" tIns="45700" rIns="91425" bIns="45700" anchor="t" anchorCtr="0">
            <a:spAutoFit/>
          </a:bodyPr>
          <a:lstStyle/>
          <a:p>
            <a:pPr lvl="0" algn="ctr">
              <a:buClr>
                <a:srgbClr val="4D94B7"/>
              </a:buClr>
              <a:buSzPts val="7200"/>
            </a:pPr>
            <a:r>
              <a:rPr lang="en-GB" sz="5400" b="1" dirty="0" err="1">
                <a:solidFill>
                  <a:schemeClr val="tx1"/>
                </a:solidFill>
                <a:latin typeface="+mn-lt"/>
                <a:ea typeface="Helvetica Neue"/>
                <a:cs typeface="Helvetica Neue"/>
                <a:sym typeface="Helvetica Neue"/>
              </a:rPr>
              <a:t>Vielen</a:t>
            </a:r>
            <a:r>
              <a:rPr lang="en-GB" sz="5400" b="1" dirty="0">
                <a:solidFill>
                  <a:schemeClr val="tx1"/>
                </a:solidFill>
                <a:latin typeface="+mn-lt"/>
                <a:ea typeface="Helvetica Neue"/>
                <a:cs typeface="Helvetica Neue"/>
                <a:sym typeface="Helvetica Neue"/>
              </a:rPr>
              <a:t> Dank!</a:t>
            </a:r>
          </a:p>
        </p:txBody>
      </p:sp>
      <p:pic>
        <p:nvPicPr>
          <p:cNvPr id="5" name="Grafik 3" descr="Ein Bild, das Text, Clipart enthält.&#10;&#10;Automatisch generierte Beschreibung"/>
          <p:cNvPicPr/>
          <p:nvPr/>
        </p:nvPicPr>
        <p:blipFill>
          <a:blip r:embed="rId3" cstate="email">
            <a:extLst>
              <a:ext uri="{28A0092B-C50C-407E-A947-70E740481C1C}">
                <a14:useLocalDpi xmlns:a14="http://schemas.microsoft.com/office/drawing/2010/main"/>
              </a:ext>
            </a:extLst>
          </a:blip>
          <a:srcRect/>
          <a:stretch>
            <a:fillRect/>
          </a:stretch>
        </p:blipFill>
        <p:spPr bwMode="auto">
          <a:xfrm>
            <a:off x="6394813" y="2850294"/>
            <a:ext cx="5737714" cy="2435384"/>
          </a:xfrm>
          <a:prstGeom prst="rect">
            <a:avLst/>
          </a:prstGeom>
          <a:noFill/>
          <a:ln>
            <a:noFill/>
          </a:ln>
        </p:spPr>
      </p:pic>
      <p:sp>
        <p:nvSpPr>
          <p:cNvPr id="6" name="Rectangle 5"/>
          <p:cNvSpPr/>
          <p:nvPr/>
        </p:nvSpPr>
        <p:spPr>
          <a:xfrm>
            <a:off x="7404410" y="5792612"/>
            <a:ext cx="5575610" cy="461665"/>
          </a:xfrm>
          <a:prstGeom prst="rect">
            <a:avLst/>
          </a:prstGeom>
        </p:spPr>
        <p:txBody>
          <a:bodyPr wrap="square">
            <a:spAutoFit/>
          </a:bodyPr>
          <a:lstStyle/>
          <a:p>
            <a:r>
              <a:rPr lang="hr-HR" sz="2400" b="1" dirty="0" err="1">
                <a:solidFill>
                  <a:srgbClr val="00CCFF"/>
                </a:solidFill>
                <a:latin typeface="+mn-lt"/>
              </a:rPr>
              <a:t>www.digital</a:t>
            </a:r>
            <a:r>
              <a:rPr lang="hr-HR" sz="2400" b="1" dirty="0">
                <a:solidFill>
                  <a:srgbClr val="00CCFF"/>
                </a:solidFill>
                <a:latin typeface="+mn-lt"/>
              </a:rPr>
              <a:t>-</a:t>
            </a:r>
            <a:r>
              <a:rPr lang="hr-HR" sz="2400" b="1" dirty="0" err="1">
                <a:solidFill>
                  <a:srgbClr val="00CCFF"/>
                </a:solidFill>
                <a:latin typeface="+mn-lt"/>
              </a:rPr>
              <a:t>boomer.eu</a:t>
            </a:r>
            <a:endParaRPr lang="hr-HR" sz="2400" b="1" dirty="0">
              <a:solidFill>
                <a:srgbClr val="00CCFF"/>
              </a:solidFill>
              <a:latin typeface="+mn-lt"/>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17"/>
        <p:cNvGrpSpPr/>
        <p:nvPr/>
      </p:nvGrpSpPr>
      <p:grpSpPr>
        <a:xfrm>
          <a:off x="0" y="0"/>
          <a:ext cx="0" cy="0"/>
          <a:chOff x="0" y="0"/>
          <a:chExt cx="0" cy="0"/>
        </a:xfrm>
      </p:grpSpPr>
      <p:pic>
        <p:nvPicPr>
          <p:cNvPr id="3" name="Imagen 2">
            <a:extLst>
              <a:ext uri="{FF2B5EF4-FFF2-40B4-BE49-F238E27FC236}">
                <a16:creationId xmlns:a16="http://schemas.microsoft.com/office/drawing/2014/main" id="{7D8F9E90-0F82-0B0D-9274-1054FC3C6599}"/>
              </a:ext>
            </a:extLst>
          </p:cNvPr>
          <p:cNvPicPr>
            <a:picLocks noChangeAspect="1"/>
          </p:cNvPicPr>
          <p:nvPr/>
        </p:nvPicPr>
        <p:blipFill>
          <a:blip r:embed="rId3"/>
          <a:stretch>
            <a:fillRect/>
          </a:stretch>
        </p:blipFill>
        <p:spPr>
          <a:xfrm>
            <a:off x="10502538" y="4071182"/>
            <a:ext cx="6980675" cy="4821185"/>
          </a:xfrm>
          <a:prstGeom prst="rect">
            <a:avLst/>
          </a:prstGeom>
        </p:spPr>
      </p:pic>
      <p:sp>
        <p:nvSpPr>
          <p:cNvPr id="118" name="Google Shape;118;p6"/>
          <p:cNvSpPr txBox="1"/>
          <p:nvPr/>
        </p:nvSpPr>
        <p:spPr>
          <a:xfrm>
            <a:off x="1331998" y="1770297"/>
            <a:ext cx="13039095" cy="830956"/>
          </a:xfrm>
          <a:prstGeom prst="rect">
            <a:avLst/>
          </a:prstGeom>
          <a:noFill/>
          <a:ln>
            <a:noFill/>
          </a:ln>
        </p:spPr>
        <p:txBody>
          <a:bodyPr spcFirstLastPara="1" wrap="square" lIns="91425" tIns="45700" rIns="91425" bIns="45700" anchor="t" anchorCtr="0">
            <a:spAutoFit/>
          </a:bodyPr>
          <a:lstStyle/>
          <a:p>
            <a:r>
              <a:rPr lang="de-DE" sz="4800" b="1" dirty="0">
                <a:solidFill>
                  <a:schemeClr val="tx1"/>
                </a:solidFill>
                <a:latin typeface="+mn-lt"/>
                <a:ea typeface="Helvetica Neue"/>
                <a:cs typeface="Helvetica Neue"/>
                <a:sym typeface="Helvetica Neue"/>
              </a:rPr>
              <a:t>1.1. Definition von Gesundheitskompetenz</a:t>
            </a:r>
            <a:endParaRPr lang="de-DE" dirty="0">
              <a:solidFill>
                <a:schemeClr val="tx1"/>
              </a:solidFill>
              <a:latin typeface="+mn-lt"/>
            </a:endParaRPr>
          </a:p>
        </p:txBody>
      </p:sp>
      <p:sp>
        <p:nvSpPr>
          <p:cNvPr id="120" name="Google Shape;120;p6"/>
          <p:cNvSpPr txBox="1"/>
          <p:nvPr/>
        </p:nvSpPr>
        <p:spPr>
          <a:xfrm>
            <a:off x="1936469" y="3069140"/>
            <a:ext cx="10220334" cy="4616608"/>
          </a:xfrm>
          <a:prstGeom prst="rect">
            <a:avLst/>
          </a:prstGeom>
          <a:noFill/>
          <a:ln>
            <a:noFill/>
          </a:ln>
        </p:spPr>
        <p:txBody>
          <a:bodyPr spcFirstLastPara="1" wrap="square" lIns="91425" tIns="45700" rIns="91425" bIns="45700" anchor="t" anchorCtr="0">
            <a:spAutoFit/>
          </a:bodyPr>
          <a:lstStyle/>
          <a:p>
            <a:pPr marL="342900" lvl="0" indent="-342900">
              <a:buFont typeface="Arial" panose="020B0604020202020204" pitchFamily="34" charset="0"/>
              <a:buChar char="•"/>
            </a:pPr>
            <a:r>
              <a:rPr lang="de-DE" sz="2800" b="1" dirty="0">
                <a:solidFill>
                  <a:schemeClr val="dk1"/>
                </a:solidFill>
                <a:latin typeface="+mn-lt"/>
                <a:ea typeface="Helvetica Neue"/>
                <a:cs typeface="Helvetica Neue"/>
                <a:sym typeface="Helvetica Neue"/>
              </a:rPr>
              <a:t>Gesundheitskompetenz</a:t>
            </a:r>
            <a:r>
              <a:rPr lang="de-DE" sz="2800" dirty="0">
                <a:solidFill>
                  <a:schemeClr val="dk1"/>
                </a:solidFill>
                <a:latin typeface="+mn-lt"/>
                <a:ea typeface="Helvetica Neue"/>
                <a:cs typeface="Helvetica Neue"/>
                <a:sym typeface="Helvetica Neue"/>
              </a:rPr>
              <a:t> umfasst persönliche, kognitive und soziale Fähigkeiten, die die Fähigkeit einer Person bestimmen, (medizinische) Informationen zu erhalten, zu verstehen und zu nutzen, um ihre Gesundheit zu fördern und zu erhalten.</a:t>
            </a:r>
          </a:p>
          <a:p>
            <a:pPr marL="342900" lvl="0" indent="-342900">
              <a:buFont typeface="Arial" panose="020B0604020202020204" pitchFamily="34" charset="0"/>
              <a:buChar char="•"/>
            </a:pPr>
            <a:endParaRPr lang="de-DE" sz="2800" dirty="0">
              <a:solidFill>
                <a:schemeClr val="dk1"/>
              </a:solidFill>
              <a:latin typeface="+mn-lt"/>
              <a:ea typeface="Helvetica Neue"/>
              <a:cs typeface="Helvetica Neue"/>
              <a:sym typeface="Helvetica Neue"/>
            </a:endParaRPr>
          </a:p>
          <a:p>
            <a:pPr marL="342900" lvl="0" indent="-342900">
              <a:buFont typeface="Arial" panose="020B0604020202020204" pitchFamily="34" charset="0"/>
              <a:buChar char="•"/>
            </a:pPr>
            <a:r>
              <a:rPr lang="de-DE" sz="2800" dirty="0">
                <a:solidFill>
                  <a:schemeClr val="dk1"/>
                </a:solidFill>
                <a:latin typeface="+mn-lt"/>
                <a:ea typeface="Helvetica Neue"/>
                <a:cs typeface="Helvetica Neue"/>
                <a:sym typeface="Helvetica Neue"/>
              </a:rPr>
              <a:t>Gesundheitskompetenz wird manchmal auch als Gesundheitsinformationskompetenz bezeichnet. </a:t>
            </a:r>
          </a:p>
          <a:p>
            <a:pPr marL="342900" lvl="0" indent="-342900">
              <a:buFont typeface="Arial" panose="020B0604020202020204" pitchFamily="34" charset="0"/>
              <a:buChar char="•"/>
            </a:pPr>
            <a:endParaRPr lang="de-DE" sz="2800" dirty="0">
              <a:solidFill>
                <a:schemeClr val="dk1"/>
              </a:solidFill>
              <a:latin typeface="+mn-lt"/>
              <a:ea typeface="Helvetica Neue"/>
              <a:cs typeface="Helvetica Neue"/>
              <a:sym typeface="Helvetica Neue"/>
            </a:endParaRPr>
          </a:p>
          <a:p>
            <a:pPr marL="342900" lvl="0" indent="-342900">
              <a:buFont typeface="Arial" panose="020B0604020202020204" pitchFamily="34" charset="0"/>
              <a:buChar char="•"/>
            </a:pPr>
            <a:endParaRPr lang="de-DE" sz="2800" dirty="0">
              <a:solidFill>
                <a:schemeClr val="dk1"/>
              </a:solidFill>
              <a:latin typeface="+mn-lt"/>
              <a:ea typeface="Helvetica Neue"/>
              <a:cs typeface="Helvetica Neue"/>
              <a:sym typeface="Helvetica Neue"/>
            </a:endParaRPr>
          </a:p>
          <a:p>
            <a:pPr lvl="0"/>
            <a:endParaRPr lang="de-DE" dirty="0">
              <a:latin typeface="+mn-lt"/>
            </a:endParaRPr>
          </a:p>
        </p:txBody>
      </p:sp>
    </p:spTree>
    <p:extLst>
      <p:ext uri="{BB962C8B-B14F-4D97-AF65-F5344CB8AC3E}">
        <p14:creationId xmlns:p14="http://schemas.microsoft.com/office/powerpoint/2010/main" val="221491906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17"/>
        <p:cNvGrpSpPr/>
        <p:nvPr/>
      </p:nvGrpSpPr>
      <p:grpSpPr>
        <a:xfrm>
          <a:off x="0" y="0"/>
          <a:ext cx="0" cy="0"/>
          <a:chOff x="0" y="0"/>
          <a:chExt cx="0" cy="0"/>
        </a:xfrm>
      </p:grpSpPr>
      <p:sp>
        <p:nvSpPr>
          <p:cNvPr id="118" name="Google Shape;118;p6"/>
          <p:cNvSpPr txBox="1"/>
          <p:nvPr/>
        </p:nvSpPr>
        <p:spPr>
          <a:xfrm>
            <a:off x="1331999" y="1770297"/>
            <a:ext cx="12929911" cy="1046400"/>
          </a:xfrm>
          <a:prstGeom prst="rect">
            <a:avLst/>
          </a:prstGeom>
          <a:noFill/>
          <a:ln>
            <a:noFill/>
          </a:ln>
        </p:spPr>
        <p:txBody>
          <a:bodyPr spcFirstLastPara="1" wrap="square" lIns="91425" tIns="45700" rIns="91425" bIns="45700" anchor="t" anchorCtr="0">
            <a:spAutoFit/>
          </a:bodyPr>
          <a:lstStyle/>
          <a:p>
            <a:r>
              <a:rPr lang="de-DE" sz="4800" b="1" dirty="0">
                <a:solidFill>
                  <a:schemeClr val="tx1"/>
                </a:solidFill>
                <a:latin typeface="+mn-lt"/>
                <a:ea typeface="Helvetica Neue"/>
                <a:cs typeface="Helvetica Neue"/>
                <a:sym typeface="Helvetica Neue"/>
              </a:rPr>
              <a:t>1.1. Definition von Gesundheitskompetenz</a:t>
            </a:r>
          </a:p>
          <a:p>
            <a:pPr lvl="0"/>
            <a:endParaRPr lang="de-DE" dirty="0">
              <a:solidFill>
                <a:schemeClr val="tx1"/>
              </a:solidFill>
              <a:latin typeface="+mn-lt"/>
            </a:endParaRPr>
          </a:p>
        </p:txBody>
      </p:sp>
      <p:sp>
        <p:nvSpPr>
          <p:cNvPr id="120" name="Google Shape;120;p6"/>
          <p:cNvSpPr txBox="1"/>
          <p:nvPr/>
        </p:nvSpPr>
        <p:spPr>
          <a:xfrm>
            <a:off x="1332000" y="3407642"/>
            <a:ext cx="7490677" cy="4401164"/>
          </a:xfrm>
          <a:prstGeom prst="rect">
            <a:avLst/>
          </a:prstGeom>
          <a:noFill/>
          <a:ln>
            <a:noFill/>
          </a:ln>
        </p:spPr>
        <p:txBody>
          <a:bodyPr spcFirstLastPara="1" wrap="square" lIns="91425" tIns="45700" rIns="91425" bIns="45700" anchor="t" anchorCtr="0">
            <a:spAutoFit/>
          </a:bodyPr>
          <a:lstStyle/>
          <a:p>
            <a:pPr marL="342900" lvl="0" indent="-342900">
              <a:buFont typeface="Arial" panose="020B0604020202020204" pitchFamily="34" charset="0"/>
              <a:buChar char="•"/>
            </a:pPr>
            <a:endParaRPr lang="de-DE" sz="2800" dirty="0">
              <a:solidFill>
                <a:schemeClr val="dk1"/>
              </a:solidFill>
              <a:latin typeface="+mn-lt"/>
              <a:ea typeface="Helvetica Neue"/>
              <a:cs typeface="Helvetica Neue"/>
              <a:sym typeface="Helvetica Neue"/>
            </a:endParaRPr>
          </a:p>
          <a:p>
            <a:pPr marL="342900" lvl="0" indent="-342900">
              <a:buFont typeface="Arial" panose="020B0604020202020204" pitchFamily="34" charset="0"/>
              <a:buChar char="•"/>
            </a:pPr>
            <a:r>
              <a:rPr lang="de-DE" sz="2800" dirty="0">
                <a:solidFill>
                  <a:schemeClr val="dk1"/>
                </a:solidFill>
                <a:latin typeface="+mn-lt"/>
                <a:ea typeface="Helvetica Neue"/>
                <a:cs typeface="Helvetica Neue"/>
                <a:sym typeface="Helvetica Neue"/>
              </a:rPr>
              <a:t>Die Medical Library </a:t>
            </a:r>
            <a:r>
              <a:rPr lang="de-DE" sz="2800" dirty="0" err="1">
                <a:solidFill>
                  <a:schemeClr val="dk1"/>
                </a:solidFill>
                <a:latin typeface="+mn-lt"/>
                <a:ea typeface="Helvetica Neue"/>
                <a:cs typeface="Helvetica Neue"/>
                <a:sym typeface="Helvetica Neue"/>
              </a:rPr>
              <a:t>Association</a:t>
            </a:r>
            <a:r>
              <a:rPr lang="de-DE" sz="2800" dirty="0">
                <a:solidFill>
                  <a:schemeClr val="dk1"/>
                </a:solidFill>
                <a:latin typeface="+mn-lt"/>
                <a:ea typeface="Helvetica Neue"/>
                <a:cs typeface="Helvetica Neue"/>
                <a:sym typeface="Helvetica Neue"/>
              </a:rPr>
              <a:t> (MLA) definiert Gesundheitskompetenz als: </a:t>
            </a:r>
          </a:p>
          <a:p>
            <a:pPr marL="342900" lvl="0" indent="-342900">
              <a:buFont typeface="Arial" panose="020B0604020202020204" pitchFamily="34" charset="0"/>
              <a:buChar char="•"/>
            </a:pPr>
            <a:endParaRPr lang="de-DE" sz="2800" dirty="0">
              <a:solidFill>
                <a:schemeClr val="dk1"/>
              </a:solidFill>
              <a:latin typeface="+mn-lt"/>
              <a:ea typeface="Helvetica Neue"/>
              <a:cs typeface="Helvetica Neue"/>
              <a:sym typeface="Helvetica Neue"/>
            </a:endParaRPr>
          </a:p>
          <a:p>
            <a:pPr lvl="0"/>
            <a:r>
              <a:rPr lang="de-DE" sz="2800" dirty="0">
                <a:solidFill>
                  <a:schemeClr val="dk1"/>
                </a:solidFill>
                <a:latin typeface="+mn-lt"/>
                <a:ea typeface="Helvetica Neue"/>
                <a:cs typeface="Helvetica Neue"/>
                <a:sym typeface="Helvetica Neue"/>
              </a:rPr>
              <a:t>"die Fähigkeit einer Person, den Bedarf an Informationen zu erkennen, zu wissen, wo und wie man diese Informationen findet, und die Informationen zu nutzen, um gute Entscheidungen über die eigene Gesundheit zu treffen" (MLA).</a:t>
            </a:r>
          </a:p>
        </p:txBody>
      </p:sp>
      <p:pic>
        <p:nvPicPr>
          <p:cNvPr id="8194" name="Picture 2" descr="Definition of health literacy">
            <a:extLst>
              <a:ext uri="{FF2B5EF4-FFF2-40B4-BE49-F238E27FC236}">
                <a16:creationId xmlns:a16="http://schemas.microsoft.com/office/drawing/2014/main" id="{DC77109D-9B9C-42C9-8FD4-BDD2E11CDA51}"/>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0761408" y="2731167"/>
            <a:ext cx="6630480" cy="5370069"/>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D89596C2-AF97-4DFF-ABAA-99B11A8105E8}"/>
              </a:ext>
            </a:extLst>
          </p:cNvPr>
          <p:cNvSpPr/>
          <p:nvPr/>
        </p:nvSpPr>
        <p:spPr>
          <a:xfrm>
            <a:off x="9992949" y="8923606"/>
            <a:ext cx="9144000" cy="276999"/>
          </a:xfrm>
          <a:prstGeom prst="rect">
            <a:avLst/>
          </a:prstGeom>
        </p:spPr>
        <p:txBody>
          <a:bodyPr>
            <a:spAutoFit/>
          </a:bodyPr>
          <a:lstStyle/>
          <a:p>
            <a:r>
              <a:rPr lang="de-DE" sz="1200" dirty="0"/>
              <a:t>https://infoforwellbeing.scot.nhs.uk/media/1131/why-health-literacy-matters-1.png?width=801&amp;height=568&amp;mode=max</a:t>
            </a:r>
          </a:p>
        </p:txBody>
      </p:sp>
    </p:spTree>
    <p:extLst>
      <p:ext uri="{BB962C8B-B14F-4D97-AF65-F5344CB8AC3E}">
        <p14:creationId xmlns:p14="http://schemas.microsoft.com/office/powerpoint/2010/main" val="396470898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17"/>
        <p:cNvGrpSpPr/>
        <p:nvPr/>
      </p:nvGrpSpPr>
      <p:grpSpPr>
        <a:xfrm>
          <a:off x="0" y="0"/>
          <a:ext cx="0" cy="0"/>
          <a:chOff x="0" y="0"/>
          <a:chExt cx="0" cy="0"/>
        </a:xfrm>
      </p:grpSpPr>
      <p:sp>
        <p:nvSpPr>
          <p:cNvPr id="118" name="Google Shape;118;p6"/>
          <p:cNvSpPr txBox="1"/>
          <p:nvPr/>
        </p:nvSpPr>
        <p:spPr>
          <a:xfrm>
            <a:off x="1800000" y="1304031"/>
            <a:ext cx="12132000" cy="830956"/>
          </a:xfrm>
          <a:prstGeom prst="rect">
            <a:avLst/>
          </a:prstGeom>
          <a:noFill/>
          <a:ln>
            <a:noFill/>
          </a:ln>
        </p:spPr>
        <p:txBody>
          <a:bodyPr spcFirstLastPara="1" wrap="square" lIns="91425" tIns="45700" rIns="91425" bIns="45700" anchor="t" anchorCtr="0">
            <a:spAutoFit/>
          </a:bodyPr>
          <a:lstStyle/>
          <a:p>
            <a:pPr lvl="0"/>
            <a:r>
              <a:rPr lang="de-DE" sz="4800" b="1" dirty="0">
                <a:solidFill>
                  <a:schemeClr val="tx1"/>
                </a:solidFill>
                <a:latin typeface="+mn-lt"/>
                <a:ea typeface="Helvetica Neue"/>
                <a:cs typeface="Helvetica Neue"/>
                <a:sym typeface="Helvetica Neue"/>
              </a:rPr>
              <a:t>1.2. Niveaus der Gesundheitskompetenz</a:t>
            </a:r>
            <a:endParaRPr lang="de-DE" dirty="0">
              <a:solidFill>
                <a:schemeClr val="tx1"/>
              </a:solidFill>
              <a:latin typeface="+mn-lt"/>
            </a:endParaRPr>
          </a:p>
        </p:txBody>
      </p:sp>
      <p:sp>
        <p:nvSpPr>
          <p:cNvPr id="120" name="Google Shape;120;p6"/>
          <p:cNvSpPr txBox="1"/>
          <p:nvPr/>
        </p:nvSpPr>
        <p:spPr>
          <a:xfrm>
            <a:off x="1295400" y="4072752"/>
            <a:ext cx="5787787" cy="954067"/>
          </a:xfrm>
          <a:prstGeom prst="rect">
            <a:avLst/>
          </a:prstGeom>
          <a:noFill/>
          <a:ln>
            <a:noFill/>
          </a:ln>
        </p:spPr>
        <p:txBody>
          <a:bodyPr spcFirstLastPara="1" wrap="square" lIns="91425" tIns="45700" rIns="91425" bIns="45700" anchor="t" anchorCtr="0">
            <a:spAutoFit/>
          </a:bodyPr>
          <a:lstStyle/>
          <a:p>
            <a:pPr lvl="0"/>
            <a:r>
              <a:rPr lang="de-DE" sz="2800" dirty="0"/>
              <a:t>Es gibt drei Stufen der Gesundheitskompetenz:</a:t>
            </a:r>
          </a:p>
        </p:txBody>
      </p:sp>
      <p:graphicFrame>
        <p:nvGraphicFramePr>
          <p:cNvPr id="7" name="Diagram 6">
            <a:extLst>
              <a:ext uri="{FF2B5EF4-FFF2-40B4-BE49-F238E27FC236}">
                <a16:creationId xmlns:a16="http://schemas.microsoft.com/office/drawing/2014/main" id="{71011A27-32E9-4249-A868-76B4CFEB1C48}"/>
              </a:ext>
            </a:extLst>
          </p:cNvPr>
          <p:cNvGraphicFramePr/>
          <p:nvPr>
            <p:extLst>
              <p:ext uri="{D42A27DB-BD31-4B8C-83A1-F6EECF244321}">
                <p14:modId xmlns:p14="http://schemas.microsoft.com/office/powerpoint/2010/main" val="3979611307"/>
              </p:ext>
            </p:extLst>
          </p:nvPr>
        </p:nvGraphicFramePr>
        <p:xfrm>
          <a:off x="8162543" y="3007895"/>
          <a:ext cx="9674351" cy="508935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88215412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17"/>
        <p:cNvGrpSpPr/>
        <p:nvPr/>
      </p:nvGrpSpPr>
      <p:grpSpPr>
        <a:xfrm>
          <a:off x="0" y="0"/>
          <a:ext cx="0" cy="0"/>
          <a:chOff x="0" y="0"/>
          <a:chExt cx="0" cy="0"/>
        </a:xfrm>
      </p:grpSpPr>
      <p:sp>
        <p:nvSpPr>
          <p:cNvPr id="120" name="Google Shape;120;p6"/>
          <p:cNvSpPr txBox="1"/>
          <p:nvPr/>
        </p:nvSpPr>
        <p:spPr>
          <a:xfrm>
            <a:off x="1332000" y="3422228"/>
            <a:ext cx="15736800" cy="4401164"/>
          </a:xfrm>
          <a:prstGeom prst="rect">
            <a:avLst/>
          </a:prstGeom>
          <a:noFill/>
          <a:ln>
            <a:noFill/>
          </a:ln>
        </p:spPr>
        <p:txBody>
          <a:bodyPr spcFirstLastPara="1" wrap="square" lIns="91425" tIns="45700" rIns="91425" bIns="45700" anchor="t" anchorCtr="0">
            <a:spAutoFit/>
          </a:bodyPr>
          <a:lstStyle/>
          <a:p>
            <a:pPr lvl="0"/>
            <a:endParaRPr lang="de-DE" sz="2800" b="1" dirty="0"/>
          </a:p>
          <a:p>
            <a:pPr marL="457200" lvl="0" indent="-457200">
              <a:buFont typeface="Arial" panose="020B0604020202020204" pitchFamily="34" charset="0"/>
              <a:buChar char="•"/>
            </a:pPr>
            <a:r>
              <a:rPr lang="de-DE" sz="2800" dirty="0"/>
              <a:t>Umfasst die grundlegenden Kenntnisse und Fähigkeiten, die ein effektives Funktionieren und Management der Gesundheitsversorgung ermöglichen</a:t>
            </a:r>
          </a:p>
          <a:p>
            <a:pPr marL="457200" lvl="0" indent="-457200">
              <a:buFont typeface="Arial" panose="020B0604020202020204" pitchFamily="34" charset="0"/>
              <a:buChar char="•"/>
            </a:pPr>
            <a:endParaRPr lang="de-DE" sz="2800" dirty="0"/>
          </a:p>
          <a:p>
            <a:pPr marL="457200" lvl="0" indent="-457200">
              <a:buFont typeface="Arial" panose="020B0604020202020204" pitchFamily="34" charset="0"/>
              <a:buChar char="•"/>
            </a:pPr>
            <a:r>
              <a:rPr lang="de-DE" sz="2800" dirty="0"/>
              <a:t>Jeder in der Rolle eines Patienten sollte in der Lage sein, medizinische Informationen zu lesen und zu verstehen </a:t>
            </a:r>
          </a:p>
          <a:p>
            <a:pPr marL="457200" lvl="0" indent="-457200">
              <a:buFont typeface="Arial" panose="020B0604020202020204" pitchFamily="34" charset="0"/>
              <a:buChar char="•"/>
            </a:pPr>
            <a:endParaRPr lang="de-DE" sz="2800" dirty="0"/>
          </a:p>
          <a:p>
            <a:pPr marL="457200" lvl="0" indent="-457200">
              <a:buFont typeface="Arial" panose="020B0604020202020204" pitchFamily="34" charset="0"/>
              <a:buChar char="•"/>
            </a:pPr>
            <a:r>
              <a:rPr lang="de-DE" sz="2800" dirty="0"/>
              <a:t>Jeder in der Rolle eines Patienten sollte in der Lage sein, Gesundheitsdienstleistungen innerhalb des Gesundheitssystems in Anspruch zu nehmen (z. B. die benötigte Dienstleistung oder Klinik in einer Ambulanz, einem Krankenhaus usw. zu finden).</a:t>
            </a:r>
          </a:p>
        </p:txBody>
      </p:sp>
      <p:sp>
        <p:nvSpPr>
          <p:cNvPr id="2" name="Rectangle: Rounded Corners 1">
            <a:extLst>
              <a:ext uri="{FF2B5EF4-FFF2-40B4-BE49-F238E27FC236}">
                <a16:creationId xmlns:a16="http://schemas.microsoft.com/office/drawing/2014/main" id="{305FFAC1-07F0-4AE7-BFB6-CAEC72228743}"/>
              </a:ext>
            </a:extLst>
          </p:cNvPr>
          <p:cNvSpPr/>
          <p:nvPr/>
        </p:nvSpPr>
        <p:spPr>
          <a:xfrm>
            <a:off x="4872320" y="2380651"/>
            <a:ext cx="6473952" cy="914400"/>
          </a:xfrm>
          <a:prstGeom prst="roundRect">
            <a:avLst/>
          </a:prstGeom>
          <a:solidFill>
            <a:schemeClr val="bg1"/>
          </a:solidFill>
          <a:ln>
            <a:solidFill>
              <a:srgbClr val="00B0F0"/>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de-DE" sz="2800" b="1">
                <a:solidFill>
                  <a:schemeClr val="tx1"/>
                </a:solidFill>
              </a:rPr>
              <a:t>Funktionale Gesundheitskompetenz</a:t>
            </a:r>
          </a:p>
        </p:txBody>
      </p:sp>
      <p:sp>
        <p:nvSpPr>
          <p:cNvPr id="3" name="Google Shape;118;p6">
            <a:extLst>
              <a:ext uri="{FF2B5EF4-FFF2-40B4-BE49-F238E27FC236}">
                <a16:creationId xmlns:a16="http://schemas.microsoft.com/office/drawing/2014/main" id="{5ED3AF25-4416-A715-A95D-87CE3C2DBAAE}"/>
              </a:ext>
            </a:extLst>
          </p:cNvPr>
          <p:cNvSpPr txBox="1"/>
          <p:nvPr/>
        </p:nvSpPr>
        <p:spPr>
          <a:xfrm>
            <a:off x="1800000" y="1304031"/>
            <a:ext cx="12132000" cy="830956"/>
          </a:xfrm>
          <a:prstGeom prst="rect">
            <a:avLst/>
          </a:prstGeom>
          <a:noFill/>
          <a:ln>
            <a:noFill/>
          </a:ln>
        </p:spPr>
        <p:txBody>
          <a:bodyPr spcFirstLastPara="1" wrap="square" lIns="91425" tIns="45700" rIns="91425" bIns="45700" anchor="t" anchorCtr="0">
            <a:spAutoFit/>
          </a:bodyPr>
          <a:lstStyle/>
          <a:p>
            <a:pPr lvl="0"/>
            <a:r>
              <a:rPr lang="de-DE" sz="4800" b="1" dirty="0">
                <a:solidFill>
                  <a:schemeClr val="tx1"/>
                </a:solidFill>
                <a:latin typeface="+mn-lt"/>
                <a:ea typeface="Helvetica Neue"/>
                <a:cs typeface="Helvetica Neue"/>
                <a:sym typeface="Helvetica Neue"/>
              </a:rPr>
              <a:t>1.2. Niveaus der Gesundheitskompetenz</a:t>
            </a:r>
            <a:endParaRPr lang="de-DE" dirty="0">
              <a:solidFill>
                <a:schemeClr val="tx1"/>
              </a:solidFill>
              <a:latin typeface="+mn-lt"/>
            </a:endParaRPr>
          </a:p>
        </p:txBody>
      </p:sp>
    </p:spTree>
    <p:extLst>
      <p:ext uri="{BB962C8B-B14F-4D97-AF65-F5344CB8AC3E}">
        <p14:creationId xmlns:p14="http://schemas.microsoft.com/office/powerpoint/2010/main" val="81121671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17"/>
        <p:cNvGrpSpPr/>
        <p:nvPr/>
      </p:nvGrpSpPr>
      <p:grpSpPr>
        <a:xfrm>
          <a:off x="0" y="0"/>
          <a:ext cx="0" cy="0"/>
          <a:chOff x="0" y="0"/>
          <a:chExt cx="0" cy="0"/>
        </a:xfrm>
      </p:grpSpPr>
      <p:sp>
        <p:nvSpPr>
          <p:cNvPr id="120" name="Google Shape;120;p6"/>
          <p:cNvSpPr txBox="1"/>
          <p:nvPr/>
        </p:nvSpPr>
        <p:spPr>
          <a:xfrm>
            <a:off x="1331999" y="3880526"/>
            <a:ext cx="15588000" cy="5201384"/>
          </a:xfrm>
          <a:prstGeom prst="rect">
            <a:avLst/>
          </a:prstGeom>
          <a:noFill/>
          <a:ln>
            <a:noFill/>
          </a:ln>
        </p:spPr>
        <p:txBody>
          <a:bodyPr spcFirstLastPara="1" wrap="square" lIns="91425" tIns="45700" rIns="91425" bIns="45700" anchor="t" anchorCtr="0">
            <a:spAutoFit/>
          </a:bodyPr>
          <a:lstStyle/>
          <a:p>
            <a:pPr marL="457200" lvl="0" indent="-457200">
              <a:buFont typeface="Arial" panose="020B0604020202020204" pitchFamily="34" charset="0"/>
              <a:buChar char="•"/>
            </a:pPr>
            <a:r>
              <a:rPr lang="de-DE" sz="2800" dirty="0"/>
              <a:t>Fortgeschrittene Kenntnisse und Fähigkeiten, die die Teilnahme an spezifischen Gesundheitsaktivitäten ermöglichen </a:t>
            </a:r>
          </a:p>
          <a:p>
            <a:pPr marL="457200" lvl="0" indent="-457200">
              <a:buFont typeface="Arial" panose="020B0604020202020204" pitchFamily="34" charset="0"/>
              <a:buChar char="•"/>
            </a:pPr>
            <a:endParaRPr lang="de-DE" sz="2000" dirty="0"/>
          </a:p>
          <a:p>
            <a:pPr marL="457200" lvl="0" indent="-457200">
              <a:buFont typeface="Arial" panose="020B0604020202020204" pitchFamily="34" charset="0"/>
              <a:buChar char="•"/>
            </a:pPr>
            <a:r>
              <a:rPr lang="de-DE" sz="2800" dirty="0"/>
              <a:t>Verständnis der verschiedenen Formen von Gesundheitsinformationen</a:t>
            </a:r>
          </a:p>
          <a:p>
            <a:pPr marL="457200" lvl="0" indent="-457200">
              <a:buFont typeface="Arial" panose="020B0604020202020204" pitchFamily="34" charset="0"/>
              <a:buChar char="•"/>
            </a:pPr>
            <a:endParaRPr lang="de-DE" sz="2000" dirty="0"/>
          </a:p>
          <a:p>
            <a:pPr marL="457200" lvl="0" indent="-457200">
              <a:buFont typeface="Arial" panose="020B0604020202020204" pitchFamily="34" charset="0"/>
              <a:buChar char="•"/>
            </a:pPr>
            <a:r>
              <a:rPr lang="de-DE" sz="2800" dirty="0"/>
              <a:t>Verständnis für deren Anwendung in einem sich wandelnden Umfeld</a:t>
            </a:r>
          </a:p>
          <a:p>
            <a:pPr marL="457200" lvl="0" indent="-457200">
              <a:buFont typeface="Arial" panose="020B0604020202020204" pitchFamily="34" charset="0"/>
              <a:buChar char="•"/>
            </a:pPr>
            <a:endParaRPr lang="de-DE" sz="2000" b="1" dirty="0"/>
          </a:p>
          <a:p>
            <a:pPr marL="457200" lvl="0" indent="-457200">
              <a:buFont typeface="Arial" panose="020B0604020202020204" pitchFamily="34" charset="0"/>
              <a:buChar char="•"/>
            </a:pPr>
            <a:r>
              <a:rPr lang="de-DE" sz="2800" b="1" dirty="0"/>
              <a:t>Es ist wichtig</a:t>
            </a:r>
            <a:r>
              <a:rPr lang="de-DE" sz="2800" dirty="0"/>
              <a:t>, sich an die Rechte und Pflichten zu erinnern, die jeder als potenzieller Patient im Gesundheitssystem hat.</a:t>
            </a:r>
          </a:p>
          <a:p>
            <a:pPr marL="457200" lvl="0" indent="-457200">
              <a:buFont typeface="Arial" panose="020B0604020202020204" pitchFamily="34" charset="0"/>
              <a:buChar char="•"/>
            </a:pPr>
            <a:endParaRPr lang="de-DE" sz="2000" dirty="0"/>
          </a:p>
          <a:p>
            <a:pPr marL="457200" lvl="0" indent="-457200">
              <a:buFont typeface="Arial" panose="020B0604020202020204" pitchFamily="34" charset="0"/>
              <a:buChar char="•"/>
            </a:pPr>
            <a:r>
              <a:rPr lang="de-DE" sz="2800" dirty="0"/>
              <a:t>Besonders hervorzuheben ist das </a:t>
            </a:r>
            <a:r>
              <a:rPr lang="de-DE" sz="2800" b="1" dirty="0"/>
              <a:t>Recht des Patienten auf informierte Zustimmung und informierte Wahl </a:t>
            </a:r>
            <a:r>
              <a:rPr lang="de-DE" sz="2800" dirty="0"/>
              <a:t>(das Recht, in Zusammenarbeit mit dem Arzt Entscheidungen über seine eigene Gesundheit und Behandlung zu treffen).</a:t>
            </a:r>
          </a:p>
        </p:txBody>
      </p:sp>
      <p:sp>
        <p:nvSpPr>
          <p:cNvPr id="4" name="Rectangle: Rounded Corners 3">
            <a:extLst>
              <a:ext uri="{FF2B5EF4-FFF2-40B4-BE49-F238E27FC236}">
                <a16:creationId xmlns:a16="http://schemas.microsoft.com/office/drawing/2014/main" id="{C4C4FCEA-F3F4-4B36-A47B-E19EC59E45CB}"/>
              </a:ext>
            </a:extLst>
          </p:cNvPr>
          <p:cNvSpPr/>
          <p:nvPr/>
        </p:nvSpPr>
        <p:spPr>
          <a:xfrm>
            <a:off x="5594216" y="2431705"/>
            <a:ext cx="6473952" cy="914400"/>
          </a:xfrm>
          <a:prstGeom prst="roundRect">
            <a:avLst/>
          </a:prstGeom>
          <a:solidFill>
            <a:schemeClr val="bg1"/>
          </a:solidFill>
          <a:ln>
            <a:solidFill>
              <a:srgbClr val="00B0F0"/>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de-DE" sz="2800" b="1">
                <a:solidFill>
                  <a:schemeClr val="tx1"/>
                </a:solidFill>
              </a:rPr>
              <a:t>Interaktive Gesundheitskompetenz</a:t>
            </a:r>
          </a:p>
        </p:txBody>
      </p:sp>
      <p:sp>
        <p:nvSpPr>
          <p:cNvPr id="2" name="Google Shape;118;p6">
            <a:extLst>
              <a:ext uri="{FF2B5EF4-FFF2-40B4-BE49-F238E27FC236}">
                <a16:creationId xmlns:a16="http://schemas.microsoft.com/office/drawing/2014/main" id="{51B3C760-28CE-4CF5-1EBD-5F9B2045C51F}"/>
              </a:ext>
            </a:extLst>
          </p:cNvPr>
          <p:cNvSpPr txBox="1"/>
          <p:nvPr/>
        </p:nvSpPr>
        <p:spPr>
          <a:xfrm>
            <a:off x="1800000" y="1304031"/>
            <a:ext cx="12132000" cy="830956"/>
          </a:xfrm>
          <a:prstGeom prst="rect">
            <a:avLst/>
          </a:prstGeom>
          <a:noFill/>
          <a:ln>
            <a:noFill/>
          </a:ln>
        </p:spPr>
        <p:txBody>
          <a:bodyPr spcFirstLastPara="1" wrap="square" lIns="91425" tIns="45700" rIns="91425" bIns="45700" anchor="t" anchorCtr="0">
            <a:spAutoFit/>
          </a:bodyPr>
          <a:lstStyle/>
          <a:p>
            <a:pPr lvl="0"/>
            <a:r>
              <a:rPr lang="de-DE" sz="4800" b="1" dirty="0">
                <a:solidFill>
                  <a:schemeClr val="tx1"/>
                </a:solidFill>
                <a:latin typeface="+mn-lt"/>
                <a:ea typeface="Helvetica Neue"/>
                <a:cs typeface="Helvetica Neue"/>
                <a:sym typeface="Helvetica Neue"/>
              </a:rPr>
              <a:t>1.2. Niveaus der Gesundheitskompetenz</a:t>
            </a:r>
            <a:endParaRPr lang="de-DE" dirty="0">
              <a:solidFill>
                <a:schemeClr val="tx1"/>
              </a:solidFill>
              <a:latin typeface="+mn-lt"/>
            </a:endParaRPr>
          </a:p>
        </p:txBody>
      </p:sp>
    </p:spTree>
    <p:extLst>
      <p:ext uri="{BB962C8B-B14F-4D97-AF65-F5344CB8AC3E}">
        <p14:creationId xmlns:p14="http://schemas.microsoft.com/office/powerpoint/2010/main" val="843942797"/>
      </p:ext>
    </p:extLst>
  </p:cSld>
  <p:clrMapOvr>
    <a:masterClrMapping/>
  </p:clrMapOvr>
</p:sld>
</file>

<file path=ppt/theme/theme1.xml><?xml version="1.0" encoding="utf-8"?>
<a:theme xmlns:a="http://schemas.openxmlformats.org/drawingml/2006/main" name="Office Theme">
  <a:themeElements>
    <a:clrScheme name="Custom 1">
      <a:dk1>
        <a:srgbClr val="000000"/>
      </a:dk1>
      <a:lt1>
        <a:srgbClr val="FFFFFF"/>
      </a:lt1>
      <a:dk2>
        <a:srgbClr val="000000"/>
      </a:dk2>
      <a:lt2>
        <a:srgbClr val="FFFFFF"/>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ema de Offic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4092</Words>
  <Application>Microsoft Office PowerPoint</Application>
  <PresentationFormat>Personalizado</PresentationFormat>
  <Paragraphs>342</Paragraphs>
  <Slides>42</Slides>
  <Notes>33</Notes>
  <HiddenSlides>0</HiddenSlides>
  <MMClips>0</MMClips>
  <ScaleCrop>false</ScaleCrop>
  <HeadingPairs>
    <vt:vector size="6" baseType="variant">
      <vt:variant>
        <vt:lpstr>Fuentes usadas</vt:lpstr>
      </vt:variant>
      <vt:variant>
        <vt:i4>4</vt:i4>
      </vt:variant>
      <vt:variant>
        <vt:lpstr>Tema</vt:lpstr>
      </vt:variant>
      <vt:variant>
        <vt:i4>2</vt:i4>
      </vt:variant>
      <vt:variant>
        <vt:lpstr>Títulos de diapositiva</vt:lpstr>
      </vt:variant>
      <vt:variant>
        <vt:i4>42</vt:i4>
      </vt:variant>
    </vt:vector>
  </HeadingPairs>
  <TitlesOfParts>
    <vt:vector size="48" baseType="lpstr">
      <vt:lpstr>Helvetica Neue</vt:lpstr>
      <vt:lpstr>Wingdings</vt:lpstr>
      <vt:lpstr>Arial</vt:lpstr>
      <vt:lpstr>Calibri</vt:lpstr>
      <vt:lpstr>Office Theme</vt:lpstr>
      <vt:lpstr>1_Office Theme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Monia Coppola</dc:creator>
  <cp:lastModifiedBy>Miriam IWS</cp:lastModifiedBy>
  <cp:revision>191</cp:revision>
  <dcterms:created xsi:type="dcterms:W3CDTF">2022-01-27T16:04:38Z</dcterms:created>
  <dcterms:modified xsi:type="dcterms:W3CDTF">2024-06-27T07:54:32Z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2022-01-27T00:00:00Z</vt:filetime>
  </property>
  <property fmtid="{D5CDD505-2E9C-101B-9397-08002B2CF9AE}" pid="3" name="Creator">
    <vt:lpwstr>Canva</vt:lpwstr>
  </property>
  <property fmtid="{D5CDD505-2E9C-101B-9397-08002B2CF9AE}" pid="4" name="LastSaved">
    <vt:filetime>2022-01-27T00:00:00Z</vt:filetime>
  </property>
</Properties>
</file>