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5" r:id="rId2"/>
  </p:sldMasterIdLst>
  <p:notesMasterIdLst>
    <p:notesMasterId r:id="rId45"/>
  </p:notesMasterIdLst>
  <p:sldIdLst>
    <p:sldId id="256" r:id="rId3"/>
    <p:sldId id="257" r:id="rId4"/>
    <p:sldId id="310" r:id="rId5"/>
    <p:sldId id="260" r:id="rId6"/>
    <p:sldId id="329" r:id="rId7"/>
    <p:sldId id="355" r:id="rId8"/>
    <p:sldId id="280" r:id="rId9"/>
    <p:sldId id="330" r:id="rId10"/>
    <p:sldId id="331" r:id="rId11"/>
    <p:sldId id="332" r:id="rId12"/>
    <p:sldId id="281" r:id="rId13"/>
    <p:sldId id="314" r:id="rId14"/>
    <p:sldId id="315" r:id="rId15"/>
    <p:sldId id="351" r:id="rId16"/>
    <p:sldId id="333" r:id="rId17"/>
    <p:sldId id="349" r:id="rId18"/>
    <p:sldId id="316" r:id="rId19"/>
    <p:sldId id="348" r:id="rId20"/>
    <p:sldId id="317" r:id="rId21"/>
    <p:sldId id="352" r:id="rId22"/>
    <p:sldId id="318" r:id="rId23"/>
    <p:sldId id="357" r:id="rId24"/>
    <p:sldId id="319" r:id="rId25"/>
    <p:sldId id="334" r:id="rId26"/>
    <p:sldId id="320" r:id="rId27"/>
    <p:sldId id="335" r:id="rId28"/>
    <p:sldId id="336" r:id="rId29"/>
    <p:sldId id="338" r:id="rId30"/>
    <p:sldId id="322" r:id="rId31"/>
    <p:sldId id="326" r:id="rId32"/>
    <p:sldId id="324" r:id="rId33"/>
    <p:sldId id="339" r:id="rId34"/>
    <p:sldId id="340" r:id="rId35"/>
    <p:sldId id="358" r:id="rId36"/>
    <p:sldId id="342" r:id="rId37"/>
    <p:sldId id="343" r:id="rId38"/>
    <p:sldId id="344" r:id="rId39"/>
    <p:sldId id="345" r:id="rId40"/>
    <p:sldId id="266" r:id="rId41"/>
    <p:sldId id="268" r:id="rId42"/>
    <p:sldId id="347" r:id="rId43"/>
    <p:sldId id="270" r:id="rId44"/>
  </p:sldIdLst>
  <p:sldSz cx="18288000" cy="10287000"/>
  <p:notesSz cx="18288000" cy="10287000"/>
  <p:embeddedFontLst>
    <p:embeddedFont>
      <p:font typeface="DM Sans" pitchFamily="2" charset="0"/>
      <p:regular r:id="rId46"/>
      <p:bold r:id="rId47"/>
      <p:italic r:id="rId48"/>
      <p:boldItalic r:id="rId49"/>
    </p:embeddedFont>
    <p:embeddedFont>
      <p:font typeface="Helvetica Neue"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hmmRUWy2bgMO6dPI/Ny1H2Uhj7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isnik" initials="K" lastIdx="2" clrIdx="0">
    <p:extLst>
      <p:ext uri="{19B8F6BF-5375-455C-9EA6-DF929625EA0E}">
        <p15:presenceInfo xmlns:p15="http://schemas.microsoft.com/office/powerpoint/2012/main" userId="Koris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05" autoAdjust="0"/>
  </p:normalViewPr>
  <p:slideViewPr>
    <p:cSldViewPr snapToGrid="0">
      <p:cViewPr varScale="1">
        <p:scale>
          <a:sx n="61" d="100"/>
          <a:sy n="61" d="100"/>
        </p:scale>
        <p:origin x="518" y="58"/>
      </p:cViewPr>
      <p:guideLst>
        <p:guide orient="horz" pos="2880"/>
        <p:guide pos="2160"/>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30228"/>
    </p:cViewPr>
  </p:sorterViewPr>
  <p:notesViewPr>
    <p:cSldViewPr snapToGrid="0">
      <p:cViewPr varScale="1">
        <p:scale>
          <a:sx n="70" d="100"/>
          <a:sy n="70" d="100"/>
        </p:scale>
        <p:origin x="72" y="1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66" Type="http://customschemas.google.com/relationships/presentationmetadata" Target="meta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s>
</file>

<file path=ppt/diagrams/_rels/data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1A179-3B84-46BA-AA6F-769B672931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hr-HR"/>
        </a:p>
      </dgm:t>
    </dgm:pt>
    <dgm:pt modelId="{57E684ED-2324-46A1-B054-A0D0EBF25DED}">
      <dgm:prSet/>
      <dgm:spPr>
        <a:solidFill>
          <a:srgbClr val="33CCFF"/>
        </a:solidFill>
      </dgm:spPr>
      <dgm:t>
        <a:bodyPr/>
        <a:lstStyle/>
        <a:p>
          <a:r>
            <a:rPr lang="en-GB" noProof="0" dirty="0">
              <a:solidFill>
                <a:schemeClr val="tx1"/>
              </a:solidFill>
            </a:rPr>
            <a:t>Functional health literacy</a:t>
          </a:r>
        </a:p>
      </dgm:t>
    </dgm:pt>
    <dgm:pt modelId="{A4F082B5-4230-43CE-9E2A-9FEF4A056B11}" type="parTrans" cxnId="{768A2929-96A7-4C7F-8B95-38D11CF70F82}">
      <dgm:prSet/>
      <dgm:spPr/>
      <dgm:t>
        <a:bodyPr/>
        <a:lstStyle/>
        <a:p>
          <a:endParaRPr lang="hr-HR">
            <a:solidFill>
              <a:schemeClr val="tx1"/>
            </a:solidFill>
          </a:endParaRPr>
        </a:p>
      </dgm:t>
    </dgm:pt>
    <dgm:pt modelId="{B8B874A2-BF68-4E24-B31A-A93745856984}" type="sibTrans" cxnId="{768A2929-96A7-4C7F-8B95-38D11CF70F82}">
      <dgm:prSet/>
      <dgm:spPr/>
      <dgm:t>
        <a:bodyPr/>
        <a:lstStyle/>
        <a:p>
          <a:endParaRPr lang="hr-HR">
            <a:solidFill>
              <a:schemeClr val="tx1"/>
            </a:solidFill>
          </a:endParaRPr>
        </a:p>
      </dgm:t>
    </dgm:pt>
    <dgm:pt modelId="{BC8C240B-1CAD-4239-9E6C-BC3086EE10F2}">
      <dgm:prSet/>
      <dgm:spPr>
        <a:solidFill>
          <a:srgbClr val="33CCFF"/>
        </a:solidFill>
      </dgm:spPr>
      <dgm:t>
        <a:bodyPr/>
        <a:lstStyle/>
        <a:p>
          <a:r>
            <a:rPr lang="en-US">
              <a:solidFill>
                <a:schemeClr val="tx1"/>
              </a:solidFill>
            </a:rPr>
            <a:t>Interactive health literacy</a:t>
          </a:r>
          <a:endParaRPr lang="hr-HR">
            <a:solidFill>
              <a:schemeClr val="tx1"/>
            </a:solidFill>
          </a:endParaRPr>
        </a:p>
      </dgm:t>
    </dgm:pt>
    <dgm:pt modelId="{9ADACD88-FD78-474A-93CA-BE115A1D02E6}" type="parTrans" cxnId="{656212B7-D71A-420F-B0EE-6AC2A28D4547}">
      <dgm:prSet/>
      <dgm:spPr/>
      <dgm:t>
        <a:bodyPr/>
        <a:lstStyle/>
        <a:p>
          <a:endParaRPr lang="hr-HR">
            <a:solidFill>
              <a:schemeClr val="tx1"/>
            </a:solidFill>
          </a:endParaRPr>
        </a:p>
      </dgm:t>
    </dgm:pt>
    <dgm:pt modelId="{7A5996D3-B5AC-4B16-8B4D-D11E55915930}" type="sibTrans" cxnId="{656212B7-D71A-420F-B0EE-6AC2A28D4547}">
      <dgm:prSet/>
      <dgm:spPr/>
      <dgm:t>
        <a:bodyPr/>
        <a:lstStyle/>
        <a:p>
          <a:endParaRPr lang="hr-HR">
            <a:solidFill>
              <a:schemeClr val="tx1"/>
            </a:solidFill>
          </a:endParaRPr>
        </a:p>
      </dgm:t>
    </dgm:pt>
    <dgm:pt modelId="{9A58C9F6-B09D-4AC9-ABFE-E9D0086D6A31}">
      <dgm:prSet/>
      <dgm:spPr>
        <a:solidFill>
          <a:srgbClr val="33CCFF"/>
        </a:solidFill>
      </dgm:spPr>
      <dgm:t>
        <a:bodyPr/>
        <a:lstStyle/>
        <a:p>
          <a:r>
            <a:rPr lang="en-GB" noProof="0" dirty="0">
              <a:solidFill>
                <a:schemeClr val="tx1"/>
              </a:solidFill>
            </a:rPr>
            <a:t>Critical health literacy</a:t>
          </a:r>
        </a:p>
      </dgm:t>
    </dgm:pt>
    <dgm:pt modelId="{E197031F-87E1-44D6-9176-9DB9C192AC9A}" type="parTrans" cxnId="{57AC5F34-C0F1-43E8-862C-5E18B616F046}">
      <dgm:prSet/>
      <dgm:spPr/>
      <dgm:t>
        <a:bodyPr/>
        <a:lstStyle/>
        <a:p>
          <a:endParaRPr lang="hr-HR">
            <a:solidFill>
              <a:schemeClr val="tx1"/>
            </a:solidFill>
          </a:endParaRPr>
        </a:p>
      </dgm:t>
    </dgm:pt>
    <dgm:pt modelId="{74563B2F-B225-4689-AA9E-DA8C71BB5004}" type="sibTrans" cxnId="{57AC5F34-C0F1-43E8-862C-5E18B616F046}">
      <dgm:prSet/>
      <dgm:spPr/>
      <dgm:t>
        <a:bodyPr/>
        <a:lstStyle/>
        <a:p>
          <a:endParaRPr lang="hr-HR">
            <a:solidFill>
              <a:schemeClr val="tx1"/>
            </a:solidFill>
          </a:endParaRPr>
        </a:p>
      </dgm:t>
    </dgm:pt>
    <dgm:pt modelId="{C5712D5B-CAA9-4540-9422-57EDDA2F69C4}" type="pres">
      <dgm:prSet presAssocID="{B231A179-3B84-46BA-AA6F-769B672931D7}" presName="linear" presStyleCnt="0">
        <dgm:presLayoutVars>
          <dgm:dir/>
          <dgm:animLvl val="lvl"/>
          <dgm:resizeHandles val="exact"/>
        </dgm:presLayoutVars>
      </dgm:prSet>
      <dgm:spPr/>
    </dgm:pt>
    <dgm:pt modelId="{200BB849-6F61-479F-810C-2F83AF405FC2}" type="pres">
      <dgm:prSet presAssocID="{57E684ED-2324-46A1-B054-A0D0EBF25DED}" presName="parentLin" presStyleCnt="0"/>
      <dgm:spPr/>
    </dgm:pt>
    <dgm:pt modelId="{4B3A361E-5732-48BB-AC6E-640E7ACCD634}" type="pres">
      <dgm:prSet presAssocID="{57E684ED-2324-46A1-B054-A0D0EBF25DED}" presName="parentLeftMargin" presStyleLbl="node1" presStyleIdx="0" presStyleCnt="3"/>
      <dgm:spPr/>
    </dgm:pt>
    <dgm:pt modelId="{8B55CB59-A325-41CB-A871-BAEB95C29056}" type="pres">
      <dgm:prSet presAssocID="{57E684ED-2324-46A1-B054-A0D0EBF25DED}" presName="parentText" presStyleLbl="node1" presStyleIdx="0" presStyleCnt="3">
        <dgm:presLayoutVars>
          <dgm:chMax val="0"/>
          <dgm:bulletEnabled val="1"/>
        </dgm:presLayoutVars>
      </dgm:prSet>
      <dgm:spPr/>
    </dgm:pt>
    <dgm:pt modelId="{B259D12F-FE19-4713-876A-28AC3C75353B}" type="pres">
      <dgm:prSet presAssocID="{57E684ED-2324-46A1-B054-A0D0EBF25DED}" presName="negativeSpace" presStyleCnt="0"/>
      <dgm:spPr/>
    </dgm:pt>
    <dgm:pt modelId="{374D512C-7AC3-4672-A1B6-45C766340D4F}" type="pres">
      <dgm:prSet presAssocID="{57E684ED-2324-46A1-B054-A0D0EBF25DED}" presName="childText" presStyleLbl="conFgAcc1" presStyleIdx="0" presStyleCnt="3" custLinFactNeighborX="675" custLinFactNeighborY="-2665">
        <dgm:presLayoutVars>
          <dgm:bulletEnabled val="1"/>
        </dgm:presLayoutVars>
      </dgm:prSet>
      <dgm:spPr/>
    </dgm:pt>
    <dgm:pt modelId="{BAC5806C-B23B-4337-B6E3-D1490AC33FF7}" type="pres">
      <dgm:prSet presAssocID="{B8B874A2-BF68-4E24-B31A-A93745856984}" presName="spaceBetweenRectangles" presStyleCnt="0"/>
      <dgm:spPr/>
    </dgm:pt>
    <dgm:pt modelId="{5FED2F31-CF05-4A9E-816C-EBD96BF104D4}" type="pres">
      <dgm:prSet presAssocID="{BC8C240B-1CAD-4239-9E6C-BC3086EE10F2}" presName="parentLin" presStyleCnt="0"/>
      <dgm:spPr/>
    </dgm:pt>
    <dgm:pt modelId="{790A845C-12A3-482A-B2FA-F667B54A553B}" type="pres">
      <dgm:prSet presAssocID="{BC8C240B-1CAD-4239-9E6C-BC3086EE10F2}" presName="parentLeftMargin" presStyleLbl="node1" presStyleIdx="0" presStyleCnt="3"/>
      <dgm:spPr/>
    </dgm:pt>
    <dgm:pt modelId="{F832DC6C-6739-4BA3-91BF-FD23C9318D06}" type="pres">
      <dgm:prSet presAssocID="{BC8C240B-1CAD-4239-9E6C-BC3086EE10F2}" presName="parentText" presStyleLbl="node1" presStyleIdx="1" presStyleCnt="3">
        <dgm:presLayoutVars>
          <dgm:chMax val="0"/>
          <dgm:bulletEnabled val="1"/>
        </dgm:presLayoutVars>
      </dgm:prSet>
      <dgm:spPr/>
    </dgm:pt>
    <dgm:pt modelId="{718F773B-F6A3-482E-923B-DA710207F58D}" type="pres">
      <dgm:prSet presAssocID="{BC8C240B-1CAD-4239-9E6C-BC3086EE10F2}" presName="negativeSpace" presStyleCnt="0"/>
      <dgm:spPr/>
    </dgm:pt>
    <dgm:pt modelId="{04F0A3E6-D71D-4310-8590-E7F1842BA4A0}" type="pres">
      <dgm:prSet presAssocID="{BC8C240B-1CAD-4239-9E6C-BC3086EE10F2}" presName="childText" presStyleLbl="conFgAcc1" presStyleIdx="1" presStyleCnt="3">
        <dgm:presLayoutVars>
          <dgm:bulletEnabled val="1"/>
        </dgm:presLayoutVars>
      </dgm:prSet>
      <dgm:spPr/>
    </dgm:pt>
    <dgm:pt modelId="{AFF2606C-9C13-4A2F-B9BA-68EDD5E0A9A9}" type="pres">
      <dgm:prSet presAssocID="{7A5996D3-B5AC-4B16-8B4D-D11E55915930}" presName="spaceBetweenRectangles" presStyleCnt="0"/>
      <dgm:spPr/>
    </dgm:pt>
    <dgm:pt modelId="{554EB25F-F974-49C4-B945-EC909E7DE2E1}" type="pres">
      <dgm:prSet presAssocID="{9A58C9F6-B09D-4AC9-ABFE-E9D0086D6A31}" presName="parentLin" presStyleCnt="0"/>
      <dgm:spPr/>
    </dgm:pt>
    <dgm:pt modelId="{2768B23E-4F46-48DE-B471-4CB2EAE70AE0}" type="pres">
      <dgm:prSet presAssocID="{9A58C9F6-B09D-4AC9-ABFE-E9D0086D6A31}" presName="parentLeftMargin" presStyleLbl="node1" presStyleIdx="1" presStyleCnt="3"/>
      <dgm:spPr/>
    </dgm:pt>
    <dgm:pt modelId="{76A9ECE9-2679-45E6-88E6-10336F166909}" type="pres">
      <dgm:prSet presAssocID="{9A58C9F6-B09D-4AC9-ABFE-E9D0086D6A31}" presName="parentText" presStyleLbl="node1" presStyleIdx="2" presStyleCnt="3">
        <dgm:presLayoutVars>
          <dgm:chMax val="0"/>
          <dgm:bulletEnabled val="1"/>
        </dgm:presLayoutVars>
      </dgm:prSet>
      <dgm:spPr/>
    </dgm:pt>
    <dgm:pt modelId="{6434BA18-6384-4022-9D21-50A862C2F7B3}" type="pres">
      <dgm:prSet presAssocID="{9A58C9F6-B09D-4AC9-ABFE-E9D0086D6A31}" presName="negativeSpace" presStyleCnt="0"/>
      <dgm:spPr/>
    </dgm:pt>
    <dgm:pt modelId="{59CBD520-F3E8-4140-9C1F-9EC7BE064389}" type="pres">
      <dgm:prSet presAssocID="{9A58C9F6-B09D-4AC9-ABFE-E9D0086D6A31}" presName="childText" presStyleLbl="conFgAcc1" presStyleIdx="2" presStyleCnt="3">
        <dgm:presLayoutVars>
          <dgm:bulletEnabled val="1"/>
        </dgm:presLayoutVars>
      </dgm:prSet>
      <dgm:spPr/>
    </dgm:pt>
  </dgm:ptLst>
  <dgm:cxnLst>
    <dgm:cxn modelId="{AA9D581D-090B-45A2-A7B3-A0B5C1BE3003}" type="presOf" srcId="{9A58C9F6-B09D-4AC9-ABFE-E9D0086D6A31}" destId="{76A9ECE9-2679-45E6-88E6-10336F166909}" srcOrd="1" destOrd="0" presId="urn:microsoft.com/office/officeart/2005/8/layout/list1"/>
    <dgm:cxn modelId="{768A2929-96A7-4C7F-8B95-38D11CF70F82}" srcId="{B231A179-3B84-46BA-AA6F-769B672931D7}" destId="{57E684ED-2324-46A1-B054-A0D0EBF25DED}" srcOrd="0" destOrd="0" parTransId="{A4F082B5-4230-43CE-9E2A-9FEF4A056B11}" sibTransId="{B8B874A2-BF68-4E24-B31A-A93745856984}"/>
    <dgm:cxn modelId="{57AC5F34-C0F1-43E8-862C-5E18B616F046}" srcId="{B231A179-3B84-46BA-AA6F-769B672931D7}" destId="{9A58C9F6-B09D-4AC9-ABFE-E9D0086D6A31}" srcOrd="2" destOrd="0" parTransId="{E197031F-87E1-44D6-9176-9DB9C192AC9A}" sibTransId="{74563B2F-B225-4689-AA9E-DA8C71BB5004}"/>
    <dgm:cxn modelId="{5D326667-7EA3-4606-A6A3-4A842CDC17FE}" type="presOf" srcId="{B231A179-3B84-46BA-AA6F-769B672931D7}" destId="{C5712D5B-CAA9-4540-9422-57EDDA2F69C4}" srcOrd="0" destOrd="0" presId="urn:microsoft.com/office/officeart/2005/8/layout/list1"/>
    <dgm:cxn modelId="{E1EBF56F-6EE7-49F5-8B09-9A1966849C66}" type="presOf" srcId="{BC8C240B-1CAD-4239-9E6C-BC3086EE10F2}" destId="{F832DC6C-6739-4BA3-91BF-FD23C9318D06}" srcOrd="1" destOrd="0" presId="urn:microsoft.com/office/officeart/2005/8/layout/list1"/>
    <dgm:cxn modelId="{5395B895-7D5E-48EF-B528-CB8A94A178D9}" type="presOf" srcId="{BC8C240B-1CAD-4239-9E6C-BC3086EE10F2}" destId="{790A845C-12A3-482A-B2FA-F667B54A553B}" srcOrd="0" destOrd="0" presId="urn:microsoft.com/office/officeart/2005/8/layout/list1"/>
    <dgm:cxn modelId="{656212B7-D71A-420F-B0EE-6AC2A28D4547}" srcId="{B231A179-3B84-46BA-AA6F-769B672931D7}" destId="{BC8C240B-1CAD-4239-9E6C-BC3086EE10F2}" srcOrd="1" destOrd="0" parTransId="{9ADACD88-FD78-474A-93CA-BE115A1D02E6}" sibTransId="{7A5996D3-B5AC-4B16-8B4D-D11E55915930}"/>
    <dgm:cxn modelId="{AE977FC2-C934-42F5-95CA-61F556346E36}" type="presOf" srcId="{57E684ED-2324-46A1-B054-A0D0EBF25DED}" destId="{4B3A361E-5732-48BB-AC6E-640E7ACCD634}" srcOrd="0" destOrd="0" presId="urn:microsoft.com/office/officeart/2005/8/layout/list1"/>
    <dgm:cxn modelId="{1C53B4D9-916F-417E-A013-730C53F972A2}" type="presOf" srcId="{9A58C9F6-B09D-4AC9-ABFE-E9D0086D6A31}" destId="{2768B23E-4F46-48DE-B471-4CB2EAE70AE0}" srcOrd="0" destOrd="0" presId="urn:microsoft.com/office/officeart/2005/8/layout/list1"/>
    <dgm:cxn modelId="{74E236E2-237B-4998-9D61-F237D2AC69D0}" type="presOf" srcId="{57E684ED-2324-46A1-B054-A0D0EBF25DED}" destId="{8B55CB59-A325-41CB-A871-BAEB95C29056}" srcOrd="1" destOrd="0" presId="urn:microsoft.com/office/officeart/2005/8/layout/list1"/>
    <dgm:cxn modelId="{AE2852EF-A2AE-4E8D-BD18-652227BA3804}" type="presParOf" srcId="{C5712D5B-CAA9-4540-9422-57EDDA2F69C4}" destId="{200BB849-6F61-479F-810C-2F83AF405FC2}" srcOrd="0" destOrd="0" presId="urn:microsoft.com/office/officeart/2005/8/layout/list1"/>
    <dgm:cxn modelId="{B99EB2C1-6100-4A4F-B301-97E097672160}" type="presParOf" srcId="{200BB849-6F61-479F-810C-2F83AF405FC2}" destId="{4B3A361E-5732-48BB-AC6E-640E7ACCD634}" srcOrd="0" destOrd="0" presId="urn:microsoft.com/office/officeart/2005/8/layout/list1"/>
    <dgm:cxn modelId="{DBBE06DB-D5E5-43A3-B222-9D1B87C33CD5}" type="presParOf" srcId="{200BB849-6F61-479F-810C-2F83AF405FC2}" destId="{8B55CB59-A325-41CB-A871-BAEB95C29056}" srcOrd="1" destOrd="0" presId="urn:microsoft.com/office/officeart/2005/8/layout/list1"/>
    <dgm:cxn modelId="{7A3B269B-9EEE-42D1-972D-5CF2BCE51C88}" type="presParOf" srcId="{C5712D5B-CAA9-4540-9422-57EDDA2F69C4}" destId="{B259D12F-FE19-4713-876A-28AC3C75353B}" srcOrd="1" destOrd="0" presId="urn:microsoft.com/office/officeart/2005/8/layout/list1"/>
    <dgm:cxn modelId="{F5CA8F87-73F5-4000-94FD-AEE0582AAF2E}" type="presParOf" srcId="{C5712D5B-CAA9-4540-9422-57EDDA2F69C4}" destId="{374D512C-7AC3-4672-A1B6-45C766340D4F}" srcOrd="2" destOrd="0" presId="urn:microsoft.com/office/officeart/2005/8/layout/list1"/>
    <dgm:cxn modelId="{23D4D569-9963-4997-9AB8-F507B682E54A}" type="presParOf" srcId="{C5712D5B-CAA9-4540-9422-57EDDA2F69C4}" destId="{BAC5806C-B23B-4337-B6E3-D1490AC33FF7}" srcOrd="3" destOrd="0" presId="urn:microsoft.com/office/officeart/2005/8/layout/list1"/>
    <dgm:cxn modelId="{92448E38-F53C-4BFD-AFC7-69388D37F4D3}" type="presParOf" srcId="{C5712D5B-CAA9-4540-9422-57EDDA2F69C4}" destId="{5FED2F31-CF05-4A9E-816C-EBD96BF104D4}" srcOrd="4" destOrd="0" presId="urn:microsoft.com/office/officeart/2005/8/layout/list1"/>
    <dgm:cxn modelId="{458F17E0-0AA2-457C-A43E-8EFFC2E824A1}" type="presParOf" srcId="{5FED2F31-CF05-4A9E-816C-EBD96BF104D4}" destId="{790A845C-12A3-482A-B2FA-F667B54A553B}" srcOrd="0" destOrd="0" presId="urn:microsoft.com/office/officeart/2005/8/layout/list1"/>
    <dgm:cxn modelId="{345F4CB1-99AD-4698-B536-07790B5A4DDE}" type="presParOf" srcId="{5FED2F31-CF05-4A9E-816C-EBD96BF104D4}" destId="{F832DC6C-6739-4BA3-91BF-FD23C9318D06}" srcOrd="1" destOrd="0" presId="urn:microsoft.com/office/officeart/2005/8/layout/list1"/>
    <dgm:cxn modelId="{DAB97683-F333-42CB-A80B-FFA2AFC80444}" type="presParOf" srcId="{C5712D5B-CAA9-4540-9422-57EDDA2F69C4}" destId="{718F773B-F6A3-482E-923B-DA710207F58D}" srcOrd="5" destOrd="0" presId="urn:microsoft.com/office/officeart/2005/8/layout/list1"/>
    <dgm:cxn modelId="{AAFA0C30-B16C-4270-B196-DA65F2C79F41}" type="presParOf" srcId="{C5712D5B-CAA9-4540-9422-57EDDA2F69C4}" destId="{04F0A3E6-D71D-4310-8590-E7F1842BA4A0}" srcOrd="6" destOrd="0" presId="urn:microsoft.com/office/officeart/2005/8/layout/list1"/>
    <dgm:cxn modelId="{4D300E10-E7E8-4313-A67D-49281108C7A7}" type="presParOf" srcId="{C5712D5B-CAA9-4540-9422-57EDDA2F69C4}" destId="{AFF2606C-9C13-4A2F-B9BA-68EDD5E0A9A9}" srcOrd="7" destOrd="0" presId="urn:microsoft.com/office/officeart/2005/8/layout/list1"/>
    <dgm:cxn modelId="{1DE4FB27-AC18-40A4-AFC0-62317A33C1F4}" type="presParOf" srcId="{C5712D5B-CAA9-4540-9422-57EDDA2F69C4}" destId="{554EB25F-F974-49C4-B945-EC909E7DE2E1}" srcOrd="8" destOrd="0" presId="urn:microsoft.com/office/officeart/2005/8/layout/list1"/>
    <dgm:cxn modelId="{AB5BC017-5A65-40B9-BB63-C44C4BCB41E0}" type="presParOf" srcId="{554EB25F-F974-49C4-B945-EC909E7DE2E1}" destId="{2768B23E-4F46-48DE-B471-4CB2EAE70AE0}" srcOrd="0" destOrd="0" presId="urn:microsoft.com/office/officeart/2005/8/layout/list1"/>
    <dgm:cxn modelId="{2F551B8C-7999-46F7-8995-A13FBAC424A0}" type="presParOf" srcId="{554EB25F-F974-49C4-B945-EC909E7DE2E1}" destId="{76A9ECE9-2679-45E6-88E6-10336F166909}" srcOrd="1" destOrd="0" presId="urn:microsoft.com/office/officeart/2005/8/layout/list1"/>
    <dgm:cxn modelId="{CD177F09-9DE1-4667-999D-89BFC020B168}" type="presParOf" srcId="{C5712D5B-CAA9-4540-9422-57EDDA2F69C4}" destId="{6434BA18-6384-4022-9D21-50A862C2F7B3}" srcOrd="9" destOrd="0" presId="urn:microsoft.com/office/officeart/2005/8/layout/list1"/>
    <dgm:cxn modelId="{DBD787E9-57D7-46D9-B437-3439E053B87B}" type="presParOf" srcId="{C5712D5B-CAA9-4540-9422-57EDDA2F69C4}" destId="{59CBD520-F3E8-4140-9C1F-9EC7BE06438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E3A29-C0A2-41AE-B9B6-6EEAEA439063}" type="doc">
      <dgm:prSet loTypeId="urn:microsoft.com/office/officeart/2005/8/layout/pyramid2" loCatId="pyramid" qsTypeId="urn:microsoft.com/office/officeart/2005/8/quickstyle/3d5" qsCatId="3D" csTypeId="urn:microsoft.com/office/officeart/2005/8/colors/accent1_2" csCatId="accent1" phldr="1"/>
      <dgm:spPr/>
    </dgm:pt>
    <dgm:pt modelId="{A21D36A2-6730-42D6-8C8E-BE2FC942E7D6}">
      <dgm:prSet/>
      <dgm:spPr/>
      <dgm:t>
        <a:bodyPr/>
        <a:lstStyle/>
        <a:p>
          <a:r>
            <a:rPr lang="en-US" dirty="0"/>
            <a:t>poorer health status of the population</a:t>
          </a:r>
          <a:endParaRPr lang="hr-HR" dirty="0"/>
        </a:p>
      </dgm:t>
    </dgm:pt>
    <dgm:pt modelId="{BEB5ED9B-CFFE-4B29-872A-389A9CB8CB4A}" type="parTrans" cxnId="{A55BBF18-0017-4C79-B7D5-80A2715B4478}">
      <dgm:prSet/>
      <dgm:spPr/>
      <dgm:t>
        <a:bodyPr/>
        <a:lstStyle/>
        <a:p>
          <a:endParaRPr lang="hr-HR"/>
        </a:p>
      </dgm:t>
    </dgm:pt>
    <dgm:pt modelId="{5F1CF86E-81C7-41A7-9ECD-A32B4C6CC6BA}" type="sibTrans" cxnId="{A55BBF18-0017-4C79-B7D5-80A2715B4478}">
      <dgm:prSet/>
      <dgm:spPr/>
      <dgm:t>
        <a:bodyPr/>
        <a:lstStyle/>
        <a:p>
          <a:endParaRPr lang="hr-HR"/>
        </a:p>
      </dgm:t>
    </dgm:pt>
    <dgm:pt modelId="{5FBE7491-A050-4B56-9C0E-A3AE9B0B038D}">
      <dgm:prSet/>
      <dgm:spPr/>
      <dgm:t>
        <a:bodyPr/>
        <a:lstStyle/>
        <a:p>
          <a:r>
            <a:rPr lang="en-US" dirty="0"/>
            <a:t>more frequent visits to examinations</a:t>
          </a:r>
          <a:endParaRPr lang="hr-HR" dirty="0"/>
        </a:p>
      </dgm:t>
    </dgm:pt>
    <dgm:pt modelId="{A50FECD0-83F0-4507-99C3-DEA1564E58EF}" type="parTrans" cxnId="{95FB848C-4B44-4E34-A6D9-F9419903FA14}">
      <dgm:prSet/>
      <dgm:spPr/>
      <dgm:t>
        <a:bodyPr/>
        <a:lstStyle/>
        <a:p>
          <a:endParaRPr lang="hr-HR"/>
        </a:p>
      </dgm:t>
    </dgm:pt>
    <dgm:pt modelId="{50DE2E71-8473-409B-AEAC-A1DC911928F2}" type="sibTrans" cxnId="{95FB848C-4B44-4E34-A6D9-F9419903FA14}">
      <dgm:prSet/>
      <dgm:spPr/>
      <dgm:t>
        <a:bodyPr/>
        <a:lstStyle/>
        <a:p>
          <a:endParaRPr lang="hr-HR"/>
        </a:p>
      </dgm:t>
    </dgm:pt>
    <dgm:pt modelId="{1D40B5F7-FBE0-4ED1-BAC4-664866CBD900}">
      <dgm:prSet/>
      <dgm:spPr/>
      <dgm:t>
        <a:bodyPr/>
        <a:lstStyle/>
        <a:p>
          <a:r>
            <a:rPr lang="en-US" dirty="0"/>
            <a:t>higher workload for the health system</a:t>
          </a:r>
          <a:endParaRPr lang="hr-HR" dirty="0"/>
        </a:p>
      </dgm:t>
    </dgm:pt>
    <dgm:pt modelId="{397EDEEC-2ED2-467E-B43E-B567E5C4F8E8}" type="parTrans" cxnId="{5E85144E-F1F3-420F-A096-3DC640901E0D}">
      <dgm:prSet/>
      <dgm:spPr/>
      <dgm:t>
        <a:bodyPr/>
        <a:lstStyle/>
        <a:p>
          <a:endParaRPr lang="hr-HR"/>
        </a:p>
      </dgm:t>
    </dgm:pt>
    <dgm:pt modelId="{E7BC56DE-CDB5-46F2-874A-E7EFDAA54ED0}" type="sibTrans" cxnId="{5E85144E-F1F3-420F-A096-3DC640901E0D}">
      <dgm:prSet/>
      <dgm:spPr/>
      <dgm:t>
        <a:bodyPr/>
        <a:lstStyle/>
        <a:p>
          <a:endParaRPr lang="hr-HR"/>
        </a:p>
      </dgm:t>
    </dgm:pt>
    <dgm:pt modelId="{AC00D8EF-07D4-4538-80EE-4307A8721F2E}">
      <dgm:prSet/>
      <dgm:spPr/>
      <dgm:t>
        <a:bodyPr/>
        <a:lstStyle/>
        <a:p>
          <a:r>
            <a:rPr lang="hr-HR" dirty="0"/>
            <a:t>higher costs </a:t>
          </a:r>
        </a:p>
      </dgm:t>
    </dgm:pt>
    <dgm:pt modelId="{18D737A0-A14E-44E8-B914-3EB314B27915}" type="parTrans" cxnId="{2A7CB327-6711-49C2-AC2C-1EFEBDCBF7BE}">
      <dgm:prSet/>
      <dgm:spPr/>
      <dgm:t>
        <a:bodyPr/>
        <a:lstStyle/>
        <a:p>
          <a:endParaRPr lang="hr-HR"/>
        </a:p>
      </dgm:t>
    </dgm:pt>
    <dgm:pt modelId="{86C922A6-5D48-4096-9138-9EB4C06204F6}" type="sibTrans" cxnId="{2A7CB327-6711-49C2-AC2C-1EFEBDCBF7BE}">
      <dgm:prSet/>
      <dgm:spPr/>
      <dgm:t>
        <a:bodyPr/>
        <a:lstStyle/>
        <a:p>
          <a:endParaRPr lang="hr-HR"/>
        </a:p>
      </dgm:t>
    </dgm:pt>
    <dgm:pt modelId="{1F2E05C1-5388-4B3D-8087-8732709D3147}">
      <dgm:prSet/>
      <dgm:spPr/>
      <dgm:t>
        <a:bodyPr/>
        <a:lstStyle/>
        <a:p>
          <a:r>
            <a:rPr lang="en-GB" noProof="0" dirty="0"/>
            <a:t>longer hospital stays </a:t>
          </a:r>
        </a:p>
      </dgm:t>
    </dgm:pt>
    <dgm:pt modelId="{B1EF27DA-B7A8-41D4-B552-515C69785248}" type="parTrans" cxnId="{EA10104F-B321-439A-9E28-823B92AE9B15}">
      <dgm:prSet/>
      <dgm:spPr/>
      <dgm:t>
        <a:bodyPr/>
        <a:lstStyle/>
        <a:p>
          <a:endParaRPr lang="hr-HR"/>
        </a:p>
      </dgm:t>
    </dgm:pt>
    <dgm:pt modelId="{989C98C8-E9C8-4384-8C35-6CD2CAE7B718}" type="sibTrans" cxnId="{EA10104F-B321-439A-9E28-823B92AE9B15}">
      <dgm:prSet/>
      <dgm:spPr/>
      <dgm:t>
        <a:bodyPr/>
        <a:lstStyle/>
        <a:p>
          <a:endParaRPr lang="hr-HR"/>
        </a:p>
      </dgm:t>
    </dgm:pt>
    <dgm:pt modelId="{0D03F7D1-254F-4A54-A5FF-68044F98AEA6}">
      <dgm:prSet/>
      <dgm:spPr/>
      <dgm:t>
        <a:bodyPr/>
        <a:lstStyle/>
        <a:p>
          <a:r>
            <a:rPr lang="en-US" dirty="0"/>
            <a:t>more frequent visits to examinations</a:t>
          </a:r>
          <a:endParaRPr lang="hr-HR" dirty="0"/>
        </a:p>
      </dgm:t>
    </dgm:pt>
    <dgm:pt modelId="{AC0BC973-31DD-4A2E-BA25-2DF3D7271644}" type="parTrans" cxnId="{AF21AAD4-F5C8-4551-BDAD-67274BB9246D}">
      <dgm:prSet/>
      <dgm:spPr/>
      <dgm:t>
        <a:bodyPr/>
        <a:lstStyle/>
        <a:p>
          <a:endParaRPr lang="hr-HR"/>
        </a:p>
      </dgm:t>
    </dgm:pt>
    <dgm:pt modelId="{3884684C-FF85-4925-A28D-1F80F824663B}" type="sibTrans" cxnId="{AF21AAD4-F5C8-4551-BDAD-67274BB9246D}">
      <dgm:prSet/>
      <dgm:spPr/>
      <dgm:t>
        <a:bodyPr/>
        <a:lstStyle/>
        <a:p>
          <a:endParaRPr lang="hr-HR"/>
        </a:p>
      </dgm:t>
    </dgm:pt>
    <dgm:pt modelId="{6868158C-1DFE-43C2-91C3-DCD140D59843}">
      <dgm:prSet/>
      <dgm:spPr/>
      <dgm:t>
        <a:bodyPr/>
        <a:lstStyle/>
        <a:p>
          <a:r>
            <a:rPr lang="en-US" dirty="0"/>
            <a:t>poorer health status of the population</a:t>
          </a:r>
          <a:endParaRPr lang="hr-HR" dirty="0"/>
        </a:p>
      </dgm:t>
    </dgm:pt>
    <dgm:pt modelId="{AB12659D-FD51-4794-BFC4-C194B832BE54}" type="parTrans" cxnId="{9CBBC7DF-F3BA-44DB-9CBB-F20484E907B2}">
      <dgm:prSet/>
      <dgm:spPr/>
      <dgm:t>
        <a:bodyPr/>
        <a:lstStyle/>
        <a:p>
          <a:endParaRPr lang="hr-HR"/>
        </a:p>
      </dgm:t>
    </dgm:pt>
    <dgm:pt modelId="{2551C960-4912-4106-985A-6B562CAD2D6F}" type="sibTrans" cxnId="{9CBBC7DF-F3BA-44DB-9CBB-F20484E907B2}">
      <dgm:prSet/>
      <dgm:spPr/>
      <dgm:t>
        <a:bodyPr/>
        <a:lstStyle/>
        <a:p>
          <a:endParaRPr lang="hr-HR"/>
        </a:p>
      </dgm:t>
    </dgm:pt>
    <dgm:pt modelId="{E6257E6A-59C0-4835-BBA8-50361A47FC7F}" type="pres">
      <dgm:prSet presAssocID="{DC7E3A29-C0A2-41AE-B9B6-6EEAEA439063}" presName="compositeShape" presStyleCnt="0">
        <dgm:presLayoutVars>
          <dgm:dir/>
          <dgm:resizeHandles/>
        </dgm:presLayoutVars>
      </dgm:prSet>
      <dgm:spPr/>
    </dgm:pt>
    <dgm:pt modelId="{55FF74C6-7A39-47CE-86F0-6011A8050008}" type="pres">
      <dgm:prSet presAssocID="{DC7E3A29-C0A2-41AE-B9B6-6EEAEA439063}" presName="pyramid" presStyleLbl="node1" presStyleIdx="0" presStyleCnt="1"/>
      <dgm:spPr>
        <a:solidFill>
          <a:schemeClr val="accent1">
            <a:lumMod val="90000"/>
          </a:schemeClr>
        </a:solidFill>
        <a:ln>
          <a:solidFill>
            <a:srgbClr val="00B0F0"/>
          </a:solidFill>
        </a:ln>
      </dgm:spPr>
    </dgm:pt>
    <dgm:pt modelId="{AC38CDB2-C5E0-42CC-BD58-092778E41402}" type="pres">
      <dgm:prSet presAssocID="{DC7E3A29-C0A2-41AE-B9B6-6EEAEA439063}" presName="theList" presStyleCnt="0"/>
      <dgm:spPr/>
    </dgm:pt>
    <dgm:pt modelId="{72F364B6-457B-4CB3-B6D9-5ABE584EBFCB}" type="pres">
      <dgm:prSet presAssocID="{6868158C-1DFE-43C2-91C3-DCD140D59843}" presName="aNode" presStyleLbl="fgAcc1" presStyleIdx="0" presStyleCnt="7">
        <dgm:presLayoutVars>
          <dgm:bulletEnabled val="1"/>
        </dgm:presLayoutVars>
      </dgm:prSet>
      <dgm:spPr/>
    </dgm:pt>
    <dgm:pt modelId="{E9780A86-3821-47C5-AF40-F8BF29F1E180}" type="pres">
      <dgm:prSet presAssocID="{6868158C-1DFE-43C2-91C3-DCD140D59843}" presName="aSpace" presStyleCnt="0"/>
      <dgm:spPr/>
    </dgm:pt>
    <dgm:pt modelId="{CB65FB49-9BB8-4DA7-9673-36C35D16148E}" type="pres">
      <dgm:prSet presAssocID="{0D03F7D1-254F-4A54-A5FF-68044F98AEA6}" presName="aNode" presStyleLbl="fgAcc1" presStyleIdx="1" presStyleCnt="7">
        <dgm:presLayoutVars>
          <dgm:bulletEnabled val="1"/>
        </dgm:presLayoutVars>
      </dgm:prSet>
      <dgm:spPr/>
    </dgm:pt>
    <dgm:pt modelId="{8042945C-6AB6-41A1-98D1-09262915C36B}" type="pres">
      <dgm:prSet presAssocID="{0D03F7D1-254F-4A54-A5FF-68044F98AEA6}" presName="aSpace" presStyleCnt="0"/>
      <dgm:spPr/>
    </dgm:pt>
    <dgm:pt modelId="{974E6898-3A95-469D-96F0-17900134235E}" type="pres">
      <dgm:prSet presAssocID="{1F2E05C1-5388-4B3D-8087-8732709D3147}" presName="aNode" presStyleLbl="fgAcc1" presStyleIdx="2" presStyleCnt="7">
        <dgm:presLayoutVars>
          <dgm:bulletEnabled val="1"/>
        </dgm:presLayoutVars>
      </dgm:prSet>
      <dgm:spPr/>
    </dgm:pt>
    <dgm:pt modelId="{E15EF465-39F1-4A6A-9991-BF200F285E91}" type="pres">
      <dgm:prSet presAssocID="{1F2E05C1-5388-4B3D-8087-8732709D3147}" presName="aSpace" presStyleCnt="0"/>
      <dgm:spPr/>
    </dgm:pt>
    <dgm:pt modelId="{C0D0F8B1-38EA-4462-BC0F-337C22CA8693}" type="pres">
      <dgm:prSet presAssocID="{AC00D8EF-07D4-4538-80EE-4307A8721F2E}" presName="aNode" presStyleLbl="fgAcc1" presStyleIdx="3" presStyleCnt="7">
        <dgm:presLayoutVars>
          <dgm:bulletEnabled val="1"/>
        </dgm:presLayoutVars>
      </dgm:prSet>
      <dgm:spPr/>
    </dgm:pt>
    <dgm:pt modelId="{BE2545CE-053C-4D64-940A-09D8B29B7754}" type="pres">
      <dgm:prSet presAssocID="{AC00D8EF-07D4-4538-80EE-4307A8721F2E}" presName="aSpace" presStyleCnt="0"/>
      <dgm:spPr/>
    </dgm:pt>
    <dgm:pt modelId="{ABA08280-6E52-4D0B-BF97-08C7C7F23A20}" type="pres">
      <dgm:prSet presAssocID="{1D40B5F7-FBE0-4ED1-BAC4-664866CBD900}" presName="aNode" presStyleLbl="fgAcc1" presStyleIdx="4" presStyleCnt="7">
        <dgm:presLayoutVars>
          <dgm:bulletEnabled val="1"/>
        </dgm:presLayoutVars>
      </dgm:prSet>
      <dgm:spPr/>
    </dgm:pt>
    <dgm:pt modelId="{678AA34E-E380-49A8-8798-2EC6D96C7188}" type="pres">
      <dgm:prSet presAssocID="{1D40B5F7-FBE0-4ED1-BAC4-664866CBD900}" presName="aSpace" presStyleCnt="0"/>
      <dgm:spPr/>
    </dgm:pt>
    <dgm:pt modelId="{BA4FD7B0-84F6-43E1-8DF8-93C92FC3C430}" type="pres">
      <dgm:prSet presAssocID="{5FBE7491-A050-4B56-9C0E-A3AE9B0B038D}" presName="aNode" presStyleLbl="fgAcc1" presStyleIdx="5" presStyleCnt="7">
        <dgm:presLayoutVars>
          <dgm:bulletEnabled val="1"/>
        </dgm:presLayoutVars>
      </dgm:prSet>
      <dgm:spPr/>
    </dgm:pt>
    <dgm:pt modelId="{F259E58D-8AD7-46A2-A5DB-E1FBF109148A}" type="pres">
      <dgm:prSet presAssocID="{5FBE7491-A050-4B56-9C0E-A3AE9B0B038D}" presName="aSpace" presStyleCnt="0"/>
      <dgm:spPr/>
    </dgm:pt>
    <dgm:pt modelId="{B9BC51F8-8907-4F98-B6EF-9D028E433D29}" type="pres">
      <dgm:prSet presAssocID="{A21D36A2-6730-42D6-8C8E-BE2FC942E7D6}" presName="aNode" presStyleLbl="fgAcc1" presStyleIdx="6" presStyleCnt="7">
        <dgm:presLayoutVars>
          <dgm:bulletEnabled val="1"/>
        </dgm:presLayoutVars>
      </dgm:prSet>
      <dgm:spPr/>
    </dgm:pt>
    <dgm:pt modelId="{34B50151-DBE9-4394-ADEC-9BDDD5EE548D}" type="pres">
      <dgm:prSet presAssocID="{A21D36A2-6730-42D6-8C8E-BE2FC942E7D6}" presName="aSpace" presStyleCnt="0"/>
      <dgm:spPr/>
    </dgm:pt>
  </dgm:ptLst>
  <dgm:cxnLst>
    <dgm:cxn modelId="{A55BBF18-0017-4C79-B7D5-80A2715B4478}" srcId="{DC7E3A29-C0A2-41AE-B9B6-6EEAEA439063}" destId="{A21D36A2-6730-42D6-8C8E-BE2FC942E7D6}" srcOrd="6" destOrd="0" parTransId="{BEB5ED9B-CFFE-4B29-872A-389A9CB8CB4A}" sibTransId="{5F1CF86E-81C7-41A7-9ECD-A32B4C6CC6BA}"/>
    <dgm:cxn modelId="{ACD4DB1D-1084-44C1-BD59-1616A73AD3D2}" type="presOf" srcId="{6868158C-1DFE-43C2-91C3-DCD140D59843}" destId="{72F364B6-457B-4CB3-B6D9-5ABE584EBFCB}" srcOrd="0" destOrd="0" presId="urn:microsoft.com/office/officeart/2005/8/layout/pyramid2"/>
    <dgm:cxn modelId="{2A7CB327-6711-49C2-AC2C-1EFEBDCBF7BE}" srcId="{DC7E3A29-C0A2-41AE-B9B6-6EEAEA439063}" destId="{AC00D8EF-07D4-4538-80EE-4307A8721F2E}" srcOrd="3" destOrd="0" parTransId="{18D737A0-A14E-44E8-B914-3EB314B27915}" sibTransId="{86C922A6-5D48-4096-9138-9EB4C06204F6}"/>
    <dgm:cxn modelId="{51928539-D16B-45D5-98B3-01C876BB427D}" type="presOf" srcId="{A21D36A2-6730-42D6-8C8E-BE2FC942E7D6}" destId="{B9BC51F8-8907-4F98-B6EF-9D028E433D29}" srcOrd="0" destOrd="0" presId="urn:microsoft.com/office/officeart/2005/8/layout/pyramid2"/>
    <dgm:cxn modelId="{4252FE48-5663-473C-8C9B-371D26FA3C25}" type="presOf" srcId="{0D03F7D1-254F-4A54-A5FF-68044F98AEA6}" destId="{CB65FB49-9BB8-4DA7-9673-36C35D16148E}" srcOrd="0" destOrd="0" presId="urn:microsoft.com/office/officeart/2005/8/layout/pyramid2"/>
    <dgm:cxn modelId="{0084D66A-90BE-40A9-91B0-1FAFC199C029}" type="presOf" srcId="{1F2E05C1-5388-4B3D-8087-8732709D3147}" destId="{974E6898-3A95-469D-96F0-17900134235E}" srcOrd="0" destOrd="0" presId="urn:microsoft.com/office/officeart/2005/8/layout/pyramid2"/>
    <dgm:cxn modelId="{5E85144E-F1F3-420F-A096-3DC640901E0D}" srcId="{DC7E3A29-C0A2-41AE-B9B6-6EEAEA439063}" destId="{1D40B5F7-FBE0-4ED1-BAC4-664866CBD900}" srcOrd="4" destOrd="0" parTransId="{397EDEEC-2ED2-467E-B43E-B567E5C4F8E8}" sibTransId="{E7BC56DE-CDB5-46F2-874A-E7EFDAA54ED0}"/>
    <dgm:cxn modelId="{EA10104F-B321-439A-9E28-823B92AE9B15}" srcId="{DC7E3A29-C0A2-41AE-B9B6-6EEAEA439063}" destId="{1F2E05C1-5388-4B3D-8087-8732709D3147}" srcOrd="2" destOrd="0" parTransId="{B1EF27DA-B7A8-41D4-B552-515C69785248}" sibTransId="{989C98C8-E9C8-4384-8C35-6CD2CAE7B718}"/>
    <dgm:cxn modelId="{A825676F-9986-4DA9-9758-A01AEB4CD181}" type="presOf" srcId="{1D40B5F7-FBE0-4ED1-BAC4-664866CBD900}" destId="{ABA08280-6E52-4D0B-BF97-08C7C7F23A20}" srcOrd="0" destOrd="0" presId="urn:microsoft.com/office/officeart/2005/8/layout/pyramid2"/>
    <dgm:cxn modelId="{CA1AC978-20EF-4BAE-934A-AD5A3841FCAB}" type="presOf" srcId="{5FBE7491-A050-4B56-9C0E-A3AE9B0B038D}" destId="{BA4FD7B0-84F6-43E1-8DF8-93C92FC3C430}" srcOrd="0" destOrd="0" presId="urn:microsoft.com/office/officeart/2005/8/layout/pyramid2"/>
    <dgm:cxn modelId="{95FB848C-4B44-4E34-A6D9-F9419903FA14}" srcId="{DC7E3A29-C0A2-41AE-B9B6-6EEAEA439063}" destId="{5FBE7491-A050-4B56-9C0E-A3AE9B0B038D}" srcOrd="5" destOrd="0" parTransId="{A50FECD0-83F0-4507-99C3-DEA1564E58EF}" sibTransId="{50DE2E71-8473-409B-AEAC-A1DC911928F2}"/>
    <dgm:cxn modelId="{ABCF7B91-562D-4F8E-B59D-83AE8535D9A9}" type="presOf" srcId="{AC00D8EF-07D4-4538-80EE-4307A8721F2E}" destId="{C0D0F8B1-38EA-4462-BC0F-337C22CA8693}" srcOrd="0" destOrd="0" presId="urn:microsoft.com/office/officeart/2005/8/layout/pyramid2"/>
    <dgm:cxn modelId="{1071CAC9-5CAB-4BD5-8E1F-42248C953735}" type="presOf" srcId="{DC7E3A29-C0A2-41AE-B9B6-6EEAEA439063}" destId="{E6257E6A-59C0-4835-BBA8-50361A47FC7F}" srcOrd="0" destOrd="0" presId="urn:microsoft.com/office/officeart/2005/8/layout/pyramid2"/>
    <dgm:cxn modelId="{AF21AAD4-F5C8-4551-BDAD-67274BB9246D}" srcId="{DC7E3A29-C0A2-41AE-B9B6-6EEAEA439063}" destId="{0D03F7D1-254F-4A54-A5FF-68044F98AEA6}" srcOrd="1" destOrd="0" parTransId="{AC0BC973-31DD-4A2E-BA25-2DF3D7271644}" sibTransId="{3884684C-FF85-4925-A28D-1F80F824663B}"/>
    <dgm:cxn modelId="{9CBBC7DF-F3BA-44DB-9CBB-F20484E907B2}" srcId="{DC7E3A29-C0A2-41AE-B9B6-6EEAEA439063}" destId="{6868158C-1DFE-43C2-91C3-DCD140D59843}" srcOrd="0" destOrd="0" parTransId="{AB12659D-FD51-4794-BFC4-C194B832BE54}" sibTransId="{2551C960-4912-4106-985A-6B562CAD2D6F}"/>
    <dgm:cxn modelId="{5A19C99F-516A-45D5-82B3-1E4653FD302D}" type="presParOf" srcId="{E6257E6A-59C0-4835-BBA8-50361A47FC7F}" destId="{55FF74C6-7A39-47CE-86F0-6011A8050008}" srcOrd="0" destOrd="0" presId="urn:microsoft.com/office/officeart/2005/8/layout/pyramid2"/>
    <dgm:cxn modelId="{D0365AAE-0A6C-4883-90EA-3D4F5F5FB77F}" type="presParOf" srcId="{E6257E6A-59C0-4835-BBA8-50361A47FC7F}" destId="{AC38CDB2-C5E0-42CC-BD58-092778E41402}" srcOrd="1" destOrd="0" presId="urn:microsoft.com/office/officeart/2005/8/layout/pyramid2"/>
    <dgm:cxn modelId="{8BD533EF-E38C-4F6E-9295-6BB0BFB385AE}" type="presParOf" srcId="{AC38CDB2-C5E0-42CC-BD58-092778E41402}" destId="{72F364B6-457B-4CB3-B6D9-5ABE584EBFCB}" srcOrd="0" destOrd="0" presId="urn:microsoft.com/office/officeart/2005/8/layout/pyramid2"/>
    <dgm:cxn modelId="{01E88A66-B49F-46F4-A707-9D76F911CCC3}" type="presParOf" srcId="{AC38CDB2-C5E0-42CC-BD58-092778E41402}" destId="{E9780A86-3821-47C5-AF40-F8BF29F1E180}" srcOrd="1" destOrd="0" presId="urn:microsoft.com/office/officeart/2005/8/layout/pyramid2"/>
    <dgm:cxn modelId="{FCB52EBE-C368-40BE-9AE7-D9D91FC5A0C2}" type="presParOf" srcId="{AC38CDB2-C5E0-42CC-BD58-092778E41402}" destId="{CB65FB49-9BB8-4DA7-9673-36C35D16148E}" srcOrd="2" destOrd="0" presId="urn:microsoft.com/office/officeart/2005/8/layout/pyramid2"/>
    <dgm:cxn modelId="{72B29F48-2B0C-4BF4-91DB-9552F9A0C1C9}" type="presParOf" srcId="{AC38CDB2-C5E0-42CC-BD58-092778E41402}" destId="{8042945C-6AB6-41A1-98D1-09262915C36B}" srcOrd="3" destOrd="0" presId="urn:microsoft.com/office/officeart/2005/8/layout/pyramid2"/>
    <dgm:cxn modelId="{62CAE56A-FD94-4979-BDB6-EC22D3EB968B}" type="presParOf" srcId="{AC38CDB2-C5E0-42CC-BD58-092778E41402}" destId="{974E6898-3A95-469D-96F0-17900134235E}" srcOrd="4" destOrd="0" presId="urn:microsoft.com/office/officeart/2005/8/layout/pyramid2"/>
    <dgm:cxn modelId="{56359239-CAB8-424A-BD89-898BFA52F63E}" type="presParOf" srcId="{AC38CDB2-C5E0-42CC-BD58-092778E41402}" destId="{E15EF465-39F1-4A6A-9991-BF200F285E91}" srcOrd="5" destOrd="0" presId="urn:microsoft.com/office/officeart/2005/8/layout/pyramid2"/>
    <dgm:cxn modelId="{433C2F34-F9A3-4B06-BB67-F6611C04B7C6}" type="presParOf" srcId="{AC38CDB2-C5E0-42CC-BD58-092778E41402}" destId="{C0D0F8B1-38EA-4462-BC0F-337C22CA8693}" srcOrd="6" destOrd="0" presId="urn:microsoft.com/office/officeart/2005/8/layout/pyramid2"/>
    <dgm:cxn modelId="{A7038BC4-9D05-4A45-BF79-570611CE8DDA}" type="presParOf" srcId="{AC38CDB2-C5E0-42CC-BD58-092778E41402}" destId="{BE2545CE-053C-4D64-940A-09D8B29B7754}" srcOrd="7" destOrd="0" presId="urn:microsoft.com/office/officeart/2005/8/layout/pyramid2"/>
    <dgm:cxn modelId="{A0931A98-D4A9-481F-8F4C-D26833BBDB57}" type="presParOf" srcId="{AC38CDB2-C5E0-42CC-BD58-092778E41402}" destId="{ABA08280-6E52-4D0B-BF97-08C7C7F23A20}" srcOrd="8" destOrd="0" presId="urn:microsoft.com/office/officeart/2005/8/layout/pyramid2"/>
    <dgm:cxn modelId="{C0DF75F0-668F-4B36-B525-5CBF00D1C288}" type="presParOf" srcId="{AC38CDB2-C5E0-42CC-BD58-092778E41402}" destId="{678AA34E-E380-49A8-8798-2EC6D96C7188}" srcOrd="9" destOrd="0" presId="urn:microsoft.com/office/officeart/2005/8/layout/pyramid2"/>
    <dgm:cxn modelId="{A564F58D-6FA0-4DBB-AD9B-D740468AD0B9}" type="presParOf" srcId="{AC38CDB2-C5E0-42CC-BD58-092778E41402}" destId="{BA4FD7B0-84F6-43E1-8DF8-93C92FC3C430}" srcOrd="10" destOrd="0" presId="urn:microsoft.com/office/officeart/2005/8/layout/pyramid2"/>
    <dgm:cxn modelId="{00621350-9589-47D7-AE67-58CE87B5DB37}" type="presParOf" srcId="{AC38CDB2-C5E0-42CC-BD58-092778E41402}" destId="{F259E58D-8AD7-46A2-A5DB-E1FBF109148A}" srcOrd="11" destOrd="0" presId="urn:microsoft.com/office/officeart/2005/8/layout/pyramid2"/>
    <dgm:cxn modelId="{89D92631-48BF-4F99-A131-062A73585A1A}" type="presParOf" srcId="{AC38CDB2-C5E0-42CC-BD58-092778E41402}" destId="{B9BC51F8-8907-4F98-B6EF-9D028E433D29}" srcOrd="12" destOrd="0" presId="urn:microsoft.com/office/officeart/2005/8/layout/pyramid2"/>
    <dgm:cxn modelId="{4CC6DF17-0881-4815-8083-C985CF2689A1}" type="presParOf" srcId="{AC38CDB2-C5E0-42CC-BD58-092778E41402}" destId="{34B50151-DBE9-4394-ADEC-9BDDD5EE548D}"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A2A6B-1605-481F-94A8-33F7B191EBD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hr-HR"/>
        </a:p>
      </dgm:t>
    </dgm:pt>
    <dgm:pt modelId="{BDF3AA5F-511F-432A-B5C1-86792CDAD03A}">
      <dgm:prSet phldrT="[Text]"/>
      <dgm:spPr/>
      <dgm:t>
        <a:bodyPr/>
        <a:lstStyle/>
        <a:p>
          <a:pPr>
            <a:buFont typeface="Arial" panose="020B0604020202020204" pitchFamily="34" charset="0"/>
            <a:buChar char="•"/>
          </a:pPr>
          <a:r>
            <a:rPr lang="en-US" dirty="0">
              <a:solidFill>
                <a:srgbClr val="0070C0"/>
              </a:solidFill>
              <a:latin typeface="Calibri" panose="020F0502020204030204" pitchFamily="34" charset="0"/>
              <a:ea typeface="Yu Mincho" panose="02020400000000000000" pitchFamily="18" charset="-128"/>
              <a:cs typeface="Arial" panose="020B0604020202020204" pitchFamily="34" charset="0"/>
            </a:rPr>
            <a:t>development of a strategy for dealing with diseases or specific conditions</a:t>
          </a:r>
          <a:endParaRPr lang="hr-HR" dirty="0"/>
        </a:p>
      </dgm:t>
    </dgm:pt>
    <dgm:pt modelId="{BBBDF851-C6A3-43C5-8BC3-A4670EF4D389}" type="parTrans" cxnId="{6B525601-E34D-46D5-BCBC-2330C0124C8E}">
      <dgm:prSet/>
      <dgm:spPr/>
      <dgm:t>
        <a:bodyPr/>
        <a:lstStyle/>
        <a:p>
          <a:endParaRPr lang="hr-HR"/>
        </a:p>
      </dgm:t>
    </dgm:pt>
    <dgm:pt modelId="{89B1AB61-752E-4737-9F3E-E94C3E711BEE}" type="sibTrans" cxnId="{6B525601-E34D-46D5-BCBC-2330C0124C8E}">
      <dgm:prSet/>
      <dgm:spPr/>
      <dgm:t>
        <a:bodyPr/>
        <a:lstStyle/>
        <a:p>
          <a:endParaRPr lang="hr-HR"/>
        </a:p>
      </dgm:t>
    </dgm:pt>
    <dgm:pt modelId="{DF8C59CB-1F52-4EDC-B992-90C0239ED7E9}">
      <dgm:prSet/>
      <dgm:spPr/>
      <dgm:t>
        <a:bodyPr/>
        <a:lstStyle/>
        <a:p>
          <a:r>
            <a:rPr lang="hr-HR" dirty="0" err="1">
              <a:solidFill>
                <a:srgbClr val="0070C0"/>
              </a:solidFill>
              <a:latin typeface="Calibri" panose="020F0502020204030204" pitchFamily="34" charset="0"/>
              <a:ea typeface="Yu Mincho" panose="02020400000000000000" pitchFamily="18" charset="-128"/>
              <a:cs typeface="Arial" panose="020B0604020202020204" pitchFamily="34" charset="0"/>
            </a:rPr>
            <a:t>acquire</a:t>
          </a:r>
          <a:r>
            <a:rPr lang="hr-HR"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dirty="0" err="1">
              <a:solidFill>
                <a:srgbClr val="0070C0"/>
              </a:solidFill>
              <a:latin typeface="Calibri" panose="020F0502020204030204" pitchFamily="34" charset="0"/>
              <a:ea typeface="Yu Mincho" panose="02020400000000000000" pitchFamily="18" charset="-128"/>
              <a:cs typeface="Arial" panose="020B0604020202020204" pitchFamily="34" charset="0"/>
            </a:rPr>
            <a:t>new</a:t>
          </a:r>
          <a:r>
            <a:rPr lang="hr-HR"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dirty="0" err="1">
              <a:solidFill>
                <a:srgbClr val="0070C0"/>
              </a:solidFill>
              <a:latin typeface="Calibri" panose="020F0502020204030204" pitchFamily="34" charset="0"/>
              <a:ea typeface="Yu Mincho" panose="02020400000000000000" pitchFamily="18" charset="-128"/>
              <a:cs typeface="Arial" panose="020B0604020202020204" pitchFamily="34" charset="0"/>
            </a:rPr>
            <a:t>knowledge</a:t>
          </a:r>
          <a:endParaRPr lang="hr-HR" dirty="0"/>
        </a:p>
      </dgm:t>
    </dgm:pt>
    <dgm:pt modelId="{EE00C0F1-EAAE-47C2-B3D9-D699AA9C78FD}" type="parTrans" cxnId="{3D1A29CB-F2E4-4922-BAAF-2F760AFDC6A7}">
      <dgm:prSet/>
      <dgm:spPr/>
      <dgm:t>
        <a:bodyPr/>
        <a:lstStyle/>
        <a:p>
          <a:endParaRPr lang="hr-HR"/>
        </a:p>
      </dgm:t>
    </dgm:pt>
    <dgm:pt modelId="{7CB9A096-45A0-4E0C-AC0D-50980870E979}" type="sibTrans" cxnId="{3D1A29CB-F2E4-4922-BAAF-2F760AFDC6A7}">
      <dgm:prSet/>
      <dgm:spPr/>
      <dgm:t>
        <a:bodyPr/>
        <a:lstStyle/>
        <a:p>
          <a:endParaRPr lang="hr-HR"/>
        </a:p>
      </dgm:t>
    </dgm:pt>
    <dgm:pt modelId="{D4B1282B-4E01-4C36-86E3-DCC6855BDDA0}">
      <dgm:prSet/>
      <dgm:spPr/>
      <dgm:t>
        <a:bodyPr/>
        <a:lstStyle/>
        <a:p>
          <a:r>
            <a:rPr lang="hr-HR" dirty="0" err="1">
              <a:solidFill>
                <a:srgbClr val="0070C0"/>
              </a:solidFill>
            </a:rPr>
            <a:t>correct</a:t>
          </a:r>
          <a:r>
            <a:rPr lang="hr-HR" dirty="0">
              <a:solidFill>
                <a:srgbClr val="0070C0"/>
              </a:solidFill>
            </a:rPr>
            <a:t> </a:t>
          </a:r>
          <a:r>
            <a:rPr lang="hr-HR" dirty="0" err="1">
              <a:solidFill>
                <a:srgbClr val="0070C0"/>
              </a:solidFill>
            </a:rPr>
            <a:t>their</a:t>
          </a:r>
          <a:r>
            <a:rPr lang="hr-HR" dirty="0">
              <a:solidFill>
                <a:srgbClr val="0070C0"/>
              </a:solidFill>
            </a:rPr>
            <a:t> </a:t>
          </a:r>
          <a:r>
            <a:rPr lang="hr-HR" dirty="0" err="1">
              <a:solidFill>
                <a:srgbClr val="0070C0"/>
              </a:solidFill>
            </a:rPr>
            <a:t>health</a:t>
          </a:r>
          <a:r>
            <a:rPr lang="hr-HR" dirty="0">
              <a:solidFill>
                <a:srgbClr val="0070C0"/>
              </a:solidFill>
            </a:rPr>
            <a:t> </a:t>
          </a:r>
          <a:r>
            <a:rPr lang="hr-HR" dirty="0" err="1">
              <a:solidFill>
                <a:srgbClr val="0070C0"/>
              </a:solidFill>
            </a:rPr>
            <a:t>behaviors</a:t>
          </a:r>
          <a:r>
            <a:rPr lang="hr-HR" dirty="0">
              <a:solidFill>
                <a:srgbClr val="0070C0"/>
              </a:solidFill>
            </a:rPr>
            <a:t>. </a:t>
          </a:r>
        </a:p>
        <a:p>
          <a:endParaRPr lang="hr-HR" dirty="0"/>
        </a:p>
      </dgm:t>
    </dgm:pt>
    <dgm:pt modelId="{68CF2156-03B2-4727-8FCD-F41B24911F53}" type="parTrans" cxnId="{31DA92B7-7E66-46FD-9119-75DA5FDAD169}">
      <dgm:prSet/>
      <dgm:spPr/>
      <dgm:t>
        <a:bodyPr/>
        <a:lstStyle/>
        <a:p>
          <a:endParaRPr lang="hr-HR"/>
        </a:p>
      </dgm:t>
    </dgm:pt>
    <dgm:pt modelId="{DC587D6F-272C-42B9-88C0-3B94FB185A9D}" type="sibTrans" cxnId="{31DA92B7-7E66-46FD-9119-75DA5FDAD169}">
      <dgm:prSet/>
      <dgm:spPr/>
      <dgm:t>
        <a:bodyPr/>
        <a:lstStyle/>
        <a:p>
          <a:endParaRPr lang="hr-HR"/>
        </a:p>
      </dgm:t>
    </dgm:pt>
    <dgm:pt modelId="{198866A7-554A-4B88-8EB4-D6BC13F49FB6}" type="pres">
      <dgm:prSet presAssocID="{2F8A2A6B-1605-481F-94A8-33F7B191EBD6}" presName="composite" presStyleCnt="0">
        <dgm:presLayoutVars>
          <dgm:chMax val="5"/>
          <dgm:dir/>
          <dgm:animLvl val="ctr"/>
          <dgm:resizeHandles val="exact"/>
        </dgm:presLayoutVars>
      </dgm:prSet>
      <dgm:spPr/>
    </dgm:pt>
    <dgm:pt modelId="{6FB74480-3F73-4A2D-B9B5-E1FF75A61D3E}" type="pres">
      <dgm:prSet presAssocID="{2F8A2A6B-1605-481F-94A8-33F7B191EBD6}" presName="cycle" presStyleCnt="0"/>
      <dgm:spPr/>
    </dgm:pt>
    <dgm:pt modelId="{6D46AC0F-58B4-4ACD-8FA5-894E47187CDE}" type="pres">
      <dgm:prSet presAssocID="{2F8A2A6B-1605-481F-94A8-33F7B191EBD6}" presName="centerShape" presStyleCnt="0"/>
      <dgm:spPr/>
    </dgm:pt>
    <dgm:pt modelId="{6597607F-7B89-4191-B839-2AFC24CCE9D6}" type="pres">
      <dgm:prSet presAssocID="{2F8A2A6B-1605-481F-94A8-33F7B191EBD6}" presName="connSite" presStyleLbl="node1" presStyleIdx="0" presStyleCnt="4"/>
      <dgm:spPr/>
    </dgm:pt>
    <dgm:pt modelId="{617C7325-3A41-4854-90CC-4E57495E4B17}" type="pres">
      <dgm:prSet presAssocID="{2F8A2A6B-1605-481F-94A8-33F7B191EBD6}" presName="visible"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54B16F62-DEB0-4B53-ABC3-358E7AF90303}" type="pres">
      <dgm:prSet presAssocID="{BBBDF851-C6A3-43C5-8BC3-A4670EF4D389}" presName="Name25" presStyleLbl="parChTrans1D1" presStyleIdx="0" presStyleCnt="3"/>
      <dgm:spPr/>
    </dgm:pt>
    <dgm:pt modelId="{B1B32770-0275-435E-8653-D8770F50F52D}" type="pres">
      <dgm:prSet presAssocID="{BDF3AA5F-511F-432A-B5C1-86792CDAD03A}" presName="node" presStyleCnt="0"/>
      <dgm:spPr/>
    </dgm:pt>
    <dgm:pt modelId="{489FDEB0-E0CC-4288-B4A3-0B77293C0417}" type="pres">
      <dgm:prSet presAssocID="{BDF3AA5F-511F-432A-B5C1-86792CDAD03A}" presName="parentNode" presStyleLbl="node1" presStyleIdx="1" presStyleCnt="4" custScaleX="144536" custScaleY="120782" custLinFactNeighborX="-16122" custLinFactNeighborY="-35415">
        <dgm:presLayoutVars>
          <dgm:chMax val="1"/>
          <dgm:bulletEnabled val="1"/>
        </dgm:presLayoutVars>
      </dgm:prSet>
      <dgm:spPr/>
    </dgm:pt>
    <dgm:pt modelId="{EFD3D8A4-0461-4448-9189-B09AFDCECE3F}" type="pres">
      <dgm:prSet presAssocID="{BDF3AA5F-511F-432A-B5C1-86792CDAD03A}" presName="childNode" presStyleLbl="revTx" presStyleIdx="0" presStyleCnt="0">
        <dgm:presLayoutVars>
          <dgm:bulletEnabled val="1"/>
        </dgm:presLayoutVars>
      </dgm:prSet>
      <dgm:spPr/>
    </dgm:pt>
    <dgm:pt modelId="{D836B214-ACA3-4092-B568-027403F5DE1E}" type="pres">
      <dgm:prSet presAssocID="{EE00C0F1-EAAE-47C2-B3D9-D699AA9C78FD}" presName="Name25" presStyleLbl="parChTrans1D1" presStyleIdx="1" presStyleCnt="3"/>
      <dgm:spPr/>
    </dgm:pt>
    <dgm:pt modelId="{6375CCE2-DC18-46FA-B0C8-561316785DEC}" type="pres">
      <dgm:prSet presAssocID="{DF8C59CB-1F52-4EDC-B992-90C0239ED7E9}" presName="node" presStyleCnt="0"/>
      <dgm:spPr/>
    </dgm:pt>
    <dgm:pt modelId="{A4962B90-AA25-4BA7-ADAE-DA8FD0E02B9A}" type="pres">
      <dgm:prSet presAssocID="{DF8C59CB-1F52-4EDC-B992-90C0239ED7E9}" presName="parentNode" presStyleLbl="node1" presStyleIdx="2" presStyleCnt="4" custScaleX="142366" custScaleY="129216" custLinFactNeighborX="42014" custLinFactNeighborY="-3758">
        <dgm:presLayoutVars>
          <dgm:chMax val="1"/>
          <dgm:bulletEnabled val="1"/>
        </dgm:presLayoutVars>
      </dgm:prSet>
      <dgm:spPr/>
    </dgm:pt>
    <dgm:pt modelId="{C2D1599B-F5F0-473A-8FCD-E7BDC898DC6C}" type="pres">
      <dgm:prSet presAssocID="{DF8C59CB-1F52-4EDC-B992-90C0239ED7E9}" presName="childNode" presStyleLbl="revTx" presStyleIdx="0" presStyleCnt="0">
        <dgm:presLayoutVars>
          <dgm:bulletEnabled val="1"/>
        </dgm:presLayoutVars>
      </dgm:prSet>
      <dgm:spPr/>
    </dgm:pt>
    <dgm:pt modelId="{85685178-B5EE-427C-BA95-0AFBAD9200BD}" type="pres">
      <dgm:prSet presAssocID="{68CF2156-03B2-4727-8FCD-F41B24911F53}" presName="Name25" presStyleLbl="parChTrans1D1" presStyleIdx="2" presStyleCnt="3"/>
      <dgm:spPr/>
    </dgm:pt>
    <dgm:pt modelId="{166A2F68-C2DA-4804-B295-9B97F3EDA4D8}" type="pres">
      <dgm:prSet presAssocID="{D4B1282B-4E01-4C36-86E3-DCC6855BDDA0}" presName="node" presStyleCnt="0"/>
      <dgm:spPr/>
    </dgm:pt>
    <dgm:pt modelId="{C91B9E94-DEFF-4ABE-9E47-295A699A2BDF}" type="pres">
      <dgm:prSet presAssocID="{D4B1282B-4E01-4C36-86E3-DCC6855BDDA0}" presName="parentNode" presStyleLbl="node1" presStyleIdx="3" presStyleCnt="4" custScaleX="139889" custScaleY="140842" custLinFactNeighborX="23904" custLinFactNeighborY="753">
        <dgm:presLayoutVars>
          <dgm:chMax val="1"/>
          <dgm:bulletEnabled val="1"/>
        </dgm:presLayoutVars>
      </dgm:prSet>
      <dgm:spPr/>
    </dgm:pt>
    <dgm:pt modelId="{F068B860-2252-4811-BE1E-AE94AA4BFEF9}" type="pres">
      <dgm:prSet presAssocID="{D4B1282B-4E01-4C36-86E3-DCC6855BDDA0}" presName="childNode" presStyleLbl="revTx" presStyleIdx="0" presStyleCnt="0">
        <dgm:presLayoutVars>
          <dgm:bulletEnabled val="1"/>
        </dgm:presLayoutVars>
      </dgm:prSet>
      <dgm:spPr/>
    </dgm:pt>
  </dgm:ptLst>
  <dgm:cxnLst>
    <dgm:cxn modelId="{6B525601-E34D-46D5-BCBC-2330C0124C8E}" srcId="{2F8A2A6B-1605-481F-94A8-33F7B191EBD6}" destId="{BDF3AA5F-511F-432A-B5C1-86792CDAD03A}" srcOrd="0" destOrd="0" parTransId="{BBBDF851-C6A3-43C5-8BC3-A4670EF4D389}" sibTransId="{89B1AB61-752E-4737-9F3E-E94C3E711BEE}"/>
    <dgm:cxn modelId="{687EAC01-BD13-4573-961A-6D335426C4F7}" type="presOf" srcId="{EE00C0F1-EAAE-47C2-B3D9-D699AA9C78FD}" destId="{D836B214-ACA3-4092-B568-027403F5DE1E}" srcOrd="0" destOrd="0" presId="urn:microsoft.com/office/officeart/2005/8/layout/radial2"/>
    <dgm:cxn modelId="{31DA92B7-7E66-46FD-9119-75DA5FDAD169}" srcId="{2F8A2A6B-1605-481F-94A8-33F7B191EBD6}" destId="{D4B1282B-4E01-4C36-86E3-DCC6855BDDA0}" srcOrd="2" destOrd="0" parTransId="{68CF2156-03B2-4727-8FCD-F41B24911F53}" sibTransId="{DC587D6F-272C-42B9-88C0-3B94FB185A9D}"/>
    <dgm:cxn modelId="{3D1A29CB-F2E4-4922-BAAF-2F760AFDC6A7}" srcId="{2F8A2A6B-1605-481F-94A8-33F7B191EBD6}" destId="{DF8C59CB-1F52-4EDC-B992-90C0239ED7E9}" srcOrd="1" destOrd="0" parTransId="{EE00C0F1-EAAE-47C2-B3D9-D699AA9C78FD}" sibTransId="{7CB9A096-45A0-4E0C-AC0D-50980870E979}"/>
    <dgm:cxn modelId="{4CFB14DE-7C12-4613-9A32-5187AC3777A1}" type="presOf" srcId="{BBBDF851-C6A3-43C5-8BC3-A4670EF4D389}" destId="{54B16F62-DEB0-4B53-ABC3-358E7AF90303}" srcOrd="0" destOrd="0" presId="urn:microsoft.com/office/officeart/2005/8/layout/radial2"/>
    <dgm:cxn modelId="{0E0261DF-BC53-4282-8770-8E0AAB6E0B08}" type="presOf" srcId="{BDF3AA5F-511F-432A-B5C1-86792CDAD03A}" destId="{489FDEB0-E0CC-4288-B4A3-0B77293C0417}" srcOrd="0" destOrd="0" presId="urn:microsoft.com/office/officeart/2005/8/layout/radial2"/>
    <dgm:cxn modelId="{73A298DF-BBC6-44D1-A4D6-EEE2F9EB108E}" type="presOf" srcId="{68CF2156-03B2-4727-8FCD-F41B24911F53}" destId="{85685178-B5EE-427C-BA95-0AFBAD9200BD}" srcOrd="0" destOrd="0" presId="urn:microsoft.com/office/officeart/2005/8/layout/radial2"/>
    <dgm:cxn modelId="{96AA03F1-09B5-4823-9D62-21436792EA20}" type="presOf" srcId="{2F8A2A6B-1605-481F-94A8-33F7B191EBD6}" destId="{198866A7-554A-4B88-8EB4-D6BC13F49FB6}" srcOrd="0" destOrd="0" presId="urn:microsoft.com/office/officeart/2005/8/layout/radial2"/>
    <dgm:cxn modelId="{F94320FA-7448-4D02-975A-E0DF08699EC0}" type="presOf" srcId="{DF8C59CB-1F52-4EDC-B992-90C0239ED7E9}" destId="{A4962B90-AA25-4BA7-ADAE-DA8FD0E02B9A}" srcOrd="0" destOrd="0" presId="urn:microsoft.com/office/officeart/2005/8/layout/radial2"/>
    <dgm:cxn modelId="{D85DDEFE-9AC4-498C-A528-CC04D7827BDF}" type="presOf" srcId="{D4B1282B-4E01-4C36-86E3-DCC6855BDDA0}" destId="{C91B9E94-DEFF-4ABE-9E47-295A699A2BDF}" srcOrd="0" destOrd="0" presId="urn:microsoft.com/office/officeart/2005/8/layout/radial2"/>
    <dgm:cxn modelId="{564C548F-A5F9-4A51-BEC4-59131E22FA96}" type="presParOf" srcId="{198866A7-554A-4B88-8EB4-D6BC13F49FB6}" destId="{6FB74480-3F73-4A2D-B9B5-E1FF75A61D3E}" srcOrd="0" destOrd="0" presId="urn:microsoft.com/office/officeart/2005/8/layout/radial2"/>
    <dgm:cxn modelId="{D362A493-E14F-4DE0-AA42-3D21A1B200F9}" type="presParOf" srcId="{6FB74480-3F73-4A2D-B9B5-E1FF75A61D3E}" destId="{6D46AC0F-58B4-4ACD-8FA5-894E47187CDE}" srcOrd="0" destOrd="0" presId="urn:microsoft.com/office/officeart/2005/8/layout/radial2"/>
    <dgm:cxn modelId="{E637C2BE-4AF9-4B0C-B887-F98A381E872F}" type="presParOf" srcId="{6D46AC0F-58B4-4ACD-8FA5-894E47187CDE}" destId="{6597607F-7B89-4191-B839-2AFC24CCE9D6}" srcOrd="0" destOrd="0" presId="urn:microsoft.com/office/officeart/2005/8/layout/radial2"/>
    <dgm:cxn modelId="{2AEA4ACA-51E7-4340-9973-770DFB864806}" type="presParOf" srcId="{6D46AC0F-58B4-4ACD-8FA5-894E47187CDE}" destId="{617C7325-3A41-4854-90CC-4E57495E4B17}" srcOrd="1" destOrd="0" presId="urn:microsoft.com/office/officeart/2005/8/layout/radial2"/>
    <dgm:cxn modelId="{EFE7B2DB-B44D-48E0-A0ED-E0AB193EC59A}" type="presParOf" srcId="{6FB74480-3F73-4A2D-B9B5-E1FF75A61D3E}" destId="{54B16F62-DEB0-4B53-ABC3-358E7AF90303}" srcOrd="1" destOrd="0" presId="urn:microsoft.com/office/officeart/2005/8/layout/radial2"/>
    <dgm:cxn modelId="{C1A843B5-0162-430A-97A7-0CCDDDA14DCE}" type="presParOf" srcId="{6FB74480-3F73-4A2D-B9B5-E1FF75A61D3E}" destId="{B1B32770-0275-435E-8653-D8770F50F52D}" srcOrd="2" destOrd="0" presId="urn:microsoft.com/office/officeart/2005/8/layout/radial2"/>
    <dgm:cxn modelId="{6E167B14-DCB5-4813-B60F-3B790584C671}" type="presParOf" srcId="{B1B32770-0275-435E-8653-D8770F50F52D}" destId="{489FDEB0-E0CC-4288-B4A3-0B77293C0417}" srcOrd="0" destOrd="0" presId="urn:microsoft.com/office/officeart/2005/8/layout/radial2"/>
    <dgm:cxn modelId="{CC2B3E26-AA40-44C6-B7D3-5167DA4A382C}" type="presParOf" srcId="{B1B32770-0275-435E-8653-D8770F50F52D}" destId="{EFD3D8A4-0461-4448-9189-B09AFDCECE3F}" srcOrd="1" destOrd="0" presId="urn:microsoft.com/office/officeart/2005/8/layout/radial2"/>
    <dgm:cxn modelId="{E91EE18F-ACC6-4543-A507-ECFCD8A62DC6}" type="presParOf" srcId="{6FB74480-3F73-4A2D-B9B5-E1FF75A61D3E}" destId="{D836B214-ACA3-4092-B568-027403F5DE1E}" srcOrd="3" destOrd="0" presId="urn:microsoft.com/office/officeart/2005/8/layout/radial2"/>
    <dgm:cxn modelId="{FF448244-52AB-4694-B6C7-90609742649C}" type="presParOf" srcId="{6FB74480-3F73-4A2D-B9B5-E1FF75A61D3E}" destId="{6375CCE2-DC18-46FA-B0C8-561316785DEC}" srcOrd="4" destOrd="0" presId="urn:microsoft.com/office/officeart/2005/8/layout/radial2"/>
    <dgm:cxn modelId="{7AF3B13A-FA20-446A-BBE8-4DDD462C2B25}" type="presParOf" srcId="{6375CCE2-DC18-46FA-B0C8-561316785DEC}" destId="{A4962B90-AA25-4BA7-ADAE-DA8FD0E02B9A}" srcOrd="0" destOrd="0" presId="urn:microsoft.com/office/officeart/2005/8/layout/radial2"/>
    <dgm:cxn modelId="{5AC5BE76-0ABC-47BA-BDF8-9D1610A62C14}" type="presParOf" srcId="{6375CCE2-DC18-46FA-B0C8-561316785DEC}" destId="{C2D1599B-F5F0-473A-8FCD-E7BDC898DC6C}" srcOrd="1" destOrd="0" presId="urn:microsoft.com/office/officeart/2005/8/layout/radial2"/>
    <dgm:cxn modelId="{3C0FEFF3-4F0F-419F-B482-2C5AB6E3C082}" type="presParOf" srcId="{6FB74480-3F73-4A2D-B9B5-E1FF75A61D3E}" destId="{85685178-B5EE-427C-BA95-0AFBAD9200BD}" srcOrd="5" destOrd="0" presId="urn:microsoft.com/office/officeart/2005/8/layout/radial2"/>
    <dgm:cxn modelId="{8CD628D0-3CFF-4270-BACB-81BF93E82BF7}" type="presParOf" srcId="{6FB74480-3F73-4A2D-B9B5-E1FF75A61D3E}" destId="{166A2F68-C2DA-4804-B295-9B97F3EDA4D8}" srcOrd="6" destOrd="0" presId="urn:microsoft.com/office/officeart/2005/8/layout/radial2"/>
    <dgm:cxn modelId="{1EE8CD07-43F0-4E44-8136-63C7CEAB395C}" type="presParOf" srcId="{166A2F68-C2DA-4804-B295-9B97F3EDA4D8}" destId="{C91B9E94-DEFF-4ABE-9E47-295A699A2BDF}" srcOrd="0" destOrd="0" presId="urn:microsoft.com/office/officeart/2005/8/layout/radial2"/>
    <dgm:cxn modelId="{FFC48C3E-3C86-4BF3-BEC5-908BAB43AFFA}" type="presParOf" srcId="{166A2F68-C2DA-4804-B295-9B97F3EDA4D8}" destId="{F068B860-2252-4811-BE1E-AE94AA4BFE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D512C-7AC3-4672-A1B6-45C766340D4F}">
      <dsp:nvSpPr>
        <dsp:cNvPr id="0" name=""/>
        <dsp:cNvSpPr/>
      </dsp:nvSpPr>
      <dsp:spPr>
        <a:xfrm>
          <a:off x="0" y="617170"/>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5CB59-A325-41CB-A871-BAEB95C29056}">
      <dsp:nvSpPr>
        <dsp:cNvPr id="0" name=""/>
        <dsp:cNvSpPr/>
      </dsp:nvSpPr>
      <dsp:spPr>
        <a:xfrm>
          <a:off x="483717" y="61758"/>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en-GB" sz="3800" kern="1200" noProof="0" dirty="0">
              <a:solidFill>
                <a:schemeClr val="tx1"/>
              </a:solidFill>
            </a:rPr>
            <a:t>Functional health literacy</a:t>
          </a:r>
        </a:p>
      </dsp:txBody>
      <dsp:txXfrm>
        <a:off x="538477" y="116518"/>
        <a:ext cx="6662525" cy="1012240"/>
      </dsp:txXfrm>
    </dsp:sp>
    <dsp:sp modelId="{04F0A3E6-D71D-4310-8590-E7F1842BA4A0}">
      <dsp:nvSpPr>
        <dsp:cNvPr id="0" name=""/>
        <dsp:cNvSpPr/>
      </dsp:nvSpPr>
      <dsp:spPr>
        <a:xfrm>
          <a:off x="0" y="234631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2DC6C-6739-4BA3-91BF-FD23C9318D06}">
      <dsp:nvSpPr>
        <dsp:cNvPr id="0" name=""/>
        <dsp:cNvSpPr/>
      </dsp:nvSpPr>
      <dsp:spPr>
        <a:xfrm>
          <a:off x="483717" y="1785438"/>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en-US" sz="3800" kern="1200">
              <a:solidFill>
                <a:schemeClr val="tx1"/>
              </a:solidFill>
            </a:rPr>
            <a:t>Interactive health literacy</a:t>
          </a:r>
          <a:endParaRPr lang="hr-HR" sz="3800" kern="1200">
            <a:solidFill>
              <a:schemeClr val="tx1"/>
            </a:solidFill>
          </a:endParaRPr>
        </a:p>
      </dsp:txBody>
      <dsp:txXfrm>
        <a:off x="538477" y="1840198"/>
        <a:ext cx="6662525" cy="1012240"/>
      </dsp:txXfrm>
    </dsp:sp>
    <dsp:sp modelId="{59CBD520-F3E8-4140-9C1F-9EC7BE064389}">
      <dsp:nvSpPr>
        <dsp:cNvPr id="0" name=""/>
        <dsp:cNvSpPr/>
      </dsp:nvSpPr>
      <dsp:spPr>
        <a:xfrm>
          <a:off x="0" y="406999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9ECE9-2679-45E6-88E6-10336F166909}">
      <dsp:nvSpPr>
        <dsp:cNvPr id="0" name=""/>
        <dsp:cNvSpPr/>
      </dsp:nvSpPr>
      <dsp:spPr>
        <a:xfrm>
          <a:off x="483717" y="3509119"/>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en-GB" sz="3800" kern="1200" noProof="0" dirty="0">
              <a:solidFill>
                <a:schemeClr val="tx1"/>
              </a:solidFill>
            </a:rPr>
            <a:t>Critical health literacy</a:t>
          </a:r>
        </a:p>
      </dsp:txBody>
      <dsp:txXfrm>
        <a:off x="538477" y="3563879"/>
        <a:ext cx="6662525"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F74C6-7A39-47CE-86F0-6011A8050008}">
      <dsp:nvSpPr>
        <dsp:cNvPr id="0" name=""/>
        <dsp:cNvSpPr/>
      </dsp:nvSpPr>
      <dsp:spPr>
        <a:xfrm>
          <a:off x="1701240" y="0"/>
          <a:ext cx="6821425" cy="6821425"/>
        </a:xfrm>
        <a:prstGeom prst="triangle">
          <a:avLst/>
        </a:prstGeom>
        <a:solidFill>
          <a:schemeClr val="accent1">
            <a:lumMod val="90000"/>
          </a:schemeClr>
        </a:solidFill>
        <a:ln>
          <a:solidFill>
            <a:srgbClr val="00B0F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F364B6-457B-4CB3-B6D9-5ABE584EBFCB}">
      <dsp:nvSpPr>
        <dsp:cNvPr id="0" name=""/>
        <dsp:cNvSpPr/>
      </dsp:nvSpPr>
      <dsp:spPr>
        <a:xfrm>
          <a:off x="5111953" y="682808"/>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poorer health status of the population</a:t>
          </a:r>
          <a:endParaRPr lang="hr-HR" sz="1900" kern="1200" dirty="0"/>
        </a:p>
      </dsp:txBody>
      <dsp:txXfrm>
        <a:off x="5145773" y="716628"/>
        <a:ext cx="4366286" cy="625160"/>
      </dsp:txXfrm>
    </dsp:sp>
    <dsp:sp modelId="{CB65FB49-9BB8-4DA7-9673-36C35D16148E}">
      <dsp:nvSpPr>
        <dsp:cNvPr id="0" name=""/>
        <dsp:cNvSpPr/>
      </dsp:nvSpPr>
      <dsp:spPr>
        <a:xfrm>
          <a:off x="5111953" y="1462209"/>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more frequent visits to examinations</a:t>
          </a:r>
          <a:endParaRPr lang="hr-HR" sz="1900" kern="1200" dirty="0"/>
        </a:p>
      </dsp:txBody>
      <dsp:txXfrm>
        <a:off x="5145773" y="1496029"/>
        <a:ext cx="4366286" cy="625160"/>
      </dsp:txXfrm>
    </dsp:sp>
    <dsp:sp modelId="{974E6898-3A95-469D-96F0-17900134235E}">
      <dsp:nvSpPr>
        <dsp:cNvPr id="0" name=""/>
        <dsp:cNvSpPr/>
      </dsp:nvSpPr>
      <dsp:spPr>
        <a:xfrm>
          <a:off x="5111953" y="2241610"/>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noProof="0" dirty="0"/>
            <a:t>longer hospital stays </a:t>
          </a:r>
        </a:p>
      </dsp:txBody>
      <dsp:txXfrm>
        <a:off x="5145773" y="2275430"/>
        <a:ext cx="4366286" cy="625160"/>
      </dsp:txXfrm>
    </dsp:sp>
    <dsp:sp modelId="{C0D0F8B1-38EA-4462-BC0F-337C22CA8693}">
      <dsp:nvSpPr>
        <dsp:cNvPr id="0" name=""/>
        <dsp:cNvSpPr/>
      </dsp:nvSpPr>
      <dsp:spPr>
        <a:xfrm>
          <a:off x="5111953" y="3021011"/>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higher costs </a:t>
          </a:r>
        </a:p>
      </dsp:txBody>
      <dsp:txXfrm>
        <a:off x="5145773" y="3054831"/>
        <a:ext cx="4366286" cy="625160"/>
      </dsp:txXfrm>
    </dsp:sp>
    <dsp:sp modelId="{ABA08280-6E52-4D0B-BF97-08C7C7F23A20}">
      <dsp:nvSpPr>
        <dsp:cNvPr id="0" name=""/>
        <dsp:cNvSpPr/>
      </dsp:nvSpPr>
      <dsp:spPr>
        <a:xfrm>
          <a:off x="5111953" y="3800413"/>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higher workload for the health system</a:t>
          </a:r>
          <a:endParaRPr lang="hr-HR" sz="1900" kern="1200" dirty="0"/>
        </a:p>
      </dsp:txBody>
      <dsp:txXfrm>
        <a:off x="5145773" y="3834233"/>
        <a:ext cx="4366286" cy="625160"/>
      </dsp:txXfrm>
    </dsp:sp>
    <dsp:sp modelId="{BA4FD7B0-84F6-43E1-8DF8-93C92FC3C430}">
      <dsp:nvSpPr>
        <dsp:cNvPr id="0" name=""/>
        <dsp:cNvSpPr/>
      </dsp:nvSpPr>
      <dsp:spPr>
        <a:xfrm>
          <a:off x="5111953" y="4579814"/>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more frequent visits to examinations</a:t>
          </a:r>
          <a:endParaRPr lang="hr-HR" sz="1900" kern="1200" dirty="0"/>
        </a:p>
      </dsp:txBody>
      <dsp:txXfrm>
        <a:off x="5145773" y="4613634"/>
        <a:ext cx="4366286" cy="625160"/>
      </dsp:txXfrm>
    </dsp:sp>
    <dsp:sp modelId="{B9BC51F8-8907-4F98-B6EF-9D028E433D29}">
      <dsp:nvSpPr>
        <dsp:cNvPr id="0" name=""/>
        <dsp:cNvSpPr/>
      </dsp:nvSpPr>
      <dsp:spPr>
        <a:xfrm>
          <a:off x="5111953" y="5359215"/>
          <a:ext cx="4433926" cy="6928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poorer health status of the population</a:t>
          </a:r>
          <a:endParaRPr lang="hr-HR" sz="1900" kern="1200" dirty="0"/>
        </a:p>
      </dsp:txBody>
      <dsp:txXfrm>
        <a:off x="5145773" y="5393035"/>
        <a:ext cx="4366286" cy="625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5178-B5EE-427C-BA95-0AFBAD9200BD}">
      <dsp:nvSpPr>
        <dsp:cNvPr id="0" name=""/>
        <dsp:cNvSpPr/>
      </dsp:nvSpPr>
      <dsp:spPr>
        <a:xfrm rot="2337629">
          <a:off x="2076594" y="4132942"/>
          <a:ext cx="861270" cy="65214"/>
        </a:xfrm>
        <a:custGeom>
          <a:avLst/>
          <a:gdLst/>
          <a:ahLst/>
          <a:cxnLst/>
          <a:rect l="0" t="0" r="0" b="0"/>
          <a:pathLst>
            <a:path>
              <a:moveTo>
                <a:pt x="0" y="32607"/>
              </a:moveTo>
              <a:lnTo>
                <a:pt x="861270"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6B214-ACA3-4092-B568-027403F5DE1E}">
      <dsp:nvSpPr>
        <dsp:cNvPr id="0" name=""/>
        <dsp:cNvSpPr/>
      </dsp:nvSpPr>
      <dsp:spPr>
        <a:xfrm rot="21536464">
          <a:off x="2172270" y="3034782"/>
          <a:ext cx="1248248" cy="65214"/>
        </a:xfrm>
        <a:custGeom>
          <a:avLst/>
          <a:gdLst/>
          <a:ahLst/>
          <a:cxnLst/>
          <a:rect l="0" t="0" r="0" b="0"/>
          <a:pathLst>
            <a:path>
              <a:moveTo>
                <a:pt x="0" y="32607"/>
              </a:moveTo>
              <a:lnTo>
                <a:pt x="1248248"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16F62-DEB0-4B53-ABC3-358E7AF90303}">
      <dsp:nvSpPr>
        <dsp:cNvPr id="0" name=""/>
        <dsp:cNvSpPr/>
      </dsp:nvSpPr>
      <dsp:spPr>
        <a:xfrm rot="18733038">
          <a:off x="2017871" y="1935813"/>
          <a:ext cx="384471" cy="65214"/>
        </a:xfrm>
        <a:custGeom>
          <a:avLst/>
          <a:gdLst/>
          <a:ahLst/>
          <a:cxnLst/>
          <a:rect l="0" t="0" r="0" b="0"/>
          <a:pathLst>
            <a:path>
              <a:moveTo>
                <a:pt x="0" y="32607"/>
              </a:moveTo>
              <a:lnTo>
                <a:pt x="384471"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C7325-3A41-4854-90CC-4E57495E4B17}">
      <dsp:nvSpPr>
        <dsp:cNvPr id="0" name=""/>
        <dsp:cNvSpPr/>
      </dsp:nvSpPr>
      <dsp:spPr>
        <a:xfrm>
          <a:off x="-223080" y="1688063"/>
          <a:ext cx="2818185" cy="2818185"/>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FDEB0-E0CC-4288-B4A3-0B77293C0417}">
      <dsp:nvSpPr>
        <dsp:cNvPr id="0" name=""/>
        <dsp:cNvSpPr/>
      </dsp:nvSpPr>
      <dsp:spPr>
        <a:xfrm>
          <a:off x="1855574" y="-8825"/>
          <a:ext cx="2443975" cy="20423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development of a strategy for dealing with diseases or specific conditions</a:t>
          </a:r>
          <a:endParaRPr lang="hr-HR" sz="1700" kern="1200" dirty="0"/>
        </a:p>
      </dsp:txBody>
      <dsp:txXfrm>
        <a:off x="2213486" y="290265"/>
        <a:ext cx="1728151" cy="1444136"/>
      </dsp:txXfrm>
    </dsp:sp>
    <dsp:sp modelId="{A4962B90-AA25-4BA7-ADAE-DA8FD0E02B9A}">
      <dsp:nvSpPr>
        <dsp:cNvPr id="0" name=""/>
        <dsp:cNvSpPr/>
      </dsp:nvSpPr>
      <dsp:spPr>
        <a:xfrm>
          <a:off x="3420162" y="1941147"/>
          <a:ext cx="2407282" cy="21849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hr-HR" sz="1700" kern="1200" dirty="0" err="1">
              <a:solidFill>
                <a:srgbClr val="0070C0"/>
              </a:solidFill>
              <a:latin typeface="Calibri" panose="020F0502020204030204" pitchFamily="34" charset="0"/>
              <a:ea typeface="Yu Mincho" panose="02020400000000000000" pitchFamily="18" charset="-128"/>
              <a:cs typeface="Arial" panose="020B0604020202020204" pitchFamily="34" charset="0"/>
            </a:rPr>
            <a:t>acquire</a:t>
          </a:r>
          <a:r>
            <a:rPr lang="hr-HR" sz="17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sz="1700" kern="1200" dirty="0" err="1">
              <a:solidFill>
                <a:srgbClr val="0070C0"/>
              </a:solidFill>
              <a:latin typeface="Calibri" panose="020F0502020204030204" pitchFamily="34" charset="0"/>
              <a:ea typeface="Yu Mincho" panose="02020400000000000000" pitchFamily="18" charset="-128"/>
              <a:cs typeface="Arial" panose="020B0604020202020204" pitchFamily="34" charset="0"/>
            </a:rPr>
            <a:t>new</a:t>
          </a:r>
          <a:r>
            <a:rPr lang="hr-HR" sz="17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sz="1700" kern="1200" dirty="0" err="1">
              <a:solidFill>
                <a:srgbClr val="0070C0"/>
              </a:solidFill>
              <a:latin typeface="Calibri" panose="020F0502020204030204" pitchFamily="34" charset="0"/>
              <a:ea typeface="Yu Mincho" panose="02020400000000000000" pitchFamily="18" charset="-128"/>
              <a:cs typeface="Arial" panose="020B0604020202020204" pitchFamily="34" charset="0"/>
            </a:rPr>
            <a:t>knowledge</a:t>
          </a:r>
          <a:endParaRPr lang="hr-HR" sz="1700" kern="1200" dirty="0"/>
        </a:p>
      </dsp:txBody>
      <dsp:txXfrm>
        <a:off x="3772700" y="2261122"/>
        <a:ext cx="1702206" cy="1544977"/>
      </dsp:txXfrm>
    </dsp:sp>
    <dsp:sp modelId="{C91B9E94-DEFF-4ABE-9E47-295A699A2BDF}">
      <dsp:nvSpPr>
        <dsp:cNvPr id="0" name=""/>
        <dsp:cNvSpPr/>
      </dsp:nvSpPr>
      <dsp:spPr>
        <a:xfrm>
          <a:off x="2581488" y="3991223"/>
          <a:ext cx="2365398" cy="23815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hr-HR" sz="1700" kern="1200" dirty="0" err="1">
              <a:solidFill>
                <a:srgbClr val="0070C0"/>
              </a:solidFill>
            </a:rPr>
            <a:t>correct</a:t>
          </a:r>
          <a:r>
            <a:rPr lang="hr-HR" sz="1700" kern="1200" dirty="0">
              <a:solidFill>
                <a:srgbClr val="0070C0"/>
              </a:solidFill>
            </a:rPr>
            <a:t> </a:t>
          </a:r>
          <a:r>
            <a:rPr lang="hr-HR" sz="1700" kern="1200" dirty="0" err="1">
              <a:solidFill>
                <a:srgbClr val="0070C0"/>
              </a:solidFill>
            </a:rPr>
            <a:t>their</a:t>
          </a:r>
          <a:r>
            <a:rPr lang="hr-HR" sz="1700" kern="1200" dirty="0">
              <a:solidFill>
                <a:srgbClr val="0070C0"/>
              </a:solidFill>
            </a:rPr>
            <a:t> </a:t>
          </a:r>
          <a:r>
            <a:rPr lang="hr-HR" sz="1700" kern="1200" dirty="0" err="1">
              <a:solidFill>
                <a:srgbClr val="0070C0"/>
              </a:solidFill>
            </a:rPr>
            <a:t>health</a:t>
          </a:r>
          <a:r>
            <a:rPr lang="hr-HR" sz="1700" kern="1200" dirty="0">
              <a:solidFill>
                <a:srgbClr val="0070C0"/>
              </a:solidFill>
            </a:rPr>
            <a:t> </a:t>
          </a:r>
          <a:r>
            <a:rPr lang="hr-HR" sz="1700" kern="1200" dirty="0" err="1">
              <a:solidFill>
                <a:srgbClr val="0070C0"/>
              </a:solidFill>
            </a:rPr>
            <a:t>behaviors</a:t>
          </a:r>
          <a:r>
            <a:rPr lang="hr-HR" sz="1700" kern="1200" dirty="0">
              <a:solidFill>
                <a:srgbClr val="0070C0"/>
              </a:solidFill>
            </a:rPr>
            <a:t>. </a:t>
          </a:r>
        </a:p>
        <a:p>
          <a:pPr marL="0" lvl="0" indent="0" algn="ctr" defTabSz="755650">
            <a:lnSpc>
              <a:spcPct val="90000"/>
            </a:lnSpc>
            <a:spcBef>
              <a:spcPct val="0"/>
            </a:spcBef>
            <a:spcAft>
              <a:spcPct val="35000"/>
            </a:spcAft>
            <a:buNone/>
          </a:pPr>
          <a:endParaRPr lang="hr-HR" sz="1700" kern="1200" dirty="0"/>
        </a:p>
      </dsp:txBody>
      <dsp:txXfrm>
        <a:off x="2927893" y="4339988"/>
        <a:ext cx="1672588" cy="16839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924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88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35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8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6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21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0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78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3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30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46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78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0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15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6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40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8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8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2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19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41</a:t>
            </a:fld>
            <a:endParaRPr/>
          </a:p>
        </p:txBody>
      </p:sp>
    </p:spTree>
    <p:extLst>
      <p:ext uri="{BB962C8B-B14F-4D97-AF65-F5344CB8AC3E}">
        <p14:creationId xmlns:p14="http://schemas.microsoft.com/office/powerpoint/2010/main" val="7544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3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91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2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10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17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reserve="1">
  <p:cSld name="Diseño personalizado">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619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obj" preserve="1">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1583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45537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3">
            <a:schemeClr val="accent5"/>
          </a:lnRef>
          <a:fillRef idx="0">
            <a:schemeClr val="accent5"/>
          </a:fillRef>
          <a:effectRef idx="2">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0" i="0" u="none" strike="noStrike">
                <a:solidFill>
                  <a:srgbClr val="000000"/>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dirty="0">
                <a:solidFill>
                  <a:schemeClr val="dk1"/>
                </a:solidFill>
                <a:latin typeface="Calibri"/>
                <a:ea typeface="Calibri"/>
                <a:cs typeface="Calibri"/>
                <a:sym typeface="Calibri"/>
              </a:rPr>
              <a:t>Legal </a:t>
            </a:r>
            <a:r>
              <a:rPr lang="es-ES" sz="1100" dirty="0" err="1">
                <a:solidFill>
                  <a:schemeClr val="dk1"/>
                </a:solidFill>
                <a:latin typeface="Calibri"/>
                <a:ea typeface="Calibri"/>
                <a:cs typeface="Calibri"/>
                <a:sym typeface="Calibri"/>
              </a:rPr>
              <a:t>description</a:t>
            </a:r>
            <a:r>
              <a:rPr lang="es-ES" sz="1100" dirty="0">
                <a:solidFill>
                  <a:schemeClr val="dk1"/>
                </a:solidFill>
                <a:latin typeface="Calibri"/>
                <a:ea typeface="Calibri"/>
                <a:cs typeface="Calibri"/>
                <a:sym typeface="Calibri"/>
              </a:rPr>
              <a:t> – </a:t>
            </a:r>
            <a:r>
              <a:rPr lang="es-ES" sz="1100" dirty="0" err="1">
                <a:solidFill>
                  <a:schemeClr val="dk1"/>
                </a:solidFill>
                <a:latin typeface="Calibri"/>
                <a:ea typeface="Calibri"/>
                <a:cs typeface="Calibri"/>
                <a:sym typeface="Calibri"/>
              </a:rPr>
              <a:t>Creative</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Commons</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licensing</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materials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published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hr-HR" sz="1100" b="0" i="0" dirty="0">
                <a:solidFill>
                  <a:schemeClr val="dk1"/>
                </a:solidFill>
                <a:latin typeface="DM Sans"/>
                <a:ea typeface="DM Sans"/>
                <a:cs typeface="DM Sans"/>
                <a:sym typeface="DM Sans"/>
              </a:rPr>
              <a:t>BOOMER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project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website</a:t>
            </a:r>
            <a:r>
              <a:rPr lang="es-ES" sz="1100" b="0" i="0" dirty="0">
                <a:solidFill>
                  <a:schemeClr val="dk1"/>
                </a:solidFill>
                <a:latin typeface="DM Sans"/>
                <a:ea typeface="DM Sans"/>
                <a:cs typeface="DM Sans"/>
                <a:sym typeface="DM Sans"/>
              </a:rPr>
              <a:t> are </a:t>
            </a:r>
            <a:r>
              <a:rPr lang="es-ES" sz="1100" b="0" i="0" dirty="0" err="1">
                <a:solidFill>
                  <a:schemeClr val="dk1"/>
                </a:solidFill>
                <a:latin typeface="DM Sans"/>
                <a:ea typeface="DM Sans"/>
                <a:cs typeface="DM Sans"/>
                <a:sym typeface="DM Sans"/>
              </a:rPr>
              <a:t>classified</a:t>
            </a:r>
            <a:r>
              <a:rPr lang="es-ES" sz="1100" b="0" i="0" dirty="0">
                <a:solidFill>
                  <a:schemeClr val="dk1"/>
                </a:solidFill>
                <a:latin typeface="DM Sans"/>
                <a:ea typeface="DM Sans"/>
                <a:cs typeface="DM Sans"/>
                <a:sym typeface="DM Sans"/>
              </a:rPr>
              <a:t> as Open </a:t>
            </a:r>
            <a:r>
              <a:rPr lang="es-ES" sz="1100" b="0" i="0" dirty="0" err="1">
                <a:solidFill>
                  <a:schemeClr val="dk1"/>
                </a:solidFill>
                <a:latin typeface="DM Sans"/>
                <a:ea typeface="DM Sans"/>
                <a:cs typeface="DM Sans"/>
                <a:sym typeface="DM Sans"/>
              </a:rPr>
              <a:t>Educational</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Resources</a:t>
            </a:r>
            <a:r>
              <a:rPr lang="es-ES" sz="1100" b="0" i="0" dirty="0">
                <a:solidFill>
                  <a:schemeClr val="dk1"/>
                </a:solidFill>
                <a:latin typeface="DM Sans"/>
                <a:ea typeface="DM Sans"/>
                <a:cs typeface="DM Sans"/>
                <a:sym typeface="DM Sans"/>
              </a:rPr>
              <a:t>' (OER) and can be </a:t>
            </a:r>
            <a:r>
              <a:rPr lang="es-ES" sz="1100" b="0" i="0" dirty="0" err="1">
                <a:solidFill>
                  <a:schemeClr val="dk1"/>
                </a:solidFill>
                <a:latin typeface="DM Sans"/>
                <a:ea typeface="DM Sans"/>
                <a:cs typeface="DM Sans"/>
                <a:sym typeface="DM Sans"/>
              </a:rPr>
              <a:t>freely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permission</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creators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downloaded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copied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adapted</a:t>
            </a:r>
            <a:r>
              <a:rPr lang="es-ES" sz="1100" b="0" i="0" dirty="0">
                <a:solidFill>
                  <a:schemeClr val="dk1"/>
                </a:solidFill>
                <a:latin typeface="DM Sans"/>
                <a:ea typeface="DM Sans"/>
                <a:cs typeface="DM Sans"/>
                <a:sym typeface="DM Sans"/>
              </a:rPr>
              <a:t>, and </a:t>
            </a:r>
            <a:r>
              <a:rPr lang="es-ES" sz="1100" b="0" i="0" dirty="0" err="1">
                <a:solidFill>
                  <a:schemeClr val="dk1"/>
                </a:solidFill>
                <a:latin typeface="DM Sans"/>
                <a:ea typeface="DM Sans"/>
                <a:cs typeface="DM Sans"/>
                <a:sym typeface="DM Sans"/>
              </a:rPr>
              <a:t>shared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by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information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about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source</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origin</a:t>
            </a:r>
            <a:r>
              <a:rPr lang="es-ES" sz="1100" b="0" i="0" dirty="0">
                <a:solidFill>
                  <a:schemeClr val="dk1"/>
                </a:solidFill>
                <a:latin typeface="DM Sans"/>
                <a:ea typeface="DM Sans"/>
                <a:cs typeface="DM Sans"/>
                <a:sym typeface="DM Sans"/>
              </a:rPr>
              <a:t>.</a:t>
            </a:r>
            <a:endParaRPr sz="1100" dirty="0">
              <a:solidFill>
                <a:schemeClr val="dk1"/>
              </a:solidFill>
              <a:latin typeface="Calibri"/>
              <a:ea typeface="Calibri"/>
              <a:cs typeface="Calibri"/>
              <a:sym typeface="Calibri"/>
            </a:endParaRP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476021" y="1356854"/>
            <a:ext cx="2089947" cy="685702"/>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0" i="0" u="none" strike="noStrike">
                <a:solidFill>
                  <a:srgbClr val="000000"/>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dirty="0">
                <a:solidFill>
                  <a:schemeClr val="dk1"/>
                </a:solidFill>
                <a:latin typeface="Calibri"/>
                <a:ea typeface="Calibri"/>
                <a:cs typeface="Calibri"/>
                <a:sym typeface="Calibri"/>
              </a:rPr>
              <a:t>Legal </a:t>
            </a:r>
            <a:r>
              <a:rPr lang="es-ES" sz="1100" dirty="0" err="1">
                <a:solidFill>
                  <a:schemeClr val="dk1"/>
                </a:solidFill>
                <a:latin typeface="Calibri"/>
                <a:ea typeface="Calibri"/>
                <a:cs typeface="Calibri"/>
                <a:sym typeface="Calibri"/>
              </a:rPr>
              <a:t>description</a:t>
            </a:r>
            <a:r>
              <a:rPr lang="es-ES" sz="1100" dirty="0">
                <a:solidFill>
                  <a:schemeClr val="dk1"/>
                </a:solidFill>
                <a:latin typeface="Calibri"/>
                <a:ea typeface="Calibri"/>
                <a:cs typeface="Calibri"/>
                <a:sym typeface="Calibri"/>
              </a:rPr>
              <a:t> – </a:t>
            </a:r>
            <a:r>
              <a:rPr lang="es-ES" sz="1100" dirty="0" err="1">
                <a:solidFill>
                  <a:schemeClr val="dk1"/>
                </a:solidFill>
                <a:latin typeface="Calibri"/>
                <a:ea typeface="Calibri"/>
                <a:cs typeface="Calibri"/>
                <a:sym typeface="Calibri"/>
              </a:rPr>
              <a:t>Creative</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Commons</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licensing</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materials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published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hr-HR" sz="1100" b="0" i="0" dirty="0">
                <a:solidFill>
                  <a:schemeClr val="dk1"/>
                </a:solidFill>
                <a:latin typeface="DM Sans"/>
                <a:ea typeface="DM Sans"/>
                <a:cs typeface="DM Sans"/>
                <a:sym typeface="DM Sans"/>
              </a:rPr>
              <a:t>BOOMER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project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website</a:t>
            </a:r>
            <a:r>
              <a:rPr lang="es-ES" sz="1100" b="0" i="0" dirty="0">
                <a:solidFill>
                  <a:schemeClr val="dk1"/>
                </a:solidFill>
                <a:latin typeface="DM Sans"/>
                <a:ea typeface="DM Sans"/>
                <a:cs typeface="DM Sans"/>
                <a:sym typeface="DM Sans"/>
              </a:rPr>
              <a:t> are </a:t>
            </a:r>
            <a:r>
              <a:rPr lang="es-ES" sz="1100" b="0" i="0" dirty="0" err="1">
                <a:solidFill>
                  <a:schemeClr val="dk1"/>
                </a:solidFill>
                <a:latin typeface="DM Sans"/>
                <a:ea typeface="DM Sans"/>
                <a:cs typeface="DM Sans"/>
                <a:sym typeface="DM Sans"/>
              </a:rPr>
              <a:t>classified</a:t>
            </a:r>
            <a:r>
              <a:rPr lang="es-ES" sz="1100" b="0" i="0" dirty="0">
                <a:solidFill>
                  <a:schemeClr val="dk1"/>
                </a:solidFill>
                <a:latin typeface="DM Sans"/>
                <a:ea typeface="DM Sans"/>
                <a:cs typeface="DM Sans"/>
                <a:sym typeface="DM Sans"/>
              </a:rPr>
              <a:t> as Open </a:t>
            </a:r>
            <a:r>
              <a:rPr lang="es-ES" sz="1100" b="0" i="0" dirty="0" err="1">
                <a:solidFill>
                  <a:schemeClr val="dk1"/>
                </a:solidFill>
                <a:latin typeface="DM Sans"/>
                <a:ea typeface="DM Sans"/>
                <a:cs typeface="DM Sans"/>
                <a:sym typeface="DM Sans"/>
              </a:rPr>
              <a:t>Educational</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Resources</a:t>
            </a:r>
            <a:r>
              <a:rPr lang="es-ES" sz="1100" b="0" i="0" dirty="0">
                <a:solidFill>
                  <a:schemeClr val="dk1"/>
                </a:solidFill>
                <a:latin typeface="DM Sans"/>
                <a:ea typeface="DM Sans"/>
                <a:cs typeface="DM Sans"/>
                <a:sym typeface="DM Sans"/>
              </a:rPr>
              <a:t>' (OER) and can be </a:t>
            </a:r>
            <a:r>
              <a:rPr lang="es-ES" sz="1100" b="0" i="0" dirty="0" err="1">
                <a:solidFill>
                  <a:schemeClr val="dk1"/>
                </a:solidFill>
                <a:latin typeface="DM Sans"/>
                <a:ea typeface="DM Sans"/>
                <a:cs typeface="DM Sans"/>
                <a:sym typeface="DM Sans"/>
              </a:rPr>
              <a:t>freely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permission</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creators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downloaded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copied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adapted</a:t>
            </a:r>
            <a:r>
              <a:rPr lang="es-ES" sz="1100" b="0" i="0" dirty="0">
                <a:solidFill>
                  <a:schemeClr val="dk1"/>
                </a:solidFill>
                <a:latin typeface="DM Sans"/>
                <a:ea typeface="DM Sans"/>
                <a:cs typeface="DM Sans"/>
                <a:sym typeface="DM Sans"/>
              </a:rPr>
              <a:t>, and </a:t>
            </a:r>
            <a:r>
              <a:rPr lang="es-ES" sz="1100" b="0" i="0" dirty="0" err="1">
                <a:solidFill>
                  <a:schemeClr val="dk1"/>
                </a:solidFill>
                <a:latin typeface="DM Sans"/>
                <a:ea typeface="DM Sans"/>
                <a:cs typeface="DM Sans"/>
                <a:sym typeface="DM Sans"/>
              </a:rPr>
              <a:t>shared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by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information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about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source</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origin</a:t>
            </a:r>
            <a:r>
              <a:rPr lang="es-ES" sz="1100" b="0" i="0" dirty="0">
                <a:solidFill>
                  <a:schemeClr val="dk1"/>
                </a:solidFill>
                <a:latin typeface="DM Sans"/>
                <a:ea typeface="DM Sans"/>
                <a:cs typeface="DM Sans"/>
                <a:sym typeface="DM Sans"/>
              </a:rPr>
              <a:t>.</a:t>
            </a:r>
            <a:endParaRPr sz="1100" dirty="0">
              <a:solidFill>
                <a:schemeClr val="dk1"/>
              </a:solidFill>
              <a:latin typeface="Calibri"/>
              <a:ea typeface="Calibri"/>
              <a:cs typeface="Calibri"/>
              <a:sym typeface="Calibri"/>
            </a:endParaRP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162049" y="1409546"/>
            <a:ext cx="2403919" cy="909908"/>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extLst>
      <p:ext uri="{BB962C8B-B14F-4D97-AF65-F5344CB8AC3E}">
        <p14:creationId xmlns:p14="http://schemas.microsoft.com/office/powerpoint/2010/main" val="539589001"/>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7/06/relationships/model3d" Target="../media/model3d1.glb"/><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time.com/5826882/coronavirus-trump-heat-bleach/"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silium.europa.eu/hr/policies/coronavirus/fighting-disinform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HR/TXT/PDF/?uri=CELEX:52020JC000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sano.be/en/health-topics" TargetMode="External"/><Relationship Id="rId3" Type="http://schemas.openxmlformats.org/officeDocument/2006/relationships/hyperlink" Target="https://stampar.hr/hr" TargetMode="External"/><Relationship Id="rId7" Type="http://schemas.openxmlformats.org/officeDocument/2006/relationships/hyperlink" Target="https://www.iss.it/web/iss-en" TargetMode="External"/><Relationship Id="rId2" Type="http://schemas.openxmlformats.org/officeDocument/2006/relationships/hyperlink" Target="https://www.hzjz.hr/" TargetMode="External"/><Relationship Id="rId1" Type="http://schemas.openxmlformats.org/officeDocument/2006/relationships/slideLayout" Target="../slideLayouts/slideLayout2.xml"/><Relationship Id="rId6" Type="http://schemas.openxmlformats.org/officeDocument/2006/relationships/hyperlink" Target="https://united-healthcare.eu/" TargetMode="External"/><Relationship Id="rId5" Type="http://schemas.openxmlformats.org/officeDocument/2006/relationships/hyperlink" Target="https://www.who.int/" TargetMode="External"/><Relationship Id="rId4" Type="http://schemas.openxmlformats.org/officeDocument/2006/relationships/hyperlink" Target="https://eurohealthnet.e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1" name="Google Shape;51;p1"/>
          <p:cNvSpPr txBox="1"/>
          <p:nvPr/>
        </p:nvSpPr>
        <p:spPr>
          <a:xfrm>
            <a:off x="4220289" y="3933083"/>
            <a:ext cx="10792429" cy="1446509"/>
          </a:xfrm>
          <a:prstGeom prst="rect">
            <a:avLst/>
          </a:prstGeom>
          <a:noFill/>
          <a:ln>
            <a:noFill/>
          </a:ln>
        </p:spPr>
        <p:txBody>
          <a:bodyPr spcFirstLastPara="1" wrap="square" lIns="91425" tIns="45700" rIns="91425" bIns="45700" anchor="t" anchorCtr="0">
            <a:spAutoFit/>
          </a:bodyPr>
          <a:lstStyle/>
          <a:p>
            <a:pPr lvl="0" algn="ctr">
              <a:buClr>
                <a:srgbClr val="4D94B7"/>
              </a:buClr>
              <a:buSzPts val="3600"/>
            </a:pPr>
            <a:r>
              <a:rPr lang="en-US" sz="4400" b="1" dirty="0">
                <a:solidFill>
                  <a:schemeClr val="tx1"/>
                </a:solidFill>
                <a:latin typeface="+mn-lt"/>
                <a:ea typeface="Helvetica Neue"/>
                <a:cs typeface="Helvetica Neue"/>
                <a:sym typeface="Helvetica Neue"/>
              </a:rPr>
              <a:t>e-Health literacy for the promotion and maintenance of health</a:t>
            </a:r>
            <a:endParaRPr sz="4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691" y="1389845"/>
            <a:ext cx="5359247" cy="2089625"/>
          </a:xfrm>
          <a:prstGeom prst="rect">
            <a:avLst/>
          </a:prstGeom>
          <a:noFill/>
          <a:ln>
            <a:noFill/>
          </a:ln>
        </p:spPr>
      </p:pic>
      <p:sp>
        <p:nvSpPr>
          <p:cNvPr id="2" name="Rectangle 1"/>
          <p:cNvSpPr/>
          <p:nvPr/>
        </p:nvSpPr>
        <p:spPr>
          <a:xfrm>
            <a:off x="5968509" y="3468383"/>
            <a:ext cx="5575610" cy="369332"/>
          </a:xfrm>
          <a:prstGeom prst="rect">
            <a:avLst/>
          </a:prstGeom>
        </p:spPr>
        <p:txBody>
          <a:bodyPr wrap="square">
            <a:spAutoFit/>
          </a:bodyPr>
          <a:lstStyle/>
          <a:p>
            <a:pPr algn="ctr"/>
            <a:r>
              <a:rPr lang="hr-HR" sz="1800" b="1" dirty="0" err="1">
                <a:solidFill>
                  <a:srgbClr val="00CCFF"/>
                </a:solidFill>
              </a:rPr>
              <a:t>www.digital</a:t>
            </a:r>
            <a:r>
              <a:rPr lang="hr-HR" sz="1800" b="1" dirty="0">
                <a:solidFill>
                  <a:srgbClr val="00CCFF"/>
                </a:solidFill>
              </a:rPr>
              <a:t>-</a:t>
            </a:r>
            <a:r>
              <a:rPr lang="hr-HR" sz="1800" b="1" dirty="0" err="1">
                <a:solidFill>
                  <a:srgbClr val="00CCFF"/>
                </a:solidFill>
              </a:rPr>
              <a:t>boomer.eu</a:t>
            </a:r>
            <a:endParaRPr lang="hr-HR" sz="1800" b="1" dirty="0">
              <a:solidFill>
                <a:srgbClr val="00CCFF"/>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9"/>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51;p1"/>
          <p:cNvSpPr txBox="1"/>
          <p:nvPr/>
        </p:nvSpPr>
        <p:spPr>
          <a:xfrm>
            <a:off x="4525948" y="5762998"/>
            <a:ext cx="9144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D94B7"/>
              </a:buClr>
              <a:buSzPts val="3600"/>
              <a:buFont typeface="Helvetica Neue"/>
              <a:buNone/>
            </a:pPr>
            <a:r>
              <a:rPr lang="en-GB" sz="4000" dirty="0">
                <a:solidFill>
                  <a:schemeClr val="tx1"/>
                </a:solidFill>
                <a:latin typeface="Arial" pitchFamily="34" charset="0"/>
                <a:ea typeface="Helvetica Neue"/>
                <a:cs typeface="Arial" pitchFamily="34" charset="0"/>
                <a:sym typeface="Helvetica Neue"/>
              </a:rPr>
              <a:t>Provided by: University of Dubrovnik</a:t>
            </a:r>
            <a:endParaRPr lang="en-GB" sz="4000" i="0" u="none" strike="noStrike" cap="none" dirty="0">
              <a:solidFill>
                <a:schemeClr val="tx1"/>
              </a:solidFill>
              <a:latin typeface="Arial" pitchFamily="34" charset="0"/>
              <a:ea typeface="Helvetica Neue"/>
              <a:cs typeface="Arial" pitchFamily="34" charset="0"/>
              <a:sym typeface="Helvetica Neue"/>
            </a:endParaRPr>
          </a:p>
        </p:txBody>
      </p:sp>
      <p:pic>
        <p:nvPicPr>
          <p:cNvPr id="7" name="Picture 2">
            <a:extLst>
              <a:ext uri="{FF2B5EF4-FFF2-40B4-BE49-F238E27FC236}">
                <a16:creationId xmlns:a16="http://schemas.microsoft.com/office/drawing/2014/main" id="{5BA77A2C-26F1-400F-A2FD-FD6E04D09D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8"/>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29043" y="1306438"/>
            <a:ext cx="10567726"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 </a:t>
            </a:r>
            <a:r>
              <a:rPr lang="en-GB" sz="4800" b="1" dirty="0">
                <a:solidFill>
                  <a:schemeClr val="tx1"/>
                </a:solidFill>
                <a:latin typeface="+mn-lt"/>
                <a:ea typeface="Helvetica Neue"/>
                <a:cs typeface="Helvetica Neue"/>
                <a:sym typeface="Helvetica Neue"/>
              </a:rPr>
              <a:t>Levels of Health literacy</a:t>
            </a:r>
          </a:p>
          <a:p>
            <a:pPr lvl="0"/>
            <a:endParaRPr dirty="0">
              <a:solidFill>
                <a:schemeClr val="tx1"/>
              </a:solidFill>
              <a:latin typeface="+mn-lt"/>
            </a:endParaRPr>
          </a:p>
        </p:txBody>
      </p:sp>
      <p:sp>
        <p:nvSpPr>
          <p:cNvPr id="120" name="Google Shape;120;p6"/>
          <p:cNvSpPr txBox="1"/>
          <p:nvPr/>
        </p:nvSpPr>
        <p:spPr>
          <a:xfrm>
            <a:off x="1259810" y="4265195"/>
            <a:ext cx="16300269" cy="3539390"/>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en-GB" sz="3200" dirty="0"/>
              <a:t>Represents the most advanced knowledge and skills of a health and social nature that enable critical consideration of health information</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n-GB" sz="3200" dirty="0"/>
              <a:t>Improvement of personal and social skills</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n-GB" sz="3200" dirty="0"/>
              <a:t>Understanding of the social, political, and economic levels of health and healthcare system.</a:t>
            </a:r>
          </a:p>
        </p:txBody>
      </p:sp>
      <p:sp>
        <p:nvSpPr>
          <p:cNvPr id="4" name="Rectangle: Rounded Corners 3">
            <a:extLst>
              <a:ext uri="{FF2B5EF4-FFF2-40B4-BE49-F238E27FC236}">
                <a16:creationId xmlns:a16="http://schemas.microsoft.com/office/drawing/2014/main" id="{B6252371-334B-4950-B2CD-A8EB244AD984}"/>
              </a:ext>
            </a:extLst>
          </p:cNvPr>
          <p:cNvSpPr/>
          <p:nvPr/>
        </p:nvSpPr>
        <p:spPr>
          <a:xfrm>
            <a:off x="5028732" y="2641247"/>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solidFill>
                  <a:schemeClr val="tx1"/>
                </a:solidFill>
              </a:rPr>
              <a:t>Critical health literacy </a:t>
            </a:r>
            <a:endParaRPr lang="hr-HR" sz="3200" dirty="0">
              <a:solidFill>
                <a:schemeClr val="tx1"/>
              </a:solidFill>
            </a:endParaRPr>
          </a:p>
        </p:txBody>
      </p:sp>
    </p:spTree>
    <p:extLst>
      <p:ext uri="{BB962C8B-B14F-4D97-AF65-F5344CB8AC3E}">
        <p14:creationId xmlns:p14="http://schemas.microsoft.com/office/powerpoint/2010/main" val="317458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04319" y="1327382"/>
            <a:ext cx="10467517"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1.3. Sources of health information</a:t>
            </a:r>
            <a:endParaRPr dirty="0">
              <a:solidFill>
                <a:schemeClr val="tx1"/>
              </a:solidFill>
              <a:latin typeface="+mn-lt"/>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516860"/>
            <a:ext cx="11536221" cy="6424900"/>
          </a:xfrm>
          <a:prstGeom prst="rect">
            <a:avLst/>
          </a:prstGeom>
          <a:noFill/>
        </p:spPr>
        <p:txBody>
          <a:bodyPr wrap="square" rtlCol="0">
            <a:spAutoFit/>
          </a:bodyPr>
          <a:lstStyle/>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There are many sources of health information. </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First and foremost is the healthcare professionals – doctors, nurses and other healthcare staff with whom the patient comes into contact </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Various printed materials: promotional materials, brochures, magazines, newspapers, books</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Media: radio, TV, social networks, e-information - Internet portals</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Information from other people: friends, families, associations and patients encountered during the treatment process.</a:t>
            </a:r>
          </a:p>
        </p:txBody>
      </p:sp>
      <mc:AlternateContent xmlns:mc="http://schemas.openxmlformats.org/markup-compatibility/2006">
        <mc:Choice xmlns:am3d="http://schemas.microsoft.com/office/drawing/2017/model3d" Requires="am3d">
          <p:graphicFrame>
            <p:nvGraphicFramePr>
              <p:cNvPr id="2" name="3D Model 1" descr="Doctor">
                <a:extLst>
                  <a:ext uri="{FF2B5EF4-FFF2-40B4-BE49-F238E27FC236}">
                    <a16:creationId xmlns:a16="http://schemas.microsoft.com/office/drawing/2014/main" id="{27C07EFD-D697-475A-B1BE-738763D7D99B}"/>
                  </a:ext>
                </a:extLst>
              </p:cNvPr>
              <p:cNvGraphicFramePr>
                <a:graphicFrameLocks noChangeAspect="1"/>
              </p:cNvGraphicFramePr>
              <p:nvPr>
                <p:extLst>
                  <p:ext uri="{D42A27DB-BD31-4B8C-83A1-F6EECF244321}">
                    <p14:modId xmlns:p14="http://schemas.microsoft.com/office/powerpoint/2010/main" val="187796421"/>
                  </p:ext>
                </p:extLst>
              </p:nvPr>
            </p:nvGraphicFramePr>
            <p:xfrm>
              <a:off x="16337610" y="2327336"/>
              <a:ext cx="1061743" cy="2159479"/>
            </p:xfrm>
            <a:graphic>
              <a:graphicData uri="http://schemas.microsoft.com/office/drawing/2017/model3d">
                <am3d:model3d r:embed="rId3">
                  <am3d:spPr>
                    <a:xfrm>
                      <a:off x="0" y="0"/>
                      <a:ext cx="1061743" cy="2159479"/>
                    </a:xfrm>
                    <a:prstGeom prst="rect">
                      <a:avLst/>
                    </a:prstGeom>
                  </am3d:spPr>
                  <am3d:camera>
                    <am3d:pos x="0" y="0" z="61659942"/>
                    <am3d:up dx="0" dy="36000000" dz="0"/>
                    <am3d:lookAt x="0" y="0" z="0"/>
                    <am3d:perspective fov="2700000"/>
                  </am3d:camera>
                  <am3d:trans>
                    <am3d:meterPerModelUnit n="3894814" d="1000000"/>
                    <am3d:preTrans dx="755319" dy="-18024929" dz="-2804266"/>
                    <am3d:scale>
                      <am3d:sx n="1000000" d="1000000"/>
                      <am3d:sy n="1000000" d="1000000"/>
                      <am3d:sz n="1000000" d="1000000"/>
                    </am3d:scale>
                    <am3d:rot ax="338631" ay="-1393111" az="-133853"/>
                    <am3d:postTrans dx="0" dy="0" dz="0"/>
                  </am3d:trans>
                  <am3d:raster rName="Office3DRenderer" rVer="16.0.8326">
                    <am3d:blip r:embed="rId4"/>
                  </am3d:raster>
                  <am3d:objViewport viewportSz="29332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Doctor">
                <a:extLst>
                  <a:ext uri="{FF2B5EF4-FFF2-40B4-BE49-F238E27FC236}">
                    <a16:creationId xmlns:a16="http://schemas.microsoft.com/office/drawing/2014/main" id="{27C07EFD-D697-475A-B1BE-738763D7D99B}"/>
                  </a:ext>
                </a:extLst>
              </p:cNvPr>
              <p:cNvPicPr>
                <a:picLocks noGrp="1" noRot="1" noChangeAspect="1" noMove="1" noResize="1" noEditPoints="1" noAdjustHandles="1" noChangeArrowheads="1" noChangeShapeType="1" noCrop="1"/>
              </p:cNvPicPr>
              <p:nvPr/>
            </p:nvPicPr>
            <p:blipFill>
              <a:blip r:embed="rId4"/>
              <a:stretch>
                <a:fillRect/>
              </a:stretch>
            </p:blipFill>
            <p:spPr>
              <a:xfrm>
                <a:off x="16337610" y="2327336"/>
                <a:ext cx="1061743" cy="2159479"/>
              </a:xfrm>
              <a:prstGeom prst="rect">
                <a:avLst/>
              </a:prstGeom>
            </p:spPr>
          </p:pic>
        </mc:Fallback>
      </mc:AlternateContent>
      <p:pic>
        <p:nvPicPr>
          <p:cNvPr id="1026" name="Picture 2" descr="How to Draw a Nurse - Really Easy Drawing Tutorial">
            <a:extLst>
              <a:ext uri="{FF2B5EF4-FFF2-40B4-BE49-F238E27FC236}">
                <a16:creationId xmlns:a16="http://schemas.microsoft.com/office/drawing/2014/main" id="{32E2BD03-10C5-43B7-972F-DC2E0F54755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60762" y="2192222"/>
            <a:ext cx="733107" cy="15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Illustration Images - Free Download on Freepik">
            <a:extLst>
              <a:ext uri="{FF2B5EF4-FFF2-40B4-BE49-F238E27FC236}">
                <a16:creationId xmlns:a16="http://schemas.microsoft.com/office/drawing/2014/main" id="{2D69D5A9-07FC-4BB5-8295-2215B2FE9E6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57268" y="4197656"/>
            <a:ext cx="1958472" cy="19584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9" name="3D Model 8" descr="Group">
                <a:extLst>
                  <a:ext uri="{FF2B5EF4-FFF2-40B4-BE49-F238E27FC236}">
                    <a16:creationId xmlns:a16="http://schemas.microsoft.com/office/drawing/2014/main" id="{F6F1EC78-D463-4C16-A465-E084D9D630EF}"/>
                  </a:ext>
                </a:extLst>
              </p:cNvPr>
              <p:cNvGraphicFramePr>
                <a:graphicFrameLocks noChangeAspect="1"/>
              </p:cNvGraphicFramePr>
              <p:nvPr>
                <p:extLst>
                  <p:ext uri="{D42A27DB-BD31-4B8C-83A1-F6EECF244321}">
                    <p14:modId xmlns:p14="http://schemas.microsoft.com/office/powerpoint/2010/main" val="915674100"/>
                  </p:ext>
                </p:extLst>
              </p:nvPr>
            </p:nvGraphicFramePr>
            <p:xfrm>
              <a:off x="13713585" y="7944740"/>
              <a:ext cx="1713313" cy="1123172"/>
            </p:xfrm>
            <a:graphic>
              <a:graphicData uri="http://schemas.microsoft.com/office/drawing/2017/model3d">
                <am3d:model3d r:embed="rId7">
                  <am3d:spPr>
                    <a:xfrm>
                      <a:off x="0" y="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x="9689143" ay="1167732" az="10417991"/>
                    <am3d:postTrans dx="0" dy="0" dz="0"/>
                  </am3d:trans>
                  <am3d:raster rName="Office3DRenderer" rVer="16.0.8326">
                    <am3d:blip r:embed="rId8"/>
                  </am3d:raster>
                  <am3d:objViewport viewportSz="2436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oup">
                <a:extLst>
                  <a:ext uri="{FF2B5EF4-FFF2-40B4-BE49-F238E27FC236}">
                    <a16:creationId xmlns:a16="http://schemas.microsoft.com/office/drawing/2014/main" id="{F6F1EC78-D463-4C16-A465-E084D9D630EF}"/>
                  </a:ext>
                </a:extLst>
              </p:cNvPr>
              <p:cNvPicPr>
                <a:picLocks noGrp="1" noRot="1" noChangeAspect="1" noMove="1" noResize="1" noEditPoints="1" noAdjustHandles="1" noChangeArrowheads="1" noChangeShapeType="1" noCrop="1"/>
              </p:cNvPicPr>
              <p:nvPr/>
            </p:nvPicPr>
            <p:blipFill>
              <a:blip r:embed="rId8"/>
              <a:stretch>
                <a:fillRect/>
              </a:stretch>
            </p:blipFill>
            <p:spPr>
              <a:xfrm>
                <a:off x="13713585" y="794474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p:spPr>
          </p:pic>
        </mc:Fallback>
      </mc:AlternateContent>
      <p:pic>
        <p:nvPicPr>
          <p:cNvPr id="1032" name="Picture 8" descr="Mediji">
            <a:extLst>
              <a:ext uri="{FF2B5EF4-FFF2-40B4-BE49-F238E27FC236}">
                <a16:creationId xmlns:a16="http://schemas.microsoft.com/office/drawing/2014/main" id="{B262F0FE-D04B-4F30-B640-32A70477BD1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99943" y="6014525"/>
            <a:ext cx="2106638" cy="20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9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403077"/>
            <a:ext cx="12509261" cy="6783332"/>
          </a:xfrm>
          <a:prstGeom prst="rect">
            <a:avLst/>
          </a:prstGeom>
          <a:noFill/>
        </p:spPr>
        <p:txBody>
          <a:bodyPr wrap="square" rtlCol="0">
            <a:spAutoFit/>
          </a:bodyPr>
          <a:lstStyle/>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Detmer et al. (2003) divide the sources of health information into several groups, depending on how individuals come into contact with the information:</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through personal contacts (with family members or friends, physicians, pharmacists, support groups)</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through what they hear, see, or read (in sources provided to them by the physician or an institution - brochures or health documentation; in the media; or through education, i.e. courses and workshops)</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active search for information (via the Internet, printed sources, patient groups)</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E - information, i.e. e-health literacy, is included in the group of </a:t>
            </a:r>
            <a:r>
              <a:rPr lang="en-GB" sz="2800" b="1" dirty="0">
                <a:solidFill>
                  <a:schemeClr val="tx1"/>
                </a:solidFill>
                <a:latin typeface="Calibri" panose="020F0502020204030204" pitchFamily="34" charset="0"/>
                <a:ea typeface="Yu Mincho" panose="02020400000000000000" pitchFamily="18" charset="-128"/>
                <a:cs typeface="Arial" panose="020B0604020202020204" pitchFamily="34" charset="0"/>
              </a:rPr>
              <a:t>active search for health information.</a:t>
            </a:r>
          </a:p>
          <a:p>
            <a:pPr marL="457200" indent="-457200" algn="just">
              <a:lnSpc>
                <a:spcPct val="107000"/>
              </a:lnSpc>
              <a:spcAft>
                <a:spcPts val="800"/>
              </a:spcAft>
              <a:buFont typeface="Arial" panose="020B0604020202020204" pitchFamily="34" charset="0"/>
              <a:buChar char="•"/>
            </a:pPr>
            <a:endParaRPr lang="en-US"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Google Shape;118;p6">
            <a:extLst>
              <a:ext uri="{FF2B5EF4-FFF2-40B4-BE49-F238E27FC236}">
                <a16:creationId xmlns:a16="http://schemas.microsoft.com/office/drawing/2014/main" id="{99318614-3F26-4CEC-B240-A078D2F7439D}"/>
              </a:ext>
            </a:extLst>
          </p:cNvPr>
          <p:cNvSpPr txBox="1"/>
          <p:nvPr/>
        </p:nvSpPr>
        <p:spPr>
          <a:xfrm>
            <a:off x="1704319" y="1327382"/>
            <a:ext cx="10467517"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1.3. Sources of health information</a:t>
            </a:r>
            <a:endParaRPr dirty="0">
              <a:solidFill>
                <a:schemeClr val="tx1"/>
              </a:solidFill>
              <a:latin typeface="+mn-lt"/>
            </a:endParaRPr>
          </a:p>
        </p:txBody>
      </p:sp>
    </p:spTree>
    <p:extLst>
      <p:ext uri="{BB962C8B-B14F-4D97-AF65-F5344CB8AC3E}">
        <p14:creationId xmlns:p14="http://schemas.microsoft.com/office/powerpoint/2010/main" val="333961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562969" y="1442895"/>
            <a:ext cx="13033873" cy="156962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1.4. </a:t>
            </a:r>
            <a:r>
              <a:rPr lang="en-US" sz="4800" b="1" dirty="0">
                <a:solidFill>
                  <a:schemeClr val="tx1"/>
                </a:solidFill>
                <a:ea typeface="Helvetica Neue"/>
                <a:cs typeface="Helvetica Neue"/>
                <a:sym typeface="Helvetica Neue"/>
              </a:rPr>
              <a:t>Connection of health literacy with health and quality of life</a:t>
            </a:r>
            <a:endParaRPr lang="hr-HR"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562970" y="3352607"/>
            <a:ext cx="6825682" cy="570675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Health literacy is cited as one of the social determinants of health (Rowlands et al., 2017).</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Research has shown that people with low health literacy have more difficulty accessing healthcare services, are hospitalized more often, do not follow health recommendations (improper use of medication, non-compliance with dietary plans, lack of exercise, etc.), and are less likely to use preventive protective measures and screenings.</a:t>
            </a:r>
          </a:p>
        </p:txBody>
      </p:sp>
      <p:sp>
        <p:nvSpPr>
          <p:cNvPr id="6" name="Oval 5">
            <a:extLst>
              <a:ext uri="{FF2B5EF4-FFF2-40B4-BE49-F238E27FC236}">
                <a16:creationId xmlns:a16="http://schemas.microsoft.com/office/drawing/2014/main" id="{A89F7A28-D5CD-43BB-B87C-00B31351D2A8}"/>
              </a:ext>
            </a:extLst>
          </p:cNvPr>
          <p:cNvSpPr/>
          <p:nvPr/>
        </p:nvSpPr>
        <p:spPr>
          <a:xfrm>
            <a:off x="10062874" y="4649404"/>
            <a:ext cx="2280816"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low health literacy</a:t>
            </a:r>
            <a:endParaRPr lang="hr-HR" sz="2000" dirty="0">
              <a:ln w="0"/>
              <a:solidFill>
                <a:srgbClr val="002060"/>
              </a:solidFill>
              <a:effectLst>
                <a:outerShdw blurRad="38100" dist="19050" dir="2700000" algn="tl" rotWithShape="0">
                  <a:schemeClr val="dk1">
                    <a:alpha val="40000"/>
                  </a:schemeClr>
                </a:outerShdw>
              </a:effectLst>
            </a:endParaRPr>
          </a:p>
        </p:txBody>
      </p:sp>
      <p:cxnSp>
        <p:nvCxnSpPr>
          <p:cNvPr id="8" name="Straight Arrow Connector 7">
            <a:extLst>
              <a:ext uri="{FF2B5EF4-FFF2-40B4-BE49-F238E27FC236}">
                <a16:creationId xmlns:a16="http://schemas.microsoft.com/office/drawing/2014/main" id="{D3314BEF-BC66-40F3-9674-412A628A564D}"/>
              </a:ext>
            </a:extLst>
          </p:cNvPr>
          <p:cNvCxnSpPr>
            <a:cxnSpLocks/>
          </p:cNvCxnSpPr>
          <p:nvPr/>
        </p:nvCxnSpPr>
        <p:spPr>
          <a:xfrm flipV="1">
            <a:off x="12224133" y="4599349"/>
            <a:ext cx="974509" cy="5168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 name="Oval 13">
            <a:extLst>
              <a:ext uri="{FF2B5EF4-FFF2-40B4-BE49-F238E27FC236}">
                <a16:creationId xmlns:a16="http://schemas.microsoft.com/office/drawing/2014/main" id="{213C1467-F23A-462B-B2FE-62CF93CCCB42}"/>
              </a:ext>
            </a:extLst>
          </p:cNvPr>
          <p:cNvSpPr/>
          <p:nvPr/>
        </p:nvSpPr>
        <p:spPr>
          <a:xfrm>
            <a:off x="13566351" y="3191565"/>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more likely to be hospitalized,</a:t>
            </a:r>
            <a:endParaRPr lang="hr-HR" dirty="0">
              <a:solidFill>
                <a:srgbClr val="002060"/>
              </a:solidFill>
            </a:endParaRPr>
          </a:p>
        </p:txBody>
      </p:sp>
      <p:sp>
        <p:nvSpPr>
          <p:cNvPr id="15" name="Oval 14">
            <a:extLst>
              <a:ext uri="{FF2B5EF4-FFF2-40B4-BE49-F238E27FC236}">
                <a16:creationId xmlns:a16="http://schemas.microsoft.com/office/drawing/2014/main" id="{D2940993-535D-4223-96FF-81A4F6BD6F70}"/>
              </a:ext>
            </a:extLst>
          </p:cNvPr>
          <p:cNvSpPr/>
          <p:nvPr/>
        </p:nvSpPr>
        <p:spPr>
          <a:xfrm>
            <a:off x="13837900" y="5297505"/>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fail to follow health recommendations </a:t>
            </a:r>
            <a:endParaRPr lang="hr-HR" dirty="0">
              <a:solidFill>
                <a:srgbClr val="002060"/>
              </a:solidFill>
            </a:endParaRPr>
          </a:p>
        </p:txBody>
      </p:sp>
      <p:sp>
        <p:nvSpPr>
          <p:cNvPr id="16" name="Oval 15">
            <a:extLst>
              <a:ext uri="{FF2B5EF4-FFF2-40B4-BE49-F238E27FC236}">
                <a16:creationId xmlns:a16="http://schemas.microsoft.com/office/drawing/2014/main" id="{CC4D7695-4149-4F36-9278-6ECADE6DAB9F}"/>
              </a:ext>
            </a:extLst>
          </p:cNvPr>
          <p:cNvSpPr/>
          <p:nvPr/>
        </p:nvSpPr>
        <p:spPr>
          <a:xfrm>
            <a:off x="12224133" y="7293515"/>
            <a:ext cx="2060985" cy="1646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less likely to use preventive protective measures and screenings.</a:t>
            </a:r>
            <a:endParaRPr lang="hr-HR" dirty="0">
              <a:solidFill>
                <a:srgbClr val="002060"/>
              </a:solidFill>
            </a:endParaRPr>
          </a:p>
        </p:txBody>
      </p:sp>
      <p:sp>
        <p:nvSpPr>
          <p:cNvPr id="17" name="Oval 16">
            <a:extLst>
              <a:ext uri="{FF2B5EF4-FFF2-40B4-BE49-F238E27FC236}">
                <a16:creationId xmlns:a16="http://schemas.microsoft.com/office/drawing/2014/main" id="{CF5EB805-0282-4C75-8BFA-9A22929768E4}"/>
              </a:ext>
            </a:extLst>
          </p:cNvPr>
          <p:cNvSpPr/>
          <p:nvPr/>
        </p:nvSpPr>
        <p:spPr>
          <a:xfrm>
            <a:off x="11505366" y="2234401"/>
            <a:ext cx="2060985" cy="1642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have more difficult access to health care services</a:t>
            </a:r>
          </a:p>
        </p:txBody>
      </p:sp>
      <p:cxnSp>
        <p:nvCxnSpPr>
          <p:cNvPr id="28" name="Straight Arrow Connector 27">
            <a:extLst>
              <a:ext uri="{FF2B5EF4-FFF2-40B4-BE49-F238E27FC236}">
                <a16:creationId xmlns:a16="http://schemas.microsoft.com/office/drawing/2014/main" id="{0017988C-DFDE-47D2-99F6-15F4E3DB2196}"/>
              </a:ext>
            </a:extLst>
          </p:cNvPr>
          <p:cNvCxnSpPr>
            <a:cxnSpLocks/>
          </p:cNvCxnSpPr>
          <p:nvPr/>
        </p:nvCxnSpPr>
        <p:spPr>
          <a:xfrm flipV="1">
            <a:off x="11355516" y="3877227"/>
            <a:ext cx="418669" cy="71487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AE607F3-5C87-4BEC-845A-455461C0C7C1}"/>
              </a:ext>
            </a:extLst>
          </p:cNvPr>
          <p:cNvCxnSpPr>
            <a:cxnSpLocks/>
          </p:cNvCxnSpPr>
          <p:nvPr/>
        </p:nvCxnSpPr>
        <p:spPr>
          <a:xfrm>
            <a:off x="11843640" y="6610600"/>
            <a:ext cx="500050" cy="8085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CF4D2E1B-7661-456A-816A-1208B9683B34}"/>
              </a:ext>
            </a:extLst>
          </p:cNvPr>
          <p:cNvCxnSpPr>
            <a:cxnSpLocks/>
          </p:cNvCxnSpPr>
          <p:nvPr/>
        </p:nvCxnSpPr>
        <p:spPr>
          <a:xfrm>
            <a:off x="12427985" y="5990247"/>
            <a:ext cx="1140408" cy="10718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5649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DB37B-9375-4C07-91C8-CCB74BD1EABC}"/>
              </a:ext>
            </a:extLst>
          </p:cNvPr>
          <p:cNvPicPr>
            <a:picLocks noChangeAspect="1"/>
          </p:cNvPicPr>
          <p:nvPr/>
        </p:nvPicPr>
        <p:blipFill>
          <a:blip r:embed="rId2"/>
          <a:stretch>
            <a:fillRect/>
          </a:stretch>
        </p:blipFill>
        <p:spPr>
          <a:xfrm>
            <a:off x="8652894" y="2485071"/>
            <a:ext cx="8096250" cy="4905375"/>
          </a:xfrm>
          <a:prstGeom prst="rect">
            <a:avLst/>
          </a:prstGeom>
        </p:spPr>
      </p:pic>
      <p:sp>
        <p:nvSpPr>
          <p:cNvPr id="4" name="Rectangle 3">
            <a:extLst>
              <a:ext uri="{FF2B5EF4-FFF2-40B4-BE49-F238E27FC236}">
                <a16:creationId xmlns:a16="http://schemas.microsoft.com/office/drawing/2014/main" id="{FFB12784-C52C-48FA-909D-2C3171D80155}"/>
              </a:ext>
            </a:extLst>
          </p:cNvPr>
          <p:cNvSpPr/>
          <p:nvPr/>
        </p:nvSpPr>
        <p:spPr>
          <a:xfrm>
            <a:off x="8522208" y="7610538"/>
            <a:ext cx="9144000" cy="523220"/>
          </a:xfrm>
          <a:prstGeom prst="rect">
            <a:avLst/>
          </a:prstGeom>
        </p:spPr>
        <p:txBody>
          <a:bodyPr>
            <a:spAutoFit/>
          </a:bodyPr>
          <a:lstStyle/>
          <a:p>
            <a:r>
              <a:rPr lang="en-US" dirty="0"/>
              <a:t>Centers for Disease Control and Prevention (CDC), Center for Preparedness and Response</a:t>
            </a:r>
            <a:r>
              <a:rPr lang="hr-HR" dirty="0"/>
              <a:t> </a:t>
            </a:r>
            <a:r>
              <a:rPr lang="en-US" dirty="0"/>
              <a:t>:</a:t>
            </a:r>
            <a:r>
              <a:rPr lang="hr-HR" dirty="0" err="1"/>
              <a:t>Available</a:t>
            </a:r>
            <a:r>
              <a:rPr lang="hr-HR" dirty="0"/>
              <a:t> at: </a:t>
            </a:r>
            <a:r>
              <a:rPr lang="en-US" dirty="0"/>
              <a:t> https://www.cdc.gov/cpr/infographics/healthliteracy.htm</a:t>
            </a:r>
            <a:endParaRPr lang="hr-HR" dirty="0"/>
          </a:p>
        </p:txBody>
      </p:sp>
      <p:sp>
        <p:nvSpPr>
          <p:cNvPr id="7" name="Callout: Right Arrow 6">
            <a:extLst>
              <a:ext uri="{FF2B5EF4-FFF2-40B4-BE49-F238E27FC236}">
                <a16:creationId xmlns:a16="http://schemas.microsoft.com/office/drawing/2014/main" id="{3FB750B0-DAAA-402D-99E9-5517A087F6C3}"/>
              </a:ext>
            </a:extLst>
          </p:cNvPr>
          <p:cNvSpPr/>
          <p:nvPr/>
        </p:nvSpPr>
        <p:spPr>
          <a:xfrm>
            <a:off x="6565392" y="5097781"/>
            <a:ext cx="45719" cy="45719"/>
          </a:xfrm>
          <a:prstGeom prst="rightArrowCallout">
            <a:avLst>
              <a:gd name="adj1" fmla="val 25000"/>
              <a:gd name="adj2" fmla="val 50000"/>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Callout: Right Arrow 8">
            <a:extLst>
              <a:ext uri="{FF2B5EF4-FFF2-40B4-BE49-F238E27FC236}">
                <a16:creationId xmlns:a16="http://schemas.microsoft.com/office/drawing/2014/main" id="{B5A0A2D9-0272-4C49-8D1D-82AC177D8A1A}"/>
              </a:ext>
            </a:extLst>
          </p:cNvPr>
          <p:cNvSpPr/>
          <p:nvPr/>
        </p:nvSpPr>
        <p:spPr>
          <a:xfrm>
            <a:off x="1538856" y="3364991"/>
            <a:ext cx="6434712" cy="3145537"/>
          </a:xfrm>
          <a:prstGeom prst="rightArrowCallout">
            <a:avLst/>
          </a:prstGeom>
          <a:solidFill>
            <a:schemeClr val="bg1"/>
          </a:solidFill>
          <a:ln>
            <a:solidFill>
              <a:srgbClr val="0070C0"/>
            </a:solidFill>
          </a:ln>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t>Adverse health outcomes for patients with low health literacy</a:t>
            </a:r>
            <a:endParaRPr lang="hr-HR" sz="3200" dirty="0"/>
          </a:p>
        </p:txBody>
      </p:sp>
    </p:spTree>
    <p:extLst>
      <p:ext uri="{BB962C8B-B14F-4D97-AF65-F5344CB8AC3E}">
        <p14:creationId xmlns:p14="http://schemas.microsoft.com/office/powerpoint/2010/main" val="137735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70545" y="1240034"/>
            <a:ext cx="13210718" cy="1200288"/>
          </a:xfrm>
          <a:prstGeom prst="rect">
            <a:avLst/>
          </a:prstGeom>
          <a:noFill/>
          <a:ln>
            <a:noFill/>
          </a:ln>
        </p:spPr>
        <p:txBody>
          <a:bodyPr spcFirstLastPara="1" wrap="square" lIns="91425" tIns="45700" rIns="91425" bIns="45700" anchor="t" anchorCtr="0">
            <a:spAutoFit/>
          </a:bodyPr>
          <a:lstStyle/>
          <a:p>
            <a:pPr lvl="0"/>
            <a:r>
              <a:rPr lang="hr-HR" sz="3600" b="1" dirty="0">
                <a:solidFill>
                  <a:schemeClr val="tx1"/>
                </a:solidFill>
                <a:ea typeface="Helvetica Neue"/>
                <a:cs typeface="Helvetica Neue"/>
                <a:sym typeface="Helvetica Neue"/>
              </a:rPr>
              <a:t>1.4. </a:t>
            </a:r>
            <a:r>
              <a:rPr lang="en-US" sz="3600" b="1" dirty="0">
                <a:solidFill>
                  <a:schemeClr val="tx1"/>
                </a:solidFill>
                <a:ea typeface="Helvetica Neue"/>
                <a:cs typeface="Helvetica Neue"/>
                <a:sym typeface="Helvetica Neue"/>
              </a:rPr>
              <a:t>Connection of health literacy with health and quality </a:t>
            </a:r>
            <a:endParaRPr lang="hr-HR" sz="3600" b="1" dirty="0">
              <a:solidFill>
                <a:schemeClr val="tx1"/>
              </a:solidFill>
              <a:ea typeface="Helvetica Neue"/>
              <a:cs typeface="Helvetica Neue"/>
              <a:sym typeface="Helvetica Neue"/>
            </a:endParaRPr>
          </a:p>
          <a:p>
            <a:pPr lvl="0"/>
            <a:r>
              <a:rPr lang="en-US" sz="3600" b="1" dirty="0">
                <a:solidFill>
                  <a:schemeClr val="tx1"/>
                </a:solidFill>
                <a:ea typeface="Helvetica Neue"/>
                <a:cs typeface="Helvetica Neue"/>
                <a:sym typeface="Helvetica Neue"/>
              </a:rPr>
              <a:t>of life</a:t>
            </a:r>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344242" y="3491242"/>
            <a:ext cx="6935410" cy="1454950"/>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As low health literacy affects the poor health of individuals, it also places a burden on the social community</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Diagram 3">
            <a:extLst>
              <a:ext uri="{FF2B5EF4-FFF2-40B4-BE49-F238E27FC236}">
                <a16:creationId xmlns:a16="http://schemas.microsoft.com/office/drawing/2014/main" id="{05EA4B93-9278-4D93-A9A5-4EC94B9260EE}"/>
              </a:ext>
            </a:extLst>
          </p:cNvPr>
          <p:cNvGraphicFramePr/>
          <p:nvPr>
            <p:extLst>
              <p:ext uri="{D42A27DB-BD31-4B8C-83A1-F6EECF244321}">
                <p14:modId xmlns:p14="http://schemas.microsoft.com/office/powerpoint/2010/main" val="300276653"/>
              </p:ext>
            </p:extLst>
          </p:nvPr>
        </p:nvGraphicFramePr>
        <p:xfrm>
          <a:off x="7535340" y="2730159"/>
          <a:ext cx="11247120" cy="682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D1839AA-18D2-44F4-93E7-057DF58A798D}"/>
              </a:ext>
            </a:extLst>
          </p:cNvPr>
          <p:cNvSpPr txBox="1"/>
          <p:nvPr/>
        </p:nvSpPr>
        <p:spPr>
          <a:xfrm>
            <a:off x="9912098" y="5143500"/>
            <a:ext cx="1188718" cy="307777"/>
          </a:xfrm>
          <a:prstGeom prst="rect">
            <a:avLst/>
          </a:prstGeom>
          <a:noFill/>
        </p:spPr>
        <p:txBody>
          <a:bodyPr wrap="square" rtlCol="0">
            <a:spAutoFit/>
          </a:bodyPr>
          <a:lstStyle/>
          <a:p>
            <a:endParaRPr lang="hr-HR" dirty="0"/>
          </a:p>
        </p:txBody>
      </p:sp>
      <p:pic>
        <p:nvPicPr>
          <p:cNvPr id="9" name="Graphic 8" descr="Arrow Counterclockwise curve">
            <a:extLst>
              <a:ext uri="{FF2B5EF4-FFF2-40B4-BE49-F238E27FC236}">
                <a16:creationId xmlns:a16="http://schemas.microsoft.com/office/drawing/2014/main" id="{FC5D36FC-AC43-4145-A1B8-876CC497FE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086758">
            <a:off x="6828559" y="5647349"/>
            <a:ext cx="2319100" cy="1874494"/>
          </a:xfrm>
          <a:prstGeom prst="rect">
            <a:avLst/>
          </a:prstGeom>
        </p:spPr>
      </p:pic>
      <p:sp>
        <p:nvSpPr>
          <p:cNvPr id="10" name="TextBox 9">
            <a:extLst>
              <a:ext uri="{FF2B5EF4-FFF2-40B4-BE49-F238E27FC236}">
                <a16:creationId xmlns:a16="http://schemas.microsoft.com/office/drawing/2014/main" id="{C730CBC8-1C8D-4857-9608-A1C279999972}"/>
              </a:ext>
            </a:extLst>
          </p:cNvPr>
          <p:cNvSpPr txBox="1"/>
          <p:nvPr/>
        </p:nvSpPr>
        <p:spPr>
          <a:xfrm>
            <a:off x="3842848" y="5544939"/>
            <a:ext cx="4297162" cy="595932"/>
          </a:xfrm>
          <a:prstGeom prst="rect">
            <a:avLst/>
          </a:prstGeom>
          <a:noFill/>
        </p:spPr>
        <p:txBody>
          <a:bodyPr wrap="square" rtlCol="0">
            <a:spAutoFit/>
          </a:bodyPr>
          <a:lstStyle/>
          <a:p>
            <a:pPr algn="just">
              <a:lnSpc>
                <a:spcPct val="107000"/>
              </a:lnSpc>
              <a:spcAft>
                <a:spcPts val="800"/>
              </a:spcAft>
            </a:pPr>
            <a:r>
              <a:rPr lang="en-GB"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Health consequences</a:t>
            </a:r>
            <a:endParaRPr lang="en-GB" sz="28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00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425347" y="1273969"/>
            <a:ext cx="13210718" cy="156962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1.4. </a:t>
            </a:r>
            <a:r>
              <a:rPr lang="en-US" sz="4800" b="1" dirty="0">
                <a:solidFill>
                  <a:schemeClr val="tx1"/>
                </a:solidFill>
                <a:ea typeface="Helvetica Neue"/>
                <a:cs typeface="Helvetica Neue"/>
                <a:sym typeface="Helvetica Neue"/>
              </a:rPr>
              <a:t>Connection of health literacy with health and quality of life</a:t>
            </a:r>
            <a:endParaRPr lang="hr-HR"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689212" y="2953143"/>
            <a:ext cx="6715954" cy="3236207"/>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High levels of health literacy are associated with improved ability to care for oneself, control of chronic diseases, greater availability of appropriate health services at lower cost, and better health outcomes, and a reduction in health-related uncertainty (Tardy and Hale, 1998), all of which contribute greatly to independence and a better quality of life.</a:t>
            </a:r>
          </a:p>
        </p:txBody>
      </p:sp>
      <p:sp>
        <p:nvSpPr>
          <p:cNvPr id="6" name="Oval 5">
            <a:extLst>
              <a:ext uri="{FF2B5EF4-FFF2-40B4-BE49-F238E27FC236}">
                <a16:creationId xmlns:a16="http://schemas.microsoft.com/office/drawing/2014/main" id="{06532FB8-B9E0-4E53-8EC8-A3DEA139BE6F}"/>
              </a:ext>
            </a:extLst>
          </p:cNvPr>
          <p:cNvSpPr/>
          <p:nvPr/>
        </p:nvSpPr>
        <p:spPr>
          <a:xfrm>
            <a:off x="10297417" y="4486906"/>
            <a:ext cx="2280816"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High levels of health literacy </a:t>
            </a:r>
            <a:endParaRPr lang="hr-HR" sz="200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a:extLst>
              <a:ext uri="{FF2B5EF4-FFF2-40B4-BE49-F238E27FC236}">
                <a16:creationId xmlns:a16="http://schemas.microsoft.com/office/drawing/2014/main" id="{597DADF2-C3C2-466B-83B7-C7AAAD7EB136}"/>
              </a:ext>
            </a:extLst>
          </p:cNvPr>
          <p:cNvCxnSpPr>
            <a:cxnSpLocks/>
          </p:cNvCxnSpPr>
          <p:nvPr/>
        </p:nvCxnSpPr>
        <p:spPr>
          <a:xfrm flipV="1">
            <a:off x="11437825" y="3763145"/>
            <a:ext cx="573763" cy="4583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F3119D8D-E97A-4939-9572-91678FF40B63}"/>
              </a:ext>
            </a:extLst>
          </p:cNvPr>
          <p:cNvCxnSpPr>
            <a:cxnSpLocks/>
          </p:cNvCxnSpPr>
          <p:nvPr/>
        </p:nvCxnSpPr>
        <p:spPr>
          <a:xfrm flipV="1">
            <a:off x="12724717" y="4902651"/>
            <a:ext cx="847613" cy="16103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62C8F2CD-72E7-4E0E-BC53-C5A15FDACED1}"/>
              </a:ext>
            </a:extLst>
          </p:cNvPr>
          <p:cNvCxnSpPr>
            <a:cxnSpLocks/>
          </p:cNvCxnSpPr>
          <p:nvPr/>
        </p:nvCxnSpPr>
        <p:spPr>
          <a:xfrm>
            <a:off x="12807409" y="6016057"/>
            <a:ext cx="1041191" cy="1974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B7D647B2-335B-44FF-AD3B-F88091A6CD62}"/>
              </a:ext>
            </a:extLst>
          </p:cNvPr>
          <p:cNvCxnSpPr>
            <a:cxnSpLocks/>
          </p:cNvCxnSpPr>
          <p:nvPr/>
        </p:nvCxnSpPr>
        <p:spPr>
          <a:xfrm>
            <a:off x="12298252" y="6794129"/>
            <a:ext cx="773491" cy="2418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2F64807B-B430-47D2-82AE-B39C62E9233C}"/>
              </a:ext>
            </a:extLst>
          </p:cNvPr>
          <p:cNvSpPr/>
          <p:nvPr/>
        </p:nvSpPr>
        <p:spPr>
          <a:xfrm>
            <a:off x="12165399" y="2434635"/>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improved ability to care for oneself</a:t>
            </a:r>
            <a:endParaRPr lang="hr-HR" dirty="0"/>
          </a:p>
        </p:txBody>
      </p:sp>
      <p:sp>
        <p:nvSpPr>
          <p:cNvPr id="14" name="Oval 13">
            <a:extLst>
              <a:ext uri="{FF2B5EF4-FFF2-40B4-BE49-F238E27FC236}">
                <a16:creationId xmlns:a16="http://schemas.microsoft.com/office/drawing/2014/main" id="{B638BC3C-B753-48BB-851E-BBACF8A96D46}"/>
              </a:ext>
            </a:extLst>
          </p:cNvPr>
          <p:cNvSpPr/>
          <p:nvPr/>
        </p:nvSpPr>
        <p:spPr>
          <a:xfrm>
            <a:off x="14131647" y="3436657"/>
            <a:ext cx="2060985" cy="1728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control of chronic disease</a:t>
            </a:r>
            <a:endParaRPr lang="hr-HR" dirty="0"/>
          </a:p>
        </p:txBody>
      </p:sp>
      <p:sp>
        <p:nvSpPr>
          <p:cNvPr id="15" name="Oval 14">
            <a:extLst>
              <a:ext uri="{FF2B5EF4-FFF2-40B4-BE49-F238E27FC236}">
                <a16:creationId xmlns:a16="http://schemas.microsoft.com/office/drawing/2014/main" id="{1EA58870-F3C4-4B24-8254-417DFC02312D}"/>
              </a:ext>
            </a:extLst>
          </p:cNvPr>
          <p:cNvSpPr/>
          <p:nvPr/>
        </p:nvSpPr>
        <p:spPr>
          <a:xfrm>
            <a:off x="14206186" y="5482482"/>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greater availability of appropriate health services at lower cost</a:t>
            </a:r>
            <a:endParaRPr lang="hr-HR" dirty="0"/>
          </a:p>
        </p:txBody>
      </p:sp>
      <p:sp>
        <p:nvSpPr>
          <p:cNvPr id="16" name="Oval 15">
            <a:extLst>
              <a:ext uri="{FF2B5EF4-FFF2-40B4-BE49-F238E27FC236}">
                <a16:creationId xmlns:a16="http://schemas.microsoft.com/office/drawing/2014/main" id="{8825FA63-86FA-4D70-A749-C98748655778}"/>
              </a:ext>
            </a:extLst>
          </p:cNvPr>
          <p:cNvSpPr/>
          <p:nvPr/>
        </p:nvSpPr>
        <p:spPr>
          <a:xfrm>
            <a:off x="12807409" y="7064681"/>
            <a:ext cx="2060985" cy="1632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better health outcomes</a:t>
            </a:r>
            <a:endParaRPr lang="hr-HR" dirty="0"/>
          </a:p>
        </p:txBody>
      </p:sp>
      <p:sp>
        <p:nvSpPr>
          <p:cNvPr id="23" name="Arrow: Left 22">
            <a:extLst>
              <a:ext uri="{FF2B5EF4-FFF2-40B4-BE49-F238E27FC236}">
                <a16:creationId xmlns:a16="http://schemas.microsoft.com/office/drawing/2014/main" id="{CB2B7099-BB0D-4A92-9F9D-FC5F27F74802}"/>
              </a:ext>
            </a:extLst>
          </p:cNvPr>
          <p:cNvSpPr/>
          <p:nvPr/>
        </p:nvSpPr>
        <p:spPr>
          <a:xfrm rot="19957232">
            <a:off x="10106503" y="6917383"/>
            <a:ext cx="1604896" cy="9571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 results</a:t>
            </a:r>
          </a:p>
        </p:txBody>
      </p:sp>
      <p:sp>
        <p:nvSpPr>
          <p:cNvPr id="24" name="TextBox 23">
            <a:extLst>
              <a:ext uri="{FF2B5EF4-FFF2-40B4-BE49-F238E27FC236}">
                <a16:creationId xmlns:a16="http://schemas.microsoft.com/office/drawing/2014/main" id="{3DAAEC2A-B1FC-48E5-9024-74BDE36DFD1F}"/>
              </a:ext>
            </a:extLst>
          </p:cNvPr>
          <p:cNvSpPr txBox="1"/>
          <p:nvPr/>
        </p:nvSpPr>
        <p:spPr>
          <a:xfrm>
            <a:off x="6085102" y="7550947"/>
            <a:ext cx="3891209" cy="461665"/>
          </a:xfrm>
          <a:prstGeom prst="rect">
            <a:avLst/>
          </a:prstGeom>
          <a:noFill/>
        </p:spPr>
        <p:txBody>
          <a:bodyPr wrap="square" rtlCol="0">
            <a:spAutoFit/>
          </a:bodyPr>
          <a:lstStyle/>
          <a:p>
            <a:r>
              <a:rPr lang="en-GB" sz="2400" b="1" dirty="0"/>
              <a:t>INDEPENDENCE</a:t>
            </a:r>
            <a:r>
              <a:rPr lang="hr-HR" dirty="0"/>
              <a:t> </a:t>
            </a:r>
            <a:r>
              <a:rPr lang="en-US" dirty="0"/>
              <a:t>.</a:t>
            </a:r>
            <a:endParaRPr lang="hr-HR" dirty="0"/>
          </a:p>
        </p:txBody>
      </p:sp>
      <p:sp>
        <p:nvSpPr>
          <p:cNvPr id="25" name="Arrow: Curved Right 24">
            <a:extLst>
              <a:ext uri="{FF2B5EF4-FFF2-40B4-BE49-F238E27FC236}">
                <a16:creationId xmlns:a16="http://schemas.microsoft.com/office/drawing/2014/main" id="{BB456CAB-77F8-4B2F-88CF-9DD71C5936C5}"/>
              </a:ext>
            </a:extLst>
          </p:cNvPr>
          <p:cNvSpPr/>
          <p:nvPr/>
        </p:nvSpPr>
        <p:spPr>
          <a:xfrm rot="7189752">
            <a:off x="8730341" y="660429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27" name="Arrow: Curved Right 26">
            <a:extLst>
              <a:ext uri="{FF2B5EF4-FFF2-40B4-BE49-F238E27FC236}">
                <a16:creationId xmlns:a16="http://schemas.microsoft.com/office/drawing/2014/main" id="{2ADACA78-70E8-4996-8E1E-9157F11BDEDC}"/>
              </a:ext>
            </a:extLst>
          </p:cNvPr>
          <p:cNvSpPr/>
          <p:nvPr/>
        </p:nvSpPr>
        <p:spPr>
          <a:xfrm rot="20904589">
            <a:off x="8540166" y="7924998"/>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31" name="TextBox 30">
            <a:extLst>
              <a:ext uri="{FF2B5EF4-FFF2-40B4-BE49-F238E27FC236}">
                <a16:creationId xmlns:a16="http://schemas.microsoft.com/office/drawing/2014/main" id="{56083B61-8A45-4452-A81E-FEE332A7B3EA}"/>
              </a:ext>
            </a:extLst>
          </p:cNvPr>
          <p:cNvSpPr txBox="1"/>
          <p:nvPr/>
        </p:nvSpPr>
        <p:spPr>
          <a:xfrm>
            <a:off x="9593399" y="8792321"/>
            <a:ext cx="4632985" cy="461665"/>
          </a:xfrm>
          <a:prstGeom prst="rect">
            <a:avLst/>
          </a:prstGeom>
          <a:noFill/>
        </p:spPr>
        <p:txBody>
          <a:bodyPr wrap="square" rtlCol="0">
            <a:spAutoFit/>
          </a:bodyPr>
          <a:lstStyle/>
          <a:p>
            <a:r>
              <a:rPr lang="hr-HR" sz="2400" b="1" dirty="0"/>
              <a:t>BETTER QUALITY OF LIFE</a:t>
            </a:r>
            <a:endParaRPr lang="hr-HR" dirty="0"/>
          </a:p>
        </p:txBody>
      </p:sp>
    </p:spTree>
    <p:extLst>
      <p:ext uri="{BB962C8B-B14F-4D97-AF65-F5344CB8AC3E}">
        <p14:creationId xmlns:p14="http://schemas.microsoft.com/office/powerpoint/2010/main" val="216775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383176"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 </a:t>
            </a:r>
            <a:r>
              <a:rPr lang="en-GB" sz="4800" b="1" dirty="0">
                <a:solidFill>
                  <a:schemeClr val="tx1"/>
                </a:solidFill>
                <a:ea typeface="Helvetica Neue"/>
                <a:cs typeface="Helvetica Neue"/>
                <a:sym typeface="Helvetica Neue"/>
              </a:rPr>
              <a:t>e-health literacy</a:t>
            </a:r>
          </a:p>
        </p:txBody>
      </p:sp>
      <p:sp>
        <p:nvSpPr>
          <p:cNvPr id="5" name="TextBox 4">
            <a:extLst>
              <a:ext uri="{FF2B5EF4-FFF2-40B4-BE49-F238E27FC236}">
                <a16:creationId xmlns:a16="http://schemas.microsoft.com/office/drawing/2014/main" id="{1699FA08-616C-41F5-9E6C-80AC51BDCC6E}"/>
              </a:ext>
            </a:extLst>
          </p:cNvPr>
          <p:cNvSpPr txBox="1"/>
          <p:nvPr/>
        </p:nvSpPr>
        <p:spPr>
          <a:xfrm>
            <a:off x="1403918" y="3398317"/>
            <a:ext cx="7540668" cy="432368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 use of information technology for health requires e-health literacy – the ability to read, use a computer, search for information, understand and contextualize health information </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rPr>
              <a:t>e-</a:t>
            </a: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Health literacy requires an individual's ability to search, find, evaluate, and apply information from the electronic environment to solve a health problem</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AutoShape 2" descr="Detalji su u opisu iza slike">
            <a:extLst>
              <a:ext uri="{FF2B5EF4-FFF2-40B4-BE49-F238E27FC236}">
                <a16:creationId xmlns:a16="http://schemas.microsoft.com/office/drawing/2014/main" id="{A1743740-B1AD-4926-A301-C087454DA537}"/>
              </a:ext>
            </a:extLst>
          </p:cNvPr>
          <p:cNvSpPr>
            <a:spLocks noChangeAspect="1" noChangeArrowheads="1"/>
          </p:cNvSpPr>
          <p:nvPr/>
        </p:nvSpPr>
        <p:spPr bwMode="auto">
          <a:xfrm>
            <a:off x="8991599" y="246647"/>
            <a:ext cx="5049253" cy="5049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6" name="Picture 5">
            <a:extLst>
              <a:ext uri="{FF2B5EF4-FFF2-40B4-BE49-F238E27FC236}">
                <a16:creationId xmlns:a16="http://schemas.microsoft.com/office/drawing/2014/main" id="{ED9DFB60-8D97-4DFE-8B28-86D791333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9778" y="2597253"/>
            <a:ext cx="7077186" cy="5739063"/>
          </a:xfrm>
          <a:prstGeom prst="rect">
            <a:avLst/>
          </a:prstGeom>
        </p:spPr>
      </p:pic>
      <p:sp>
        <p:nvSpPr>
          <p:cNvPr id="7" name="Rectangle 6">
            <a:extLst>
              <a:ext uri="{FF2B5EF4-FFF2-40B4-BE49-F238E27FC236}">
                <a16:creationId xmlns:a16="http://schemas.microsoft.com/office/drawing/2014/main" id="{32B59B33-612C-4D6B-8D23-46CE96F9C8A4}"/>
              </a:ext>
            </a:extLst>
          </p:cNvPr>
          <p:cNvSpPr/>
          <p:nvPr/>
        </p:nvSpPr>
        <p:spPr>
          <a:xfrm>
            <a:off x="10298888" y="8874531"/>
            <a:ext cx="8566769" cy="276999"/>
          </a:xfrm>
          <a:prstGeom prst="rect">
            <a:avLst/>
          </a:prstGeom>
        </p:spPr>
        <p:txBody>
          <a:bodyPr wrap="square">
            <a:spAutoFit/>
          </a:bodyPr>
          <a:lstStyle/>
          <a:p>
            <a:r>
              <a:rPr lang="hr-HR" sz="1200" dirty="0"/>
              <a:t>https://onlinelibrary.wiley.com/cms/asset/bb72cf2d-4135-4fe2-8d7d-3d2641df5bc3/hpja387-fig-0001-m.jpg</a:t>
            </a:r>
          </a:p>
        </p:txBody>
      </p:sp>
    </p:spTree>
    <p:extLst>
      <p:ext uri="{BB962C8B-B14F-4D97-AF65-F5344CB8AC3E}">
        <p14:creationId xmlns:p14="http://schemas.microsoft.com/office/powerpoint/2010/main" val="2429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 </a:t>
            </a:r>
            <a:r>
              <a:rPr lang="en-GB" sz="4800" b="1" dirty="0">
                <a:solidFill>
                  <a:schemeClr val="tx1"/>
                </a:solidFill>
                <a:ea typeface="Helvetica Neue"/>
                <a:cs typeface="Helvetica Neue"/>
                <a:sym typeface="Helvetica Neue"/>
              </a:rPr>
              <a:t>e-health literacy</a:t>
            </a: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104925"/>
            <a:ext cx="7540668" cy="6372963"/>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endPar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With the increase in the elderly age group, the demand for training in e-health literacy to better navigate and understand electronic health information has also increased in developed countries</a:t>
            </a: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Computer-based electronic health literacy (e-health literacy) is designed to facilitate access to health information, services, and care</a:t>
            </a: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An important aspect of searching for health information on the Internet is the active role of individuals in searching for and selecting the desired information </a:t>
            </a:r>
          </a:p>
        </p:txBody>
      </p:sp>
      <p:pic>
        <p:nvPicPr>
          <p:cNvPr id="6" name="Picture 5">
            <a:extLst>
              <a:ext uri="{FF2B5EF4-FFF2-40B4-BE49-F238E27FC236}">
                <a16:creationId xmlns:a16="http://schemas.microsoft.com/office/drawing/2014/main" id="{85A7D8E8-A544-4929-90D8-57B52DBC75B1}"/>
              </a:ext>
            </a:extLst>
          </p:cNvPr>
          <p:cNvPicPr>
            <a:picLocks noChangeAspect="1"/>
          </p:cNvPicPr>
          <p:nvPr/>
        </p:nvPicPr>
        <p:blipFill>
          <a:blip r:embed="rId3"/>
          <a:stretch>
            <a:fillRect/>
          </a:stretch>
        </p:blipFill>
        <p:spPr>
          <a:xfrm>
            <a:off x="10250780" y="2766430"/>
            <a:ext cx="7239000" cy="5000625"/>
          </a:xfrm>
          <a:prstGeom prst="rect">
            <a:avLst/>
          </a:prstGeom>
        </p:spPr>
      </p:pic>
      <p:sp>
        <p:nvSpPr>
          <p:cNvPr id="7" name="Rectangle 6">
            <a:extLst>
              <a:ext uri="{FF2B5EF4-FFF2-40B4-BE49-F238E27FC236}">
                <a16:creationId xmlns:a16="http://schemas.microsoft.com/office/drawing/2014/main" id="{8C46BAD9-2730-40C7-A47F-8298D2E855F4}"/>
              </a:ext>
            </a:extLst>
          </p:cNvPr>
          <p:cNvSpPr/>
          <p:nvPr/>
        </p:nvSpPr>
        <p:spPr>
          <a:xfrm>
            <a:off x="10674533" y="8859142"/>
            <a:ext cx="5505033" cy="276999"/>
          </a:xfrm>
          <a:prstGeom prst="rect">
            <a:avLst/>
          </a:prstGeom>
        </p:spPr>
        <p:txBody>
          <a:bodyPr wrap="none">
            <a:spAutoFit/>
          </a:bodyPr>
          <a:lstStyle/>
          <a:p>
            <a:r>
              <a:rPr lang="hr-HR" sz="1200" dirty="0"/>
              <a:t>https://www.adiva.hr/wp-content/uploads/2021/09/shutterstock_686237878.jpg</a:t>
            </a:r>
          </a:p>
        </p:txBody>
      </p:sp>
    </p:spTree>
    <p:extLst>
      <p:ext uri="{BB962C8B-B14F-4D97-AF65-F5344CB8AC3E}">
        <p14:creationId xmlns:p14="http://schemas.microsoft.com/office/powerpoint/2010/main" val="1547211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69708"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 </a:t>
            </a:r>
            <a:r>
              <a:rPr lang="en-GB" sz="4800" b="1" dirty="0">
                <a:solidFill>
                  <a:schemeClr val="tx1"/>
                </a:solidFill>
                <a:ea typeface="Helvetica Neue"/>
                <a:cs typeface="Helvetica Neue"/>
                <a:sym typeface="Helvetica Neue"/>
              </a:rPr>
              <a:t>e-health literacy</a:t>
            </a:r>
            <a:endParaRPr lang="en-GB" sz="4800" b="1" dirty="0">
              <a:solidFill>
                <a:srgbClr val="FF0000"/>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159917" y="3054863"/>
            <a:ext cx="8672770" cy="4631461"/>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Research among older people has shown that the outcome of searching for health information on the Internet is the development of a strategy for dealing with diseases or specific conditions</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that those who use this method of obtaining information believe the content on the Internet</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acquire new knowledge</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and correct their health behaviour</a:t>
            </a:r>
          </a:p>
          <a:p>
            <a:pPr algn="just">
              <a:lnSpc>
                <a:spcPct val="107000"/>
              </a:lnSpc>
              <a:spcAft>
                <a:spcPts val="800"/>
              </a:spcAft>
            </a:pPr>
            <a:r>
              <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(Pourrazavi et al., 2020)</a:t>
            </a:r>
          </a:p>
        </p:txBody>
      </p:sp>
      <p:graphicFrame>
        <p:nvGraphicFramePr>
          <p:cNvPr id="4" name="Diagram 3">
            <a:extLst>
              <a:ext uri="{FF2B5EF4-FFF2-40B4-BE49-F238E27FC236}">
                <a16:creationId xmlns:a16="http://schemas.microsoft.com/office/drawing/2014/main" id="{A9ACF719-0466-4A41-ABE2-E8FEE981CBFD}"/>
              </a:ext>
            </a:extLst>
          </p:cNvPr>
          <p:cNvGraphicFramePr/>
          <p:nvPr>
            <p:extLst>
              <p:ext uri="{D42A27DB-BD31-4B8C-83A1-F6EECF244321}">
                <p14:modId xmlns:p14="http://schemas.microsoft.com/office/powerpoint/2010/main" val="972766595"/>
              </p:ext>
            </p:extLst>
          </p:nvPr>
        </p:nvGraphicFramePr>
        <p:xfrm>
          <a:off x="11411712" y="2378204"/>
          <a:ext cx="7778496" cy="63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975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p:nvPr/>
        </p:nvSpPr>
        <p:spPr>
          <a:xfrm>
            <a:off x="1872669" y="1143111"/>
            <a:ext cx="33610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00CCFF"/>
                </a:solidFill>
                <a:latin typeface="+mn-lt"/>
                <a:ea typeface="Helvetica Neue"/>
                <a:cs typeface="Helvetica Neue"/>
                <a:sym typeface="Helvetica Neue"/>
              </a:rPr>
              <a:t>Index</a:t>
            </a:r>
            <a:endParaRPr sz="4800" dirty="0">
              <a:solidFill>
                <a:srgbClr val="00CCFF"/>
              </a:solidFill>
              <a:latin typeface="+mn-lt"/>
            </a:endParaRPr>
          </a:p>
        </p:txBody>
      </p:sp>
      <p:sp>
        <p:nvSpPr>
          <p:cNvPr id="58" name="Google Shape;58;p2"/>
          <p:cNvSpPr txBox="1"/>
          <p:nvPr/>
        </p:nvSpPr>
        <p:spPr>
          <a:xfrm>
            <a:off x="1559701" y="3286308"/>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1</a:t>
            </a:r>
            <a:endParaRPr dirty="0">
              <a:solidFill>
                <a:srgbClr val="33CCFF"/>
              </a:solidFill>
              <a:latin typeface="+mn-lt"/>
            </a:endParaRPr>
          </a:p>
        </p:txBody>
      </p:sp>
      <p:sp>
        <p:nvSpPr>
          <p:cNvPr id="59" name="Google Shape;59;p2"/>
          <p:cNvSpPr txBox="1"/>
          <p:nvPr/>
        </p:nvSpPr>
        <p:spPr>
          <a:xfrm>
            <a:off x="1637912" y="5515721"/>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2</a:t>
            </a:r>
            <a:endParaRPr dirty="0">
              <a:solidFill>
                <a:srgbClr val="33CCFF"/>
              </a:solidFill>
              <a:latin typeface="+mn-lt"/>
            </a:endParaRPr>
          </a:p>
        </p:txBody>
      </p:sp>
      <p:sp>
        <p:nvSpPr>
          <p:cNvPr id="60" name="Google Shape;60;p2"/>
          <p:cNvSpPr txBox="1"/>
          <p:nvPr/>
        </p:nvSpPr>
        <p:spPr>
          <a:xfrm>
            <a:off x="1700408" y="7411090"/>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3</a:t>
            </a:r>
            <a:endParaRPr dirty="0">
              <a:solidFill>
                <a:srgbClr val="33CCFF"/>
              </a:solidFill>
              <a:latin typeface="+mn-lt"/>
            </a:endParaRPr>
          </a:p>
        </p:txBody>
      </p:sp>
      <p:sp>
        <p:nvSpPr>
          <p:cNvPr id="61" name="Google Shape;61;p2"/>
          <p:cNvSpPr txBox="1"/>
          <p:nvPr/>
        </p:nvSpPr>
        <p:spPr>
          <a:xfrm>
            <a:off x="2369439" y="2793784"/>
            <a:ext cx="2935381" cy="1200288"/>
          </a:xfrm>
          <a:prstGeom prst="rect">
            <a:avLst/>
          </a:prstGeom>
          <a:noFill/>
          <a:ln>
            <a:noFill/>
          </a:ln>
        </p:spPr>
        <p:txBody>
          <a:bodyPr spcFirstLastPara="1" wrap="square" lIns="91425" tIns="45700" rIns="91425" bIns="45700" anchor="t" anchorCtr="0">
            <a:spAutoFit/>
          </a:bodyPr>
          <a:lstStyle/>
          <a:p>
            <a:pPr lvl="0"/>
            <a:r>
              <a:rPr lang="en-US" sz="2400" dirty="0">
                <a:solidFill>
                  <a:schemeClr val="dk1"/>
                </a:solidFill>
                <a:latin typeface="+mn-lt"/>
                <a:ea typeface="Helvetica Neue"/>
                <a:cs typeface="Helvetica Neue"/>
                <a:sym typeface="Helvetica Neue"/>
              </a:rPr>
              <a:t>Understanding the concept of Health Literacy</a:t>
            </a:r>
          </a:p>
        </p:txBody>
      </p:sp>
      <p:sp>
        <p:nvSpPr>
          <p:cNvPr id="62" name="Google Shape;62;p2"/>
          <p:cNvSpPr txBox="1"/>
          <p:nvPr/>
        </p:nvSpPr>
        <p:spPr>
          <a:xfrm>
            <a:off x="2353628" y="5515762"/>
            <a:ext cx="2935381" cy="830956"/>
          </a:xfrm>
          <a:prstGeom prst="rect">
            <a:avLst/>
          </a:prstGeom>
          <a:noFill/>
          <a:ln>
            <a:noFill/>
          </a:ln>
        </p:spPr>
        <p:txBody>
          <a:bodyPr spcFirstLastPara="1" wrap="square" lIns="91425" tIns="45700" rIns="91425" bIns="45700" anchor="t" anchorCtr="0">
            <a:spAutoFit/>
          </a:bodyPr>
          <a:lstStyle/>
          <a:p>
            <a:pPr lvl="0"/>
            <a:r>
              <a:rPr lang="en-US" sz="2400" dirty="0">
                <a:latin typeface="+mn-lt"/>
              </a:rPr>
              <a:t>Identifying health disinformation</a:t>
            </a:r>
            <a:endParaRPr sz="2400" dirty="0">
              <a:latin typeface="+mn-lt"/>
            </a:endParaRPr>
          </a:p>
        </p:txBody>
      </p:sp>
      <p:sp>
        <p:nvSpPr>
          <p:cNvPr id="63" name="Google Shape;63;p2"/>
          <p:cNvSpPr txBox="1"/>
          <p:nvPr/>
        </p:nvSpPr>
        <p:spPr>
          <a:xfrm>
            <a:off x="2472799" y="7329656"/>
            <a:ext cx="2935381" cy="830956"/>
          </a:xfrm>
          <a:prstGeom prst="rect">
            <a:avLst/>
          </a:prstGeom>
          <a:noFill/>
          <a:ln>
            <a:noFill/>
          </a:ln>
        </p:spPr>
        <p:txBody>
          <a:bodyPr spcFirstLastPara="1" wrap="square" lIns="91425" tIns="45700" rIns="91425" bIns="45700" anchor="t" anchorCtr="0">
            <a:spAutoFit/>
          </a:bodyPr>
          <a:lstStyle/>
          <a:p>
            <a:pPr lvl="0"/>
            <a:r>
              <a:rPr lang="en-GB" sz="2400" dirty="0">
                <a:solidFill>
                  <a:schemeClr val="dk1"/>
                </a:solidFill>
                <a:latin typeface="+mn-lt"/>
                <a:ea typeface="Helvetica Neue"/>
                <a:cs typeface="Helvetica Neue"/>
                <a:sym typeface="Helvetica Neue"/>
              </a:rPr>
              <a:t>Responsible </a:t>
            </a:r>
          </a:p>
          <a:p>
            <a:pPr lvl="0"/>
            <a:r>
              <a:rPr lang="en-GB" sz="2400" dirty="0">
                <a:solidFill>
                  <a:schemeClr val="dk1"/>
                </a:solidFill>
                <a:latin typeface="+mn-lt"/>
                <a:ea typeface="Helvetica Neue"/>
                <a:cs typeface="Helvetica Neue"/>
                <a:sym typeface="Helvetica Neue"/>
              </a:rPr>
              <a:t>Online Behaviour</a:t>
            </a:r>
            <a:endParaRPr lang="en-GB" dirty="0">
              <a:latin typeface="+mn-lt"/>
            </a:endParaRPr>
          </a:p>
        </p:txBody>
      </p:sp>
      <p:sp>
        <p:nvSpPr>
          <p:cNvPr id="70" name="Google Shape;70;p2"/>
          <p:cNvSpPr/>
          <p:nvPr/>
        </p:nvSpPr>
        <p:spPr>
          <a:xfrm>
            <a:off x="5074811" y="1558609"/>
            <a:ext cx="303203" cy="3382026"/>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1" name="Google Shape;71;p2"/>
          <p:cNvSpPr/>
          <p:nvPr/>
        </p:nvSpPr>
        <p:spPr>
          <a:xfrm>
            <a:off x="5107514" y="7058210"/>
            <a:ext cx="270499" cy="1938952"/>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2" name="Google Shape;72;p2"/>
          <p:cNvSpPr/>
          <p:nvPr/>
        </p:nvSpPr>
        <p:spPr>
          <a:xfrm rot="10800000" flipH="1">
            <a:off x="4999238" y="5229246"/>
            <a:ext cx="345325" cy="1540953"/>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6" name="Google Shape;76;p2"/>
          <p:cNvSpPr txBox="1"/>
          <p:nvPr/>
        </p:nvSpPr>
        <p:spPr>
          <a:xfrm>
            <a:off x="5470469" y="6934470"/>
            <a:ext cx="6378576" cy="1938952"/>
          </a:xfrm>
          <a:prstGeom prst="rect">
            <a:avLst/>
          </a:prstGeom>
          <a:noFill/>
          <a:ln>
            <a:noFill/>
          </a:ln>
        </p:spPr>
        <p:txBody>
          <a:bodyPr spcFirstLastPara="1" wrap="square" lIns="91425" tIns="45700" rIns="91425" bIns="45700" anchor="t" anchorCtr="0">
            <a:spAutoFit/>
          </a:bodyPr>
          <a:lstStyle/>
          <a:p>
            <a:r>
              <a:rPr lang="en-US" sz="2400" dirty="0">
                <a:latin typeface="+mn-lt"/>
              </a:rPr>
              <a:t>3.1. </a:t>
            </a:r>
            <a:r>
              <a:rPr lang="en-GB" sz="2400" dirty="0">
                <a:latin typeface="+mn-lt"/>
              </a:rPr>
              <a:t>Ways to recognize disinformation in the health field</a:t>
            </a:r>
          </a:p>
          <a:p>
            <a:r>
              <a:rPr lang="en-GB" sz="2400" dirty="0">
                <a:latin typeface="+mn-lt"/>
              </a:rPr>
              <a:t>3.2. Responsible use of online sources of health information </a:t>
            </a:r>
          </a:p>
          <a:p>
            <a:r>
              <a:rPr lang="en-GB" sz="2400" dirty="0">
                <a:latin typeface="+mn-lt"/>
              </a:rPr>
              <a:t>3.3. Responsible online behaviour</a:t>
            </a:r>
          </a:p>
        </p:txBody>
      </p:sp>
      <p:sp>
        <p:nvSpPr>
          <p:cNvPr id="67" name="Google Shape;67;p2"/>
          <p:cNvSpPr txBox="1"/>
          <p:nvPr/>
        </p:nvSpPr>
        <p:spPr>
          <a:xfrm>
            <a:off x="5304820" y="1631365"/>
            <a:ext cx="7303086" cy="3046948"/>
          </a:xfrm>
          <a:prstGeom prst="rect">
            <a:avLst/>
          </a:prstGeom>
          <a:noFill/>
          <a:ln>
            <a:noFill/>
          </a:ln>
        </p:spPr>
        <p:txBody>
          <a:bodyPr spcFirstLastPara="1" wrap="square" lIns="91425" tIns="45700" rIns="91425" bIns="45700" anchor="t" anchorCtr="0">
            <a:spAutoFit/>
          </a:bodyPr>
          <a:lstStyle/>
          <a:p>
            <a:r>
              <a:rPr lang="en-US" sz="2400" dirty="0"/>
              <a:t>1.1. Definition of health literacy</a:t>
            </a:r>
          </a:p>
          <a:p>
            <a:r>
              <a:rPr lang="en-US" sz="2400" dirty="0"/>
              <a:t>1.2. Levels of health literacy</a:t>
            </a:r>
          </a:p>
          <a:p>
            <a:r>
              <a:rPr lang="en-US" sz="2400" dirty="0"/>
              <a:t>1.3. Sources of health information</a:t>
            </a:r>
          </a:p>
          <a:p>
            <a:r>
              <a:rPr lang="en-US" sz="2400" dirty="0"/>
              <a:t>1.4. e-health literacy</a:t>
            </a:r>
          </a:p>
          <a:p>
            <a:r>
              <a:rPr lang="en-US" sz="2400" dirty="0"/>
              <a:t>1.5. Connection of health literacy with health and quality of life</a:t>
            </a:r>
          </a:p>
          <a:p>
            <a:r>
              <a:rPr lang="en-US" sz="2400" dirty="0"/>
              <a:t>1.6. Motives behind disinformation</a:t>
            </a:r>
          </a:p>
          <a:p>
            <a:r>
              <a:rPr lang="en-US" sz="2400" dirty="0"/>
              <a:t>1.7. The role of social media</a:t>
            </a:r>
          </a:p>
        </p:txBody>
      </p:sp>
      <p:sp>
        <p:nvSpPr>
          <p:cNvPr id="73" name="Google Shape;73;p2"/>
          <p:cNvSpPr txBox="1"/>
          <p:nvPr/>
        </p:nvSpPr>
        <p:spPr>
          <a:xfrm>
            <a:off x="5407598" y="5271874"/>
            <a:ext cx="7070907" cy="1938952"/>
          </a:xfrm>
          <a:prstGeom prst="rect">
            <a:avLst/>
          </a:prstGeom>
          <a:noFill/>
          <a:ln>
            <a:noFill/>
          </a:ln>
        </p:spPr>
        <p:txBody>
          <a:bodyPr spcFirstLastPara="1" wrap="square" lIns="91425" tIns="45700" rIns="91425" bIns="45700" anchor="t" anchorCtr="0">
            <a:spAutoFit/>
          </a:bodyPr>
          <a:lstStyle/>
          <a:p>
            <a:pPr lvl="0"/>
            <a:r>
              <a:rPr lang="en-US" sz="2400" dirty="0">
                <a:latin typeface="+mn-lt"/>
              </a:rPr>
              <a:t>2.1. Credibility of content - How to identify disinformation?</a:t>
            </a:r>
          </a:p>
          <a:p>
            <a:pPr lvl="0"/>
            <a:r>
              <a:rPr lang="en-US" sz="2400" dirty="0">
                <a:latin typeface="+mn-lt"/>
              </a:rPr>
              <a:t>2.2. How to identify source credibility?</a:t>
            </a:r>
          </a:p>
          <a:p>
            <a:pPr lvl="0"/>
            <a:r>
              <a:rPr lang="en-US" sz="2400" dirty="0">
                <a:latin typeface="+mn-lt"/>
              </a:rPr>
              <a:t>2.3. Ways of checking sources and facts.</a:t>
            </a:r>
          </a:p>
          <a:p>
            <a:pPr lvl="0"/>
            <a:endParaRPr lang="en-US" sz="2400" dirty="0">
              <a:latin typeface="+mn-lt"/>
            </a:endParaRPr>
          </a:p>
        </p:txBody>
      </p:sp>
      <p:pic>
        <p:nvPicPr>
          <p:cNvPr id="5122" name="Picture 2" descr="Pogled sa strane na siluetu ženske glave okružene s pet ikona na temu komunikacije.">
            <a:extLst>
              <a:ext uri="{FF2B5EF4-FFF2-40B4-BE49-F238E27FC236}">
                <a16:creationId xmlns:a16="http://schemas.microsoft.com/office/drawing/2014/main" id="{30071F52-1A95-4643-A54C-E4517DF2C1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01993" y="2021442"/>
            <a:ext cx="5688945" cy="5389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7E6916-5242-4BDE-AC26-238A329BF2F9}"/>
              </a:ext>
            </a:extLst>
          </p:cNvPr>
          <p:cNvSpPr/>
          <p:nvPr/>
        </p:nvSpPr>
        <p:spPr>
          <a:xfrm>
            <a:off x="11754853" y="8997162"/>
            <a:ext cx="6533147" cy="276999"/>
          </a:xfrm>
          <a:prstGeom prst="rect">
            <a:avLst/>
          </a:prstGeom>
        </p:spPr>
        <p:txBody>
          <a:bodyPr wrap="square">
            <a:spAutoFit/>
          </a:bodyPr>
          <a:lstStyle/>
          <a:p>
            <a:r>
              <a:rPr lang="hr-HR" sz="1200" dirty="0"/>
              <a:t>https://reemahealth.com/wp-content/uploads/2023/02/HealthLiteracy_Header-1600x1192.png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 </a:t>
            </a:r>
            <a:r>
              <a:rPr lang="en-GB" sz="4800" b="1" dirty="0">
                <a:solidFill>
                  <a:schemeClr val="tx1"/>
                </a:solidFill>
                <a:ea typeface="Helvetica Neue"/>
                <a:cs typeface="Helvetica Neue"/>
                <a:sym typeface="Helvetica Neue"/>
              </a:rPr>
              <a:t>e-health literacy</a:t>
            </a: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8672770" cy="6944786"/>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rPr>
              <a:t>Content on the Internet is less regulated and more "susceptible" to the marketing of false and unverified information. </a:t>
            </a:r>
          </a:p>
          <a:p>
            <a:pPr marL="457200" indent="-457200" algn="just">
              <a:lnSpc>
                <a:spcPct val="107000"/>
              </a:lnSpc>
              <a:spcAft>
                <a:spcPts val="800"/>
              </a:spcAft>
              <a:buFont typeface="Arial" panose="020B0604020202020204" pitchFamily="34" charset="0"/>
              <a:buChar char="•"/>
            </a:pPr>
            <a:endPar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rPr>
              <a:t>Other sources of health information such as books, magazines, or television less  "susceptible”</a:t>
            </a:r>
          </a:p>
          <a:p>
            <a:pPr marL="457200" indent="-457200" algn="just">
              <a:lnSpc>
                <a:spcPct val="107000"/>
              </a:lnSpc>
              <a:spcAft>
                <a:spcPts val="800"/>
              </a:spcAft>
              <a:buFont typeface="Arial" panose="020B0604020202020204" pitchFamily="34" charset="0"/>
              <a:buChar char="•"/>
            </a:pPr>
            <a:endPar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3200" dirty="0">
                <a:solidFill>
                  <a:schemeClr val="tx1"/>
                </a:solidFill>
                <a:latin typeface="Calibri" panose="020F0502020204030204" pitchFamily="34" charset="0"/>
                <a:ea typeface="Yu Mincho" panose="02020400000000000000" pitchFamily="18" charset="-128"/>
                <a:cs typeface="Arial" panose="020B0604020202020204" pitchFamily="34" charset="0"/>
              </a:rPr>
              <a:t>Individuals need to be critical when using public content</a:t>
            </a:r>
          </a:p>
          <a:p>
            <a:pPr marL="457200" indent="-457200" algn="just">
              <a:lnSpc>
                <a:spcPct val="107000"/>
              </a:lnSpc>
              <a:spcAft>
                <a:spcPts val="800"/>
              </a:spcAft>
              <a:buFont typeface="Arial" panose="020B0604020202020204" pitchFamily="34" charset="0"/>
              <a:buChar char="•"/>
            </a:pPr>
            <a:endParaRPr lang="hr-HR" sz="32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4" name="Imagen 3">
            <a:extLst>
              <a:ext uri="{FF2B5EF4-FFF2-40B4-BE49-F238E27FC236}">
                <a16:creationId xmlns:a16="http://schemas.microsoft.com/office/drawing/2014/main" id="{C872C3F8-5BF2-9C36-347A-D50BCDB70131}"/>
              </a:ext>
            </a:extLst>
          </p:cNvPr>
          <p:cNvPicPr>
            <a:picLocks noChangeAspect="1"/>
          </p:cNvPicPr>
          <p:nvPr/>
        </p:nvPicPr>
        <p:blipFill>
          <a:blip r:embed="rId3"/>
          <a:stretch>
            <a:fillRect/>
          </a:stretch>
        </p:blipFill>
        <p:spPr>
          <a:xfrm>
            <a:off x="12283596" y="2843589"/>
            <a:ext cx="4563910" cy="4486990"/>
          </a:xfrm>
          <a:prstGeom prst="rect">
            <a:avLst/>
          </a:prstGeom>
        </p:spPr>
      </p:pic>
    </p:spTree>
    <p:extLst>
      <p:ext uri="{BB962C8B-B14F-4D97-AF65-F5344CB8AC3E}">
        <p14:creationId xmlns:p14="http://schemas.microsoft.com/office/powerpoint/2010/main" val="295353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 </a:t>
            </a:r>
            <a:r>
              <a:rPr lang="en-GB" sz="4800" b="1" dirty="0">
                <a:solidFill>
                  <a:schemeClr val="tx1"/>
                </a:solidFill>
                <a:ea typeface="Helvetica Neue"/>
                <a:cs typeface="Helvetica Neue"/>
                <a:sym typeface="Helvetica Neue"/>
              </a:rPr>
              <a:t>e-health literacy</a:t>
            </a: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536746" y="2642431"/>
            <a:ext cx="11434258" cy="6680740"/>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Information can be divided into false information and disinformation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Information that is published on the assumption that it is correct (published unintentionally) and turns out to be false after some time  is called misinformation, while information that is intentionally designed and published with the aim of causing harm or financial gain and turns out to be false is called disinformation</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For this very reason, it is necessary to acquire certain knowledge so that the consumption of certain news and information is harmless to the health of the individual</a:t>
            </a:r>
          </a:p>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76634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ea typeface="Helvetica Neue"/>
                <a:cs typeface="Helvetica Neue"/>
                <a:sym typeface="Helvetica Neue"/>
              </a:rPr>
              <a:t>1.5. </a:t>
            </a:r>
            <a:r>
              <a:rPr lang="en-GB" sz="4800" b="1" dirty="0">
                <a:solidFill>
                  <a:schemeClr val="tx1"/>
                </a:solidFill>
                <a:ea typeface="Helvetica Neue"/>
                <a:cs typeface="Helvetica Neue"/>
                <a:sym typeface="Helvetica Neue"/>
              </a:rPr>
              <a:t>e-health literacy</a:t>
            </a:r>
          </a:p>
        </p:txBody>
      </p:sp>
      <p:sp>
        <p:nvSpPr>
          <p:cNvPr id="3" name="TextBox 2"/>
          <p:cNvSpPr txBox="1"/>
          <p:nvPr/>
        </p:nvSpPr>
        <p:spPr>
          <a:xfrm>
            <a:off x="8734926" y="8182076"/>
            <a:ext cx="806116" cy="307777"/>
          </a:xfrm>
          <a:prstGeom prst="rect">
            <a:avLst/>
          </a:prstGeom>
          <a:noFill/>
        </p:spPr>
        <p:txBody>
          <a:bodyPr wrap="square" rtlCol="0">
            <a:spAutoFit/>
          </a:bodyPr>
          <a:lstStyle/>
          <a:p>
            <a:r>
              <a:rPr lang="hr-HR" dirty="0"/>
              <a:t>/</a:t>
            </a:r>
            <a:endParaRPr lang="en-US" dirty="0"/>
          </a:p>
        </p:txBody>
      </p:sp>
      <p:sp>
        <p:nvSpPr>
          <p:cNvPr id="7" name="TextBox 6">
            <a:extLst>
              <a:ext uri="{FF2B5EF4-FFF2-40B4-BE49-F238E27FC236}">
                <a16:creationId xmlns:a16="http://schemas.microsoft.com/office/drawing/2014/main" id="{C1483749-03CC-4753-8621-A5C251ADEBE3}"/>
              </a:ext>
            </a:extLst>
          </p:cNvPr>
          <p:cNvSpPr txBox="1"/>
          <p:nvPr/>
        </p:nvSpPr>
        <p:spPr>
          <a:xfrm>
            <a:off x="1690438" y="3055083"/>
            <a:ext cx="8015713" cy="3170099"/>
          </a:xfrm>
          <a:prstGeom prst="rect">
            <a:avLst/>
          </a:prstGeom>
          <a:noFill/>
        </p:spPr>
        <p:txBody>
          <a:bodyPr wrap="square" rtlCol="0">
            <a:spAutoFit/>
          </a:bodyPr>
          <a:lstStyle/>
          <a:p>
            <a:endParaRPr lang="hr-HR" sz="2000" dirty="0"/>
          </a:p>
          <a:p>
            <a:r>
              <a:rPr lang="en-US" sz="2000" b="1" dirty="0"/>
              <a:t>Treatment of varicose veins at home</a:t>
            </a:r>
            <a:endParaRPr lang="hr-HR" sz="2000" b="1" dirty="0"/>
          </a:p>
          <a:p>
            <a:endParaRPr lang="hr-HR" sz="2000" dirty="0"/>
          </a:p>
          <a:p>
            <a:r>
              <a:rPr lang="hr-HR" sz="1800" dirty="0"/>
              <a:t>https://hr4.varcosin.info/azhOwtuQOq/sn9vvMbh5RKAHAz/?al=95218&amp;ap=-1&amp;clickid=w073o9e7n2kjsbhr2c059sbs&amp;esub=-7EBRQCgQAAAPV0gMOZQMCZzfycwHQBgADD_Zl_2QRDRoRDSIRDUIRDVoDSFIHbmwyf2FkY29tYm__NWVLZjhQQnIAA2VJ&amp;site_option=0&amp;sub_2=416&amp;sub_3=noverukavic&amp;sub_4=linker&amp;target=-7EBNQCgQAAAPV0gMOZQAFAQEREQoRCQoRDUIRDRIAAX9hZGNvbWJvATE</a:t>
            </a:r>
          </a:p>
          <a:p>
            <a:endParaRPr lang="hr-HR" dirty="0"/>
          </a:p>
        </p:txBody>
      </p:sp>
      <p:pic>
        <p:nvPicPr>
          <p:cNvPr id="10" name="Picture 9">
            <a:extLst>
              <a:ext uri="{FF2B5EF4-FFF2-40B4-BE49-F238E27FC236}">
                <a16:creationId xmlns:a16="http://schemas.microsoft.com/office/drawing/2014/main" id="{8872327E-9600-4399-A123-2D605CB55A17}"/>
              </a:ext>
            </a:extLst>
          </p:cNvPr>
          <p:cNvPicPr>
            <a:picLocks noChangeAspect="1"/>
          </p:cNvPicPr>
          <p:nvPr/>
        </p:nvPicPr>
        <p:blipFill>
          <a:blip r:embed="rId3"/>
          <a:stretch>
            <a:fillRect/>
          </a:stretch>
        </p:blipFill>
        <p:spPr>
          <a:xfrm>
            <a:off x="11041981" y="5089230"/>
            <a:ext cx="6286500" cy="3607337"/>
          </a:xfrm>
          <a:prstGeom prst="rect">
            <a:avLst/>
          </a:prstGeom>
        </p:spPr>
      </p:pic>
      <p:sp>
        <p:nvSpPr>
          <p:cNvPr id="11" name="Rectangle 10">
            <a:extLst>
              <a:ext uri="{FF2B5EF4-FFF2-40B4-BE49-F238E27FC236}">
                <a16:creationId xmlns:a16="http://schemas.microsoft.com/office/drawing/2014/main" id="{EC955842-9013-4E78-B27B-D5C4C2F72326}"/>
              </a:ext>
            </a:extLst>
          </p:cNvPr>
          <p:cNvSpPr/>
          <p:nvPr/>
        </p:nvSpPr>
        <p:spPr>
          <a:xfrm>
            <a:off x="11766883" y="3494298"/>
            <a:ext cx="4403558" cy="1446550"/>
          </a:xfrm>
          <a:prstGeom prst="rect">
            <a:avLst/>
          </a:prstGeom>
        </p:spPr>
        <p:txBody>
          <a:bodyPr wrap="square">
            <a:spAutoFit/>
          </a:bodyPr>
          <a:lstStyle/>
          <a:p>
            <a:endParaRPr lang="hr-HR" dirty="0"/>
          </a:p>
          <a:p>
            <a:r>
              <a:rPr lang="en-US" sz="2000" b="1" dirty="0"/>
              <a:t>Treatment of blood pressure</a:t>
            </a:r>
            <a:endParaRPr lang="hr-HR" sz="2000" b="1" dirty="0"/>
          </a:p>
          <a:p>
            <a:endParaRPr lang="hr-HR" sz="2000" b="1" dirty="0"/>
          </a:p>
          <a:p>
            <a:r>
              <a:rPr lang="hr-HR" sz="2000" dirty="0"/>
              <a:t>http://spagetlink.com/tx4f</a:t>
            </a:r>
          </a:p>
          <a:p>
            <a:endParaRPr lang="hr-HR" dirty="0"/>
          </a:p>
        </p:txBody>
      </p:sp>
      <p:sp>
        <p:nvSpPr>
          <p:cNvPr id="13" name="Rectangle 12">
            <a:extLst>
              <a:ext uri="{FF2B5EF4-FFF2-40B4-BE49-F238E27FC236}">
                <a16:creationId xmlns:a16="http://schemas.microsoft.com/office/drawing/2014/main" id="{78FBBCA6-5FAE-4D0E-A30E-5396A4010E05}"/>
              </a:ext>
            </a:extLst>
          </p:cNvPr>
          <p:cNvSpPr/>
          <p:nvPr/>
        </p:nvSpPr>
        <p:spPr>
          <a:xfrm>
            <a:off x="1657676" y="6858637"/>
            <a:ext cx="9144000" cy="1323439"/>
          </a:xfrm>
          <a:prstGeom prst="rect">
            <a:avLst/>
          </a:prstGeom>
        </p:spPr>
        <p:txBody>
          <a:bodyPr>
            <a:spAutoFit/>
          </a:bodyPr>
          <a:lstStyle/>
          <a:p>
            <a:endParaRPr lang="hr-HR" sz="2000" dirty="0"/>
          </a:p>
          <a:p>
            <a:r>
              <a:rPr lang="en-US" sz="2000" b="1" u="sng" dirty="0">
                <a:solidFill>
                  <a:srgbClr val="1A0DAB"/>
                </a:solidFill>
                <a:latin typeface="arial" panose="020B0604020202020204" pitchFamily="34" charset="0"/>
                <a:hlinkClick r:id="rId4"/>
              </a:rPr>
              <a:t>Experts Warn Against Inhaling Bleach After Trump Comments</a:t>
            </a:r>
            <a:endParaRPr lang="hr-HR" sz="2000" b="1" u="sng" dirty="0">
              <a:solidFill>
                <a:srgbClr val="1A0DAB"/>
              </a:solidFill>
              <a:latin typeface="arial" panose="020B0604020202020204" pitchFamily="34" charset="0"/>
              <a:hlinkClick r:id="rId4"/>
            </a:endParaRPr>
          </a:p>
          <a:p>
            <a:endParaRPr lang="hr-HR" sz="2000" u="sng" dirty="0">
              <a:solidFill>
                <a:srgbClr val="1A0DAB"/>
              </a:solidFill>
              <a:latin typeface="arial" panose="020B0604020202020204" pitchFamily="34" charset="0"/>
              <a:hlinkClick r:id="rId4"/>
            </a:endParaRPr>
          </a:p>
          <a:p>
            <a:r>
              <a:rPr lang="en-US" sz="2000" u="sng" dirty="0">
                <a:solidFill>
                  <a:srgbClr val="1A0DAB"/>
                </a:solidFill>
                <a:latin typeface="arial" panose="020B0604020202020204" pitchFamily="34" charset="0"/>
                <a:hlinkClick r:id="rId4">
                  <a:extLst>
                    <a:ext uri="{A12FA001-AC4F-418D-AE19-62706E023703}">
                      <ahyp:hlinkClr xmlns:ahyp="http://schemas.microsoft.com/office/drawing/2018/hyperlinkcolor" val="tx"/>
                    </a:ext>
                  </a:extLst>
                </a:hlinkClick>
              </a:rPr>
              <a:t>https://time.com/5826882/coronavirus-trump-heat-bleach/</a:t>
            </a:r>
            <a:endParaRPr lang="en-US" sz="2000" u="sng" dirty="0">
              <a:solidFill>
                <a:srgbClr val="1A0DAB"/>
              </a:solidFill>
              <a:latin typeface="arial" panose="020B0604020202020204" pitchFamily="34" charset="0"/>
              <a:hlinkClick r:id="rId4"/>
            </a:endParaRPr>
          </a:p>
        </p:txBody>
      </p:sp>
      <p:sp>
        <p:nvSpPr>
          <p:cNvPr id="14" name="Speech Bubble: Rectangle with Corners Rounded 13">
            <a:extLst>
              <a:ext uri="{FF2B5EF4-FFF2-40B4-BE49-F238E27FC236}">
                <a16:creationId xmlns:a16="http://schemas.microsoft.com/office/drawing/2014/main" id="{23C11607-94CC-4A08-88DE-923B011CD0CA}"/>
              </a:ext>
            </a:extLst>
          </p:cNvPr>
          <p:cNvSpPr/>
          <p:nvPr/>
        </p:nvSpPr>
        <p:spPr>
          <a:xfrm>
            <a:off x="1690437" y="2341929"/>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en-GB" sz="2400" dirty="0">
                <a:solidFill>
                  <a:schemeClr val="tx1"/>
                </a:solidFill>
              </a:rPr>
              <a:t>Example</a:t>
            </a:r>
            <a:r>
              <a:rPr lang="hr-HR" sz="2400" dirty="0">
                <a:solidFill>
                  <a:schemeClr val="tx1"/>
                </a:solidFill>
              </a:rPr>
              <a:t>:</a:t>
            </a:r>
          </a:p>
        </p:txBody>
      </p:sp>
      <p:sp>
        <p:nvSpPr>
          <p:cNvPr id="17" name="Speech Bubble: Rectangle with Corners Rounded 16">
            <a:extLst>
              <a:ext uri="{FF2B5EF4-FFF2-40B4-BE49-F238E27FC236}">
                <a16:creationId xmlns:a16="http://schemas.microsoft.com/office/drawing/2014/main" id="{D0668A2D-9D6E-4E97-BBC2-F9FBA13BE1C6}"/>
              </a:ext>
            </a:extLst>
          </p:cNvPr>
          <p:cNvSpPr/>
          <p:nvPr/>
        </p:nvSpPr>
        <p:spPr>
          <a:xfrm>
            <a:off x="1654342" y="6060212"/>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en-GB" sz="2400" dirty="0">
                <a:solidFill>
                  <a:schemeClr val="tx1"/>
                </a:solidFill>
              </a:rPr>
              <a:t>Example</a:t>
            </a:r>
            <a:r>
              <a:rPr lang="hr-HR" sz="2400" dirty="0">
                <a:solidFill>
                  <a:schemeClr val="tx1"/>
                </a:solidFill>
              </a:rPr>
              <a:t>:</a:t>
            </a:r>
          </a:p>
        </p:txBody>
      </p:sp>
      <p:pic>
        <p:nvPicPr>
          <p:cNvPr id="15" name="Picture 14">
            <a:extLst>
              <a:ext uri="{FF2B5EF4-FFF2-40B4-BE49-F238E27FC236}">
                <a16:creationId xmlns:a16="http://schemas.microsoft.com/office/drawing/2014/main" id="{6553D85E-338D-40C5-8571-FBBD7DCB92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48783" y="2536281"/>
            <a:ext cx="2048434" cy="1060796"/>
          </a:xfrm>
          <a:prstGeom prst="rect">
            <a:avLst/>
          </a:prstGeom>
        </p:spPr>
      </p:pic>
    </p:spTree>
    <p:extLst>
      <p:ext uri="{BB962C8B-B14F-4D97-AF65-F5344CB8AC3E}">
        <p14:creationId xmlns:p14="http://schemas.microsoft.com/office/powerpoint/2010/main" val="32008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1.6	The motives behind Health disinformation </a:t>
            </a: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0721026" cy="5450916"/>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Fake News - Publications refer to intentionally fabricated or false information presented as true for promotional purposes, e.g. to sell a drug, a procedure to treat a particular disease - condition, or for some other reason.</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 information includes dangerous Fake News and misleading health information with false claims that can directly endanger lives and seriously harm the health of individuals.</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It is important to evaluate the sources, i.e. check the credibility of the information, to avoid fraud, which can have serious consequences in the case of a disease.</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It is essential to examine the motive and purpose of the publication.</a:t>
            </a:r>
          </a:p>
        </p:txBody>
      </p:sp>
    </p:spTree>
    <p:extLst>
      <p:ext uri="{BB962C8B-B14F-4D97-AF65-F5344CB8AC3E}">
        <p14:creationId xmlns:p14="http://schemas.microsoft.com/office/powerpoint/2010/main" val="349276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734980" cy="707846"/>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1.6	The motives behind </a:t>
            </a:r>
            <a:r>
              <a:rPr lang="hr-HR" sz="4000" b="1" dirty="0">
                <a:solidFill>
                  <a:schemeClr val="tx1"/>
                </a:solidFill>
                <a:ea typeface="Helvetica Neue"/>
                <a:cs typeface="Helvetica Neue"/>
                <a:sym typeface="Helvetica Neue"/>
              </a:rPr>
              <a:t>Health </a:t>
            </a:r>
            <a:r>
              <a:rPr lang="en-US" sz="4000" b="1" dirty="0">
                <a:solidFill>
                  <a:schemeClr val="tx1"/>
                </a:solidFill>
                <a:ea typeface="Helvetica Neue"/>
                <a:cs typeface="Helvetica Neue"/>
                <a:sym typeface="Helvetica Neue"/>
              </a:rPr>
              <a:t>disinformation </a:t>
            </a:r>
            <a:endParaRPr lang="hr-HR" sz="40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3210718" cy="5400261"/>
          </a:xfrm>
          <a:prstGeom prst="rect">
            <a:avLst/>
          </a:prstGeom>
          <a:noFill/>
        </p:spPr>
        <p:txBody>
          <a:bodyPr wrap="square" rtlCol="0">
            <a:spAutoFit/>
          </a:bodyPr>
          <a:lstStyle/>
          <a:p>
            <a:pPr algn="just">
              <a:lnSpc>
                <a:spcPct val="107000"/>
              </a:lnSpc>
              <a:spcAft>
                <a:spcPts val="800"/>
              </a:spcAft>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What could be the motives for</a:t>
            </a:r>
            <a:r>
              <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Health disinformation?</a:t>
            </a: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Selling content - economic gain. </a:t>
            </a:r>
            <a:r>
              <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False announcements are usually motivated by financial incentives. Individuals or groups spread false information about a particular product - a drug or therapeutic procedure - to promote it and make a financial gain.</a:t>
            </a: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Deliberately causing harm</a:t>
            </a:r>
          </a:p>
          <a:p>
            <a:pPr algn="just">
              <a:lnSpc>
                <a:spcPct val="107000"/>
              </a:lnSpc>
              <a:spcAft>
                <a:spcPts val="800"/>
              </a:spcAft>
            </a:pP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What can be the purpose of disinformation?</a:t>
            </a: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Political basis - manipulation of public exchange (during the </a:t>
            </a:r>
            <a:r>
              <a:rPr lang="en-US" sz="2800" dirty="0" err="1">
                <a:solidFill>
                  <a:schemeClr val="tx1"/>
                </a:solidFill>
                <a:latin typeface="Calibri" panose="020F0502020204030204" pitchFamily="34" charset="0"/>
                <a:ea typeface="Yu Mincho" panose="02020400000000000000" pitchFamily="18" charset="-128"/>
                <a:cs typeface="Arial" panose="020B0604020202020204" pitchFamily="34" charset="0"/>
              </a:rPr>
              <a:t>Covid</a:t>
            </a: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 19 pandemic)</a:t>
            </a: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Publication with the purpose of publicity (paid advertising)</a:t>
            </a:r>
          </a:p>
          <a:p>
            <a:pPr marL="457200" indent="-457200" algn="just">
              <a:lnSpc>
                <a:spcPct val="107000"/>
              </a:lnSpc>
              <a:spcAft>
                <a:spcPts val="800"/>
              </a:spcAft>
              <a:buFont typeface="Arial" panose="020B0604020202020204" pitchFamily="34" charset="0"/>
              <a:buChar char="•"/>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80863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1.7. The role of social media</a:t>
            </a:r>
            <a:endParaRPr lang="hr-HR" sz="48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392367" y="2651084"/>
            <a:ext cx="15081336" cy="611712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Social media plays an important role in spreading disinformation, which was especially evident during the coronavirus pandemic and the introduction of quarantine, when social media was the primary source of information </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With the spread of the pandemic and the development and introduction of the vaccine against the disease COVID -19, a number of misinformation was spread on Internet platforms about the safety of the vaccine, what to do in case of illness, etc.</a:t>
            </a:r>
          </a:p>
          <a:p>
            <a:pPr algn="just">
              <a:lnSpc>
                <a:spcPct val="107000"/>
              </a:lnSpc>
              <a:spcAft>
                <a:spcPts val="800"/>
              </a:spcAft>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One of the examples is that hand washing does not help in fighting COVID -19, as well as advertising a number of "medicines" to treat COVID -19, the use of which can have serious consequences for human health, e.g. "a coronavirus infection can be cured if you drink bleach or pure alcohol".</a:t>
            </a:r>
          </a:p>
          <a:p>
            <a:pPr marL="457200" indent="-457200" algn="just">
              <a:lnSpc>
                <a:spcPct val="107000"/>
              </a:lnSpc>
              <a:spcAft>
                <a:spcPts val="800"/>
              </a:spcAft>
              <a:buFont typeface="Arial" panose="020B0604020202020204" pitchFamily="34" charset="0"/>
              <a:buChar char="•"/>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667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1.7. The role of social media</a:t>
            </a:r>
            <a:endParaRPr lang="hr-HR"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40494" y="2843589"/>
            <a:ext cx="15081336" cy="611712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Social media platforms reinforce and spread disinformation through various content created by users who are not authorised to provide information on health and treatment. For this reason, the European Union and its member states are stepping up their activities and taking measures to combat disinformation.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Available at:</a:t>
            </a:r>
          </a:p>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hlinkClick r:id="rId3"/>
              </a:rPr>
              <a:t>https://www.consilium.europa.eu/hr/policies/coronavirus/fighting-disinformation/</a:t>
            </a: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 EU institutions are working to raise awareness of the dangers of disinformation and promote the use of credible sources. To this end, a list of relevant sources of information (official sources of information) in the EU and the relevant EU institutions and international organisations has been published.</a:t>
            </a:r>
          </a:p>
          <a:p>
            <a:pPr marL="457200" indent="-457200" algn="just">
              <a:lnSpc>
                <a:spcPct val="107000"/>
              </a:lnSpc>
              <a:spcAft>
                <a:spcPts val="800"/>
              </a:spcAft>
              <a:buFont typeface="Arial" panose="020B0604020202020204" pitchFamily="34" charset="0"/>
              <a:buChar char="•"/>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02416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1.7. The role of social media</a:t>
            </a:r>
            <a:endParaRPr lang="hr-HR" sz="48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256274" y="2386389"/>
            <a:ext cx="15081336" cy="7141763"/>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As a result of the activities in the fight against disinformation, a JOINT COMMUNICATION of the EUROPEAN PARLIAMENT, THE EUROPEAN COUNCIL, THE COUNCIL, THE EUROPEAN ECONOMIC AND SOCIAL COMMITTEE AND THE BOARD OF THE REGIONS entitled "The fight against misinformation about the disease COVID-19 - Recognition of the facts” was published in June 2020, in which the European Commission and the High Representative will propose concrete measures to combat the problem of the spread of disinformation.</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 document is available at: </a:t>
            </a:r>
          </a:p>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hlinkClick r:id="rId3"/>
              </a:rPr>
              <a:t>https://eur-lex.europa.eu/legal-content/HR/TXT/PDF/?uri=CELEX:52020JC0008</a:t>
            </a: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p>
          <a:p>
            <a:pPr marL="457200" indent="-4572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 wide reach of social media, as well as the availability of its use, makes it a fertile ground for the rapid spread of false or inaccurate information that can have very serious consequences for the health of individuals.</a:t>
            </a:r>
          </a:p>
          <a:p>
            <a:pPr marL="457200" indent="-457200" algn="just">
              <a:lnSpc>
                <a:spcPct val="107000"/>
              </a:lnSpc>
              <a:spcAft>
                <a:spcPts val="800"/>
              </a:spcAft>
              <a:buFont typeface="Arial" panose="020B0604020202020204" pitchFamily="34" charset="0"/>
              <a:buChar char="•"/>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4" name="Imagen 3">
            <a:extLst>
              <a:ext uri="{FF2B5EF4-FFF2-40B4-BE49-F238E27FC236}">
                <a16:creationId xmlns:a16="http://schemas.microsoft.com/office/drawing/2014/main" id="{8BB7CE44-A4C7-F162-3DD6-FBDB2C81A0E5}"/>
              </a:ext>
            </a:extLst>
          </p:cNvPr>
          <p:cNvPicPr>
            <a:picLocks noChangeAspect="1"/>
          </p:cNvPicPr>
          <p:nvPr/>
        </p:nvPicPr>
        <p:blipFill>
          <a:blip r:embed="rId4"/>
          <a:stretch>
            <a:fillRect/>
          </a:stretch>
        </p:blipFill>
        <p:spPr>
          <a:xfrm>
            <a:off x="14242876" y="4969897"/>
            <a:ext cx="3343666" cy="2289684"/>
          </a:xfrm>
          <a:prstGeom prst="rect">
            <a:avLst/>
          </a:prstGeom>
        </p:spPr>
      </p:pic>
    </p:spTree>
    <p:extLst>
      <p:ext uri="{BB962C8B-B14F-4D97-AF65-F5344CB8AC3E}">
        <p14:creationId xmlns:p14="http://schemas.microsoft.com/office/powerpoint/2010/main" val="38422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566160" y="2604875"/>
            <a:ext cx="12017829" cy="470894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hr-HR" sz="6000" b="1" dirty="0">
                <a:solidFill>
                  <a:srgbClr val="00CCFF"/>
                </a:solidFill>
                <a:latin typeface="+mn-lt"/>
                <a:ea typeface="Helvetica Neue"/>
                <a:cs typeface="Helvetica Neue"/>
                <a:sym typeface="Helvetica Neue"/>
              </a:rPr>
              <a:t>2. </a:t>
            </a:r>
          </a:p>
          <a:p>
            <a:pPr lvl="0" algn="ctr">
              <a:buClr>
                <a:srgbClr val="AED633"/>
              </a:buClr>
              <a:buSzPts val="6000"/>
            </a:pPr>
            <a:r>
              <a:rPr lang="en-US" sz="6000" b="1" dirty="0">
                <a:solidFill>
                  <a:srgbClr val="00CCFF"/>
                </a:solidFill>
                <a:latin typeface="+mn-lt"/>
                <a:ea typeface="Helvetica Neue"/>
                <a:cs typeface="Helvetica Neue"/>
                <a:sym typeface="Helvetica Neue"/>
              </a:rPr>
              <a:t>Recognizing health disinformation</a:t>
            </a:r>
          </a:p>
          <a:p>
            <a:pPr lvl="0" algn="ctr">
              <a:buClr>
                <a:srgbClr val="AED633"/>
              </a:buClr>
              <a:buSzPts val="6000"/>
            </a:pPr>
            <a:endParaRPr lang="es-ES" sz="6000" b="1" dirty="0">
              <a:solidFill>
                <a:srgbClr val="00CCFF"/>
              </a:solidFill>
              <a:latin typeface="+mn-lt"/>
              <a:ea typeface="Helvetica Neue"/>
              <a:cs typeface="Helvetica Neue"/>
              <a:sym typeface="Helvetica Neue"/>
            </a:endParaRPr>
          </a:p>
        </p:txBody>
      </p:sp>
      <p:sp>
        <p:nvSpPr>
          <p:cNvPr id="2" name="Rectangle 1">
            <a:extLst>
              <a:ext uri="{FF2B5EF4-FFF2-40B4-BE49-F238E27FC236}">
                <a16:creationId xmlns:a16="http://schemas.microsoft.com/office/drawing/2014/main" id="{210795AE-4B8E-44BA-B605-21844BA0208E}"/>
              </a:ext>
            </a:extLst>
          </p:cNvPr>
          <p:cNvSpPr/>
          <p:nvPr/>
        </p:nvSpPr>
        <p:spPr>
          <a:xfrm>
            <a:off x="12025837" y="8984095"/>
            <a:ext cx="5565947" cy="307777"/>
          </a:xfrm>
          <a:prstGeom prst="rect">
            <a:avLst/>
          </a:prstGeom>
        </p:spPr>
        <p:txBody>
          <a:bodyPr wrap="none">
            <a:spAutoFit/>
          </a:bodyPr>
          <a:lstStyle/>
          <a:p>
            <a:r>
              <a:rPr lang="hr-HR" dirty="0"/>
              <a:t>https://www.vecernji.ba/media/img/d4/f2/2f8550822c1bff47f6db.jpeg</a:t>
            </a:r>
          </a:p>
        </p:txBody>
      </p:sp>
      <p:pic>
        <p:nvPicPr>
          <p:cNvPr id="3" name="Picture 2">
            <a:extLst>
              <a:ext uri="{FF2B5EF4-FFF2-40B4-BE49-F238E27FC236}">
                <a16:creationId xmlns:a16="http://schemas.microsoft.com/office/drawing/2014/main" id="{09261A5C-929B-47D5-90F8-A73DE1E99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21146" y="5889984"/>
            <a:ext cx="3981033" cy="2645893"/>
          </a:xfrm>
          <a:prstGeom prst="rect">
            <a:avLst/>
          </a:prstGeom>
        </p:spPr>
      </p:pic>
    </p:spTree>
    <p:extLst>
      <p:ext uri="{BB962C8B-B14F-4D97-AF65-F5344CB8AC3E}">
        <p14:creationId xmlns:p14="http://schemas.microsoft.com/office/powerpoint/2010/main" val="346361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958061" y="1481476"/>
            <a:ext cx="13213759" cy="1200288"/>
          </a:xfrm>
          <a:prstGeom prst="rect">
            <a:avLst/>
          </a:prstGeom>
          <a:noFill/>
          <a:ln>
            <a:noFill/>
          </a:ln>
        </p:spPr>
        <p:txBody>
          <a:bodyPr spcFirstLastPara="1" wrap="square" lIns="91425" tIns="45700" rIns="91425" bIns="45700" anchor="t" anchorCtr="0">
            <a:spAutoFit/>
          </a:bodyPr>
          <a:lstStyle/>
          <a:p>
            <a:pPr lvl="0"/>
            <a:r>
              <a:rPr lang="en-US" sz="3600" b="1" dirty="0">
                <a:solidFill>
                  <a:schemeClr val="tx1"/>
                </a:solidFill>
                <a:ea typeface="Helvetica Neue"/>
                <a:cs typeface="Helvetica Neue"/>
                <a:sym typeface="Helvetica Neue"/>
              </a:rPr>
              <a:t>2.1. Credibility of content - How to recognize health disinformation?</a:t>
            </a:r>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801651" y="2991680"/>
            <a:ext cx="15081336" cy="6095964"/>
          </a:xfrm>
          <a:prstGeom prst="rect">
            <a:avLst/>
          </a:prstGeom>
          <a:noFill/>
        </p:spPr>
        <p:txBody>
          <a:bodyPr wrap="square" rtlCol="0">
            <a:spAutoFit/>
          </a:bodyPr>
          <a:lstStyle/>
          <a:p>
            <a:pPr algn="just">
              <a:lnSpc>
                <a:spcPct val="107000"/>
              </a:lnSpc>
              <a:spcAft>
                <a:spcPts val="800"/>
              </a:spcAft>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When searching for websites, i.e. posts on internet portals</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the URLs</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if the portal has an imprint </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the identities of the people who edit it</a:t>
            </a:r>
          </a:p>
          <a:p>
            <a:pPr algn="just">
              <a:lnSpc>
                <a:spcPct val="107000"/>
              </a:lnSpc>
              <a:spcAft>
                <a:spcPts val="800"/>
              </a:spcAft>
            </a:pPr>
            <a:endParaRPr lang="hr-HR" sz="36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8" name="Picture 7">
            <a:extLst>
              <a:ext uri="{FF2B5EF4-FFF2-40B4-BE49-F238E27FC236}">
                <a16:creationId xmlns:a16="http://schemas.microsoft.com/office/drawing/2014/main" id="{9D5B14A8-3C12-4F1B-BB34-069634D80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9525" y="6972260"/>
            <a:ext cx="1263317" cy="914479"/>
          </a:xfrm>
          <a:prstGeom prst="rect">
            <a:avLst/>
          </a:prstGeom>
        </p:spPr>
      </p:pic>
      <p:pic>
        <p:nvPicPr>
          <p:cNvPr id="9" name="Picture 8">
            <a:extLst>
              <a:ext uri="{FF2B5EF4-FFF2-40B4-BE49-F238E27FC236}">
                <a16:creationId xmlns:a16="http://schemas.microsoft.com/office/drawing/2014/main" id="{405962DB-852D-4FCF-B9E4-55EC023BB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224" y="5733007"/>
            <a:ext cx="1268078" cy="914479"/>
          </a:xfrm>
          <a:prstGeom prst="rect">
            <a:avLst/>
          </a:prstGeom>
        </p:spPr>
      </p:pic>
      <p:pic>
        <p:nvPicPr>
          <p:cNvPr id="10" name="Picture 9">
            <a:extLst>
              <a:ext uri="{FF2B5EF4-FFF2-40B4-BE49-F238E27FC236}">
                <a16:creationId xmlns:a16="http://schemas.microsoft.com/office/drawing/2014/main" id="{E526CE02-35CE-466F-A901-A79DA6086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7866" y="4084681"/>
            <a:ext cx="1268078" cy="914479"/>
          </a:xfrm>
          <a:prstGeom prst="rect">
            <a:avLst/>
          </a:prstGeom>
        </p:spPr>
      </p:pic>
    </p:spTree>
    <p:extLst>
      <p:ext uri="{BB962C8B-B14F-4D97-AF65-F5344CB8AC3E}">
        <p14:creationId xmlns:p14="http://schemas.microsoft.com/office/powerpoint/2010/main" val="61104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00C44-6D5D-4D6B-AC0F-5C115D0BD909}"/>
              </a:ext>
            </a:extLst>
          </p:cNvPr>
          <p:cNvSpPr txBox="1"/>
          <p:nvPr/>
        </p:nvSpPr>
        <p:spPr>
          <a:xfrm>
            <a:off x="1840804" y="4507418"/>
            <a:ext cx="11070524"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t>Understand the concept of health literacy.</a:t>
            </a:r>
          </a:p>
          <a:p>
            <a:pPr marL="342900" indent="-342900">
              <a:buFont typeface="Arial" panose="020B0604020202020204" pitchFamily="34" charset="0"/>
              <a:buChar char="•"/>
            </a:pPr>
            <a:r>
              <a:rPr lang="en-US" sz="2800" dirty="0"/>
              <a:t>Understand the concept of e-health literacy.</a:t>
            </a:r>
          </a:p>
          <a:p>
            <a:pPr marL="342900" indent="-342900">
              <a:buFont typeface="Arial" panose="020B0604020202020204" pitchFamily="34" charset="0"/>
              <a:buChar char="•"/>
            </a:pPr>
            <a:r>
              <a:rPr lang="en-US" sz="2800" dirty="0"/>
              <a:t>Understand disinformation related to health and its impact on individuals.</a:t>
            </a:r>
          </a:p>
          <a:p>
            <a:pPr marL="342900" indent="-342900">
              <a:buFont typeface="Arial" panose="020B0604020202020204" pitchFamily="34" charset="0"/>
              <a:buChar char="•"/>
            </a:pPr>
            <a:r>
              <a:rPr lang="en-US" sz="2800" dirty="0"/>
              <a:t>Develop and improve knowledge and critical thinking skills to identify and evaluate potential health-related disinformation.</a:t>
            </a:r>
          </a:p>
          <a:p>
            <a:pPr marL="342900" indent="-342900">
              <a:buFont typeface="Arial" panose="020B0604020202020204" pitchFamily="34" charset="0"/>
              <a:buChar char="•"/>
            </a:pPr>
            <a:r>
              <a:rPr lang="en-US" sz="2800" dirty="0"/>
              <a:t>Apply basic techniques to verify information using relevant sources.</a:t>
            </a:r>
            <a:endParaRPr lang="hr-HR" sz="2800" dirty="0"/>
          </a:p>
        </p:txBody>
      </p:sp>
      <p:sp>
        <p:nvSpPr>
          <p:cNvPr id="6" name="Google Shape;98;p4">
            <a:extLst>
              <a:ext uri="{FF2B5EF4-FFF2-40B4-BE49-F238E27FC236}">
                <a16:creationId xmlns:a16="http://schemas.microsoft.com/office/drawing/2014/main" id="{80860384-A386-4B48-9CBD-7EE4F2C8C5C4}"/>
              </a:ext>
            </a:extLst>
          </p:cNvPr>
          <p:cNvSpPr txBox="1"/>
          <p:nvPr/>
        </p:nvSpPr>
        <p:spPr>
          <a:xfrm>
            <a:off x="1840804" y="1598036"/>
            <a:ext cx="36960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chemeClr val="tx1"/>
                </a:solidFill>
                <a:latin typeface="+mn-lt"/>
                <a:ea typeface="Helvetica Neue"/>
                <a:cs typeface="Helvetica Neue"/>
                <a:sym typeface="Helvetica Neue"/>
              </a:rPr>
              <a:t>Objectives</a:t>
            </a:r>
          </a:p>
        </p:txBody>
      </p:sp>
      <p:sp>
        <p:nvSpPr>
          <p:cNvPr id="7" name="Rectangle 6">
            <a:extLst>
              <a:ext uri="{FF2B5EF4-FFF2-40B4-BE49-F238E27FC236}">
                <a16:creationId xmlns:a16="http://schemas.microsoft.com/office/drawing/2014/main" id="{D68EDEE5-0C9F-41BA-8AAB-5A27CF3EBA05}"/>
              </a:ext>
            </a:extLst>
          </p:cNvPr>
          <p:cNvSpPr/>
          <p:nvPr/>
        </p:nvSpPr>
        <p:spPr>
          <a:xfrm>
            <a:off x="1348469" y="3100430"/>
            <a:ext cx="7220246" cy="523220"/>
          </a:xfrm>
          <a:prstGeom prst="rect">
            <a:avLst/>
          </a:prstGeom>
        </p:spPr>
        <p:txBody>
          <a:bodyPr wrap="none">
            <a:spAutoFit/>
          </a:bodyPr>
          <a:lstStyle/>
          <a:p>
            <a:pPr lvl="0" algn="just"/>
            <a:r>
              <a:rPr lang="en-US" sz="2800" dirty="0">
                <a:solidFill>
                  <a:schemeClr val="dk1"/>
                </a:solidFill>
                <a:ea typeface="Helvetica Neue"/>
                <a:cs typeface="Helvetica Neue"/>
                <a:sym typeface="Helvetica Neue"/>
              </a:rPr>
              <a:t>At the end of this module you will be able to:</a:t>
            </a:r>
            <a:endParaRPr lang="en-US" sz="2800" dirty="0">
              <a:ea typeface="Helvetica Neue"/>
              <a:cs typeface="Helvetica Neue"/>
              <a:sym typeface="Helvetica Neue"/>
            </a:endParaRPr>
          </a:p>
        </p:txBody>
      </p:sp>
      <p:pic>
        <p:nvPicPr>
          <p:cNvPr id="4" name="Graphic 3" descr="Lightbulb and gear">
            <a:extLst>
              <a:ext uri="{FF2B5EF4-FFF2-40B4-BE49-F238E27FC236}">
                <a16:creationId xmlns:a16="http://schemas.microsoft.com/office/drawing/2014/main" id="{CFAD5C2B-58AF-43E5-90B3-6B1DB082DD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61958" y="3100430"/>
            <a:ext cx="1888958" cy="1699461"/>
          </a:xfrm>
          <a:prstGeom prst="rect">
            <a:avLst/>
          </a:prstGeom>
        </p:spPr>
      </p:pic>
    </p:spTree>
    <p:extLst>
      <p:ext uri="{BB962C8B-B14F-4D97-AF65-F5344CB8AC3E}">
        <p14:creationId xmlns:p14="http://schemas.microsoft.com/office/powerpoint/2010/main" val="428686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41118" y="1146210"/>
            <a:ext cx="13746678" cy="1200288"/>
          </a:xfrm>
          <a:prstGeom prst="rect">
            <a:avLst/>
          </a:prstGeom>
          <a:noFill/>
          <a:ln>
            <a:noFill/>
          </a:ln>
        </p:spPr>
        <p:txBody>
          <a:bodyPr spcFirstLastPara="1" wrap="square" lIns="91425" tIns="45700" rIns="91425" bIns="45700" anchor="t" anchorCtr="0">
            <a:spAutoFit/>
          </a:bodyPr>
          <a:lstStyle/>
          <a:p>
            <a:pPr lvl="0"/>
            <a:r>
              <a:rPr lang="en-US" sz="3600" b="1" dirty="0">
                <a:solidFill>
                  <a:schemeClr val="tx1"/>
                </a:solidFill>
                <a:ea typeface="Helvetica Neue"/>
                <a:cs typeface="Helvetica Neue"/>
                <a:sym typeface="Helvetica Neue"/>
              </a:rPr>
              <a:t>2.1. Credibility of content - How to recognize health disinformation?</a:t>
            </a:r>
          </a:p>
        </p:txBody>
      </p:sp>
      <p:sp>
        <p:nvSpPr>
          <p:cNvPr id="5" name="TextBox 4">
            <a:extLst>
              <a:ext uri="{FF2B5EF4-FFF2-40B4-BE49-F238E27FC236}">
                <a16:creationId xmlns:a16="http://schemas.microsoft.com/office/drawing/2014/main" id="{1699FA08-616C-41F5-9E6C-80AC51BDCC6E}"/>
              </a:ext>
            </a:extLst>
          </p:cNvPr>
          <p:cNvSpPr txBox="1"/>
          <p:nvPr/>
        </p:nvSpPr>
        <p:spPr>
          <a:xfrm>
            <a:off x="1553228" y="2788420"/>
            <a:ext cx="14993654" cy="6424900"/>
          </a:xfrm>
          <a:prstGeom prst="rect">
            <a:avLst/>
          </a:prstGeom>
          <a:noFill/>
        </p:spPr>
        <p:txBody>
          <a:bodyPr wrap="square" rtlCol="0">
            <a:spAutoFit/>
          </a:bodyPr>
          <a:lstStyle/>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The source is credible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if there is an expert, professional person (signed author) behind the publication,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if the sources of the information are actual interlocutors (first and last name) </a:t>
            </a:r>
          </a:p>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     or relevant healthcare institutions/organisations (primary, secondary, tertiary level of healthcare),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official health portals, i.e. websites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portals of health care institutions, civil society associations, official websites of the Ministry and the Institute of Public Health are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if it can be seen that the information published in a particular medium (Internet portal) is regularly updated (publication date marked).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in advertising, when only positive values are emphasised for a particular product (drug) or service. If it is an article, check the references and their credibility</a:t>
            </a:r>
          </a:p>
          <a:p>
            <a:pPr algn="just">
              <a:lnSpc>
                <a:spcPct val="107000"/>
              </a:lnSpc>
              <a:spcAft>
                <a:spcPts val="800"/>
              </a:spcAft>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9885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21250" y="3062825"/>
            <a:ext cx="13390323" cy="5526513"/>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if the website is accredited</a:t>
            </a: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if the authors and editors are clearly highlighted</a:t>
            </a: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if the article is signed by the author</a:t>
            </a: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the references</a:t>
            </a: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if the site is updated regularly: the date </a:t>
            </a:r>
            <a:endPar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hr-HR" sz="36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of the last modification is indicated</a:t>
            </a: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the grammar</a:t>
            </a:r>
          </a:p>
          <a:p>
            <a:pPr marL="457200" indent="-457200" algn="just">
              <a:lnSpc>
                <a:spcPct val="107000"/>
              </a:lnSpc>
              <a:spcAft>
                <a:spcPts val="800"/>
              </a:spcAft>
              <a:buFont typeface="Arial" panose="020B0604020202020204" pitchFamily="34" charset="0"/>
              <a:buChar char="•"/>
            </a:pPr>
            <a:r>
              <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rPr>
              <a:t>Check the motive and purpose of the publication</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5" y="1269637"/>
            <a:ext cx="13210718"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2.2. How to recognize the credibility of the source?</a:t>
            </a:r>
            <a:endParaRPr lang="hr-HR" sz="4400" b="1" dirty="0">
              <a:solidFill>
                <a:schemeClr val="tx1"/>
              </a:solidFill>
              <a:ea typeface="Helvetica Neue"/>
              <a:cs typeface="Helvetica Neue"/>
              <a:sym typeface="Helvetica Neue"/>
            </a:endParaRPr>
          </a:p>
        </p:txBody>
      </p:sp>
      <p:pic>
        <p:nvPicPr>
          <p:cNvPr id="6" name="Imagen 5">
            <a:extLst>
              <a:ext uri="{FF2B5EF4-FFF2-40B4-BE49-F238E27FC236}">
                <a16:creationId xmlns:a16="http://schemas.microsoft.com/office/drawing/2014/main" id="{2C9C101E-487F-458B-2990-136E5C9F478D}"/>
              </a:ext>
            </a:extLst>
          </p:cNvPr>
          <p:cNvPicPr>
            <a:picLocks noChangeAspect="1"/>
          </p:cNvPicPr>
          <p:nvPr/>
        </p:nvPicPr>
        <p:blipFill>
          <a:blip r:embed="rId2"/>
          <a:stretch>
            <a:fillRect/>
          </a:stretch>
        </p:blipFill>
        <p:spPr>
          <a:xfrm>
            <a:off x="13644995" y="3062825"/>
            <a:ext cx="3933155" cy="4519464"/>
          </a:xfrm>
          <a:prstGeom prst="rect">
            <a:avLst/>
          </a:prstGeom>
        </p:spPr>
      </p:pic>
    </p:spTree>
    <p:extLst>
      <p:ext uri="{BB962C8B-B14F-4D97-AF65-F5344CB8AC3E}">
        <p14:creationId xmlns:p14="http://schemas.microsoft.com/office/powerpoint/2010/main" val="420602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400855" y="2256708"/>
            <a:ext cx="10441861" cy="7884402"/>
          </a:xfrm>
          <a:prstGeom prst="rect">
            <a:avLst/>
          </a:prstGeom>
          <a:noFill/>
        </p:spPr>
        <p:txBody>
          <a:bodyPr wrap="square" rtlCol="0">
            <a:spAutoFit/>
          </a:bodyPr>
          <a:lstStyle/>
          <a:p>
            <a:pPr algn="just">
              <a:lnSpc>
                <a:spcPct val="107000"/>
              </a:lnSpc>
              <a:spcAft>
                <a:spcPts val="800"/>
              </a:spcAft>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Various criteria can be used to assess the relevance and accuracy of the information found.</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checking the date of publication</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checking the source, </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whether the article is signed by the author, </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whether the information can be found on other websites (websites - portals specializing in health), </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whether it is an article, </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whether the information is supported by quotes - assess the credibility of the quotes, </a:t>
            </a: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purpose of the article: whether the article is a paid advertisement or has a political basis.</a:t>
            </a: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5" y="1269637"/>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2.3. Ways of checking sources and facts</a:t>
            </a:r>
          </a:p>
        </p:txBody>
      </p:sp>
      <p:pic>
        <p:nvPicPr>
          <p:cNvPr id="4" name="Picture 2" descr="Informacija – Wikipedija">
            <a:extLst>
              <a:ext uri="{FF2B5EF4-FFF2-40B4-BE49-F238E27FC236}">
                <a16:creationId xmlns:a16="http://schemas.microsoft.com/office/drawing/2014/main" id="{3BDDCD1E-99FA-461E-B82C-84D7DE542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15582" y="455871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94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88896" y="2594657"/>
            <a:ext cx="12017829" cy="2862282"/>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hr-HR" sz="6000" b="1" dirty="0">
                <a:solidFill>
                  <a:srgbClr val="00CCFF"/>
                </a:solidFill>
                <a:latin typeface="+mn-lt"/>
                <a:ea typeface="Helvetica Neue"/>
                <a:cs typeface="Helvetica Neue"/>
                <a:sym typeface="Helvetica Neue"/>
              </a:rPr>
              <a:t>3. </a:t>
            </a:r>
          </a:p>
          <a:p>
            <a:pPr lvl="0" algn="ctr">
              <a:buClr>
                <a:srgbClr val="AED633"/>
              </a:buClr>
              <a:buSzPts val="6000"/>
            </a:pPr>
            <a:r>
              <a:rPr lang="en-GB" sz="6000" b="1" dirty="0">
                <a:solidFill>
                  <a:srgbClr val="00CCFF"/>
                </a:solidFill>
                <a:latin typeface="+mn-lt"/>
                <a:ea typeface="Helvetica Neue"/>
                <a:cs typeface="Helvetica Neue"/>
                <a:sym typeface="Helvetica Neue"/>
              </a:rPr>
              <a:t>Responsible Online Behaviour</a:t>
            </a:r>
          </a:p>
        </p:txBody>
      </p:sp>
      <p:pic>
        <p:nvPicPr>
          <p:cNvPr id="3" name="Picture 2">
            <a:extLst>
              <a:ext uri="{FF2B5EF4-FFF2-40B4-BE49-F238E27FC236}">
                <a16:creationId xmlns:a16="http://schemas.microsoft.com/office/drawing/2014/main" id="{212434AD-34CB-448C-81B2-0ECA485D6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8378" y="5728498"/>
            <a:ext cx="4138863" cy="2759242"/>
          </a:xfrm>
          <a:prstGeom prst="rect">
            <a:avLst/>
          </a:prstGeom>
        </p:spPr>
      </p:pic>
      <p:sp>
        <p:nvSpPr>
          <p:cNvPr id="4" name="Rectangle 3">
            <a:extLst>
              <a:ext uri="{FF2B5EF4-FFF2-40B4-BE49-F238E27FC236}">
                <a16:creationId xmlns:a16="http://schemas.microsoft.com/office/drawing/2014/main" id="{DBD8FCC9-1DFD-46B3-84E3-0FFCCC136E85}"/>
              </a:ext>
            </a:extLst>
          </p:cNvPr>
          <p:cNvSpPr/>
          <p:nvPr/>
        </p:nvSpPr>
        <p:spPr>
          <a:xfrm>
            <a:off x="7333249" y="8740713"/>
            <a:ext cx="5233736" cy="246221"/>
          </a:xfrm>
          <a:prstGeom prst="rect">
            <a:avLst/>
          </a:prstGeom>
        </p:spPr>
        <p:txBody>
          <a:bodyPr wrap="square">
            <a:spAutoFit/>
          </a:bodyPr>
          <a:lstStyle/>
          <a:p>
            <a:r>
              <a:rPr lang="hr-HR" sz="1000" dirty="0"/>
              <a:t>https://www.dijabetes.hr/wp-content/uploads/2023/03/zdravstvena-pismenost-1.jpg</a:t>
            </a:r>
          </a:p>
        </p:txBody>
      </p:sp>
    </p:spTree>
    <p:extLst>
      <p:ext uri="{BB962C8B-B14F-4D97-AF65-F5344CB8AC3E}">
        <p14:creationId xmlns:p14="http://schemas.microsoft.com/office/powerpoint/2010/main" val="341397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7459579" y="2282744"/>
            <a:ext cx="4427621" cy="595932"/>
          </a:xfrm>
          <a:prstGeom prst="rect">
            <a:avLst/>
          </a:prstGeom>
          <a:noFill/>
        </p:spPr>
        <p:txBody>
          <a:bodyPr wrap="square" rtlCol="0">
            <a:spAutoFit/>
          </a:bodyPr>
          <a:lstStyle/>
          <a:p>
            <a:pPr algn="just">
              <a:lnSpc>
                <a:spcPct val="107000"/>
              </a:lnSpc>
              <a:spcAft>
                <a:spcPts val="800"/>
              </a:spcAft>
            </a:pPr>
            <a:r>
              <a:rPr lang="en-US"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Use accredited websites</a:t>
            </a:r>
            <a:endParaRPr lang="hr-HR" sz="32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618803" y="1365890"/>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3.1. Ways of recognizing health disinformation</a:t>
            </a:r>
          </a:p>
        </p:txBody>
      </p:sp>
      <p:sp>
        <p:nvSpPr>
          <p:cNvPr id="6" name="TextBox 5">
            <a:extLst>
              <a:ext uri="{FF2B5EF4-FFF2-40B4-BE49-F238E27FC236}">
                <a16:creationId xmlns:a16="http://schemas.microsoft.com/office/drawing/2014/main" id="{9FE44B84-4444-40CD-AB69-137C29A7908D}"/>
              </a:ext>
            </a:extLst>
          </p:cNvPr>
          <p:cNvSpPr txBox="1"/>
          <p:nvPr/>
        </p:nvSpPr>
        <p:spPr>
          <a:xfrm>
            <a:off x="1997242" y="3368842"/>
            <a:ext cx="5462337" cy="5329857"/>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websites can be accredited if they meet eight conditions</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the authors and publishers are clearly highlighted </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it is stated that the website and its content cannot replace a visit to the doctor</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user’s  data is protected</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the website is updated: the date of the last modification is indicated, </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the information is objective and complete</a:t>
            </a:r>
          </a:p>
        </p:txBody>
      </p:sp>
      <p:sp>
        <p:nvSpPr>
          <p:cNvPr id="8" name="TextBox 7">
            <a:extLst>
              <a:ext uri="{FF2B5EF4-FFF2-40B4-BE49-F238E27FC236}">
                <a16:creationId xmlns:a16="http://schemas.microsoft.com/office/drawing/2014/main" id="{84A86663-793F-4EF5-992B-58543AF4B94E}"/>
              </a:ext>
            </a:extLst>
          </p:cNvPr>
          <p:cNvSpPr txBox="1"/>
          <p:nvPr/>
        </p:nvSpPr>
        <p:spPr>
          <a:xfrm>
            <a:off x="10707331" y="3522730"/>
            <a:ext cx="5812028" cy="5124673"/>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the interface of the website is accessible to the user and has a highlighted task</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all sources of funding are clearly indicated</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all advertisements must be marked as advertising so that the reader can distinguish them from the health content of the website</a:t>
            </a:r>
          </a:p>
          <a:p>
            <a:pPr marL="342900" indent="-342900" algn="just">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Yu Mincho" panose="02020400000000000000" pitchFamily="18" charset="-128"/>
                <a:cs typeface="Arial" panose="020B0604020202020204" pitchFamily="34" charset="0"/>
              </a:rPr>
              <a:t>search for specialized websites whose content is focused on health prevention and disease prevention, as well as websites - portals where one can get answers to health-related questions</a:t>
            </a:r>
            <a:r>
              <a:rPr lang="en-GB" sz="1200" dirty="0">
                <a:solidFill>
                  <a:schemeClr val="tx1"/>
                </a:solidFill>
                <a:latin typeface="Calibri" panose="020F0502020204030204" pitchFamily="34" charset="0"/>
                <a:ea typeface="Yu Mincho" panose="02020400000000000000" pitchFamily="18" charset="-128"/>
                <a:cs typeface="Arial" panose="020B0604020202020204" pitchFamily="34" charset="0"/>
              </a:rPr>
              <a:t>.</a:t>
            </a:r>
          </a:p>
        </p:txBody>
      </p:sp>
      <p:pic>
        <p:nvPicPr>
          <p:cNvPr id="10242" name="Picture 2" descr="Blue exclamation point button Digital Art by Henrik Lehnerer - Pixels">
            <a:extLst>
              <a:ext uri="{FF2B5EF4-FFF2-40B4-BE49-F238E27FC236}">
                <a16:creationId xmlns:a16="http://schemas.microsoft.com/office/drawing/2014/main" id="{B1ED73B8-EC75-4D32-9B74-A618CB72DE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67381" y="3777916"/>
            <a:ext cx="3261042" cy="32610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4CF804-56C2-431F-ACEC-341A75B7252F}"/>
              </a:ext>
            </a:extLst>
          </p:cNvPr>
          <p:cNvSpPr/>
          <p:nvPr/>
        </p:nvSpPr>
        <p:spPr>
          <a:xfrm>
            <a:off x="7976936" y="8963495"/>
            <a:ext cx="3344006" cy="369332"/>
          </a:xfrm>
          <a:prstGeom prst="rect">
            <a:avLst/>
          </a:prstGeom>
        </p:spPr>
        <p:txBody>
          <a:bodyPr wrap="square">
            <a:spAutoFit/>
          </a:bodyPr>
          <a:lstStyle/>
          <a:p>
            <a:r>
              <a:rPr lang="hr-HR" sz="900" dirty="0"/>
              <a:t>https://images.fineartamerica.com/images-medium-large-5/blue-exclamation-point-button-henrik-lehnerer.jpg</a:t>
            </a:r>
          </a:p>
        </p:txBody>
      </p:sp>
    </p:spTree>
    <p:extLst>
      <p:ext uri="{BB962C8B-B14F-4D97-AF65-F5344CB8AC3E}">
        <p14:creationId xmlns:p14="http://schemas.microsoft.com/office/powerpoint/2010/main" val="20626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12953" y="3132423"/>
            <a:ext cx="13390323" cy="5081648"/>
          </a:xfrm>
          <a:prstGeom prst="rect">
            <a:avLst/>
          </a:prstGeom>
          <a:noFill/>
        </p:spPr>
        <p:txBody>
          <a:bodyPr wrap="square" rtlCol="0">
            <a:spAutoFit/>
          </a:bodyPr>
          <a:lstStyle/>
          <a:p>
            <a:pPr algn="just">
              <a:lnSpc>
                <a:spcPct val="107000"/>
              </a:lnSpc>
              <a:spcAft>
                <a:spcPts val="800"/>
              </a:spcAft>
            </a:pPr>
            <a:r>
              <a:rPr lang="en-GB"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Examples of accredited websites:</a:t>
            </a: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2"/>
              </a:rPr>
              <a:t>https://www.hzjz.hr/</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3"/>
              </a:rPr>
              <a:t>https://stampar.hr/hr</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4"/>
              </a:rPr>
              <a:t>https://eurohealthnet.eu/</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5"/>
              </a:rPr>
              <a:t>https://www.who.int/</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6"/>
              </a:rPr>
              <a:t>https://united-healthcare.eu/</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7"/>
              </a:rPr>
              <a:t>https://www.iss.it/web/iss-en</a:t>
            </a:r>
            <a:r>
              <a:rPr lang="hr-HR" sz="24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8"/>
              </a:rPr>
              <a:t>https://www.sciensano.be/en/health-topics</a:t>
            </a: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60653" y="1287925"/>
            <a:ext cx="14168073"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3.1. Ways of recognizing health disinformation</a:t>
            </a:r>
          </a:p>
        </p:txBody>
      </p:sp>
    </p:spTree>
    <p:extLst>
      <p:ext uri="{BB962C8B-B14F-4D97-AF65-F5344CB8AC3E}">
        <p14:creationId xmlns:p14="http://schemas.microsoft.com/office/powerpoint/2010/main" val="53369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941039" y="2789733"/>
            <a:ext cx="13880096" cy="6117124"/>
          </a:xfrm>
          <a:prstGeom prst="rect">
            <a:avLst/>
          </a:prstGeom>
          <a:noFill/>
        </p:spPr>
        <p:txBody>
          <a:bodyPr wrap="square" rtlCol="0">
            <a:spAutoFit/>
          </a:bodyPr>
          <a:lstStyle/>
          <a:p>
            <a:pPr algn="just">
              <a:lnSpc>
                <a:spcPct val="107000"/>
              </a:lnSpc>
              <a:spcAft>
                <a:spcPts val="800"/>
              </a:spcAft>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A responsible approach to the world of the Internet, in this case health information, requires following a few rules.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Review information before sharing or using it with others.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Look for reliable sources and ask a professional (doctor, nurse/technician) to confirm the accuracy of the information.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Objectively assess the credibility of content and consider alternative perspectives before using or sharing information.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Verify the credibility of sources by looking for evidence and checking claims, especially in cases of "miracles" and easy solutions in treating and curing certain conditions and diseases (e.g. chronic diseases, diabetes, arthritis, etc.), which calls into question the veracity. </a:t>
            </a:r>
          </a:p>
          <a:p>
            <a:pPr marL="457200" indent="-4572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Look for other sources to educate yourself and better understand the topic (disease, condition)</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797051" y="1257605"/>
            <a:ext cx="14168073" cy="1446509"/>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3.2. Responsible use of online sources for health information</a:t>
            </a:r>
            <a:r>
              <a:rPr lang="en-US" sz="4800" b="1" dirty="0">
                <a:solidFill>
                  <a:schemeClr val="tx1"/>
                </a:solidFill>
                <a:ea typeface="Helvetica Neue"/>
                <a:cs typeface="Helvetica Neue"/>
                <a:sym typeface="Helvetica Neue"/>
              </a:rPr>
              <a:t> </a:t>
            </a:r>
            <a:r>
              <a:rPr lang="hr-HR" sz="4800" b="1" dirty="0">
                <a:solidFill>
                  <a:schemeClr val="tx1"/>
                </a:solidFill>
                <a:ea typeface="Helvetica Neue"/>
                <a:cs typeface="Helvetica Neue"/>
                <a:sym typeface="Helvetica Neue"/>
              </a:rPr>
              <a:t> </a:t>
            </a:r>
            <a:endParaRPr lang="en-US" sz="48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56333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198439" y="2449509"/>
            <a:ext cx="13390323" cy="5656100"/>
          </a:xfrm>
          <a:prstGeom prst="rect">
            <a:avLst/>
          </a:prstGeom>
          <a:noFill/>
        </p:spPr>
        <p:txBody>
          <a:bodyPr wrap="square" rtlCol="0">
            <a:spAutoFit/>
          </a:bodyPr>
          <a:lstStyle/>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Verify information before using or sharing it: Verify the authenticity and credibility of information from trusted sources or fact-checking organizations (medical professionals, specialized health care facilities, etc.) before sharing it</a:t>
            </a:r>
          </a:p>
          <a:p>
            <a:pPr marL="342900" indent="-3429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Use trusted - specialized sources: Rely on trusted sources of health information to avoid misinformation. Follow specialized fact-checking websites and experts in various health fields</a:t>
            </a:r>
          </a:p>
          <a:p>
            <a:pPr marL="342900" indent="-342900" algn="just">
              <a:lnSpc>
                <a:spcPct val="107000"/>
              </a:lnSpc>
              <a:spcAft>
                <a:spcPts val="800"/>
              </a:spcAft>
              <a:buFont typeface="Arial" panose="020B0604020202020204" pitchFamily="34" charset="0"/>
              <a:buChar char="•"/>
            </a:pPr>
            <a:endPar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2800" dirty="0">
                <a:solidFill>
                  <a:schemeClr val="tx1"/>
                </a:solidFill>
                <a:latin typeface="Calibri" panose="020F0502020204030204" pitchFamily="34" charset="0"/>
                <a:ea typeface="Yu Mincho" panose="02020400000000000000" pitchFamily="18" charset="-128"/>
                <a:cs typeface="Arial" panose="020B0604020202020204" pitchFamily="34" charset="0"/>
              </a:rPr>
              <a:t>Fact-checking and analysis-Develop critical thinking skills by reviewing the information you find. Assess the credibility of the source, examine the evidence</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4" y="1269637"/>
            <a:ext cx="14168073"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3.3. </a:t>
            </a:r>
            <a:r>
              <a:rPr lang="en-GB" sz="4800" b="1" dirty="0">
                <a:solidFill>
                  <a:schemeClr val="tx1"/>
                </a:solidFill>
                <a:ea typeface="Helvetica Neue"/>
                <a:cs typeface="Helvetica Neue"/>
                <a:sym typeface="Helvetica Neue"/>
              </a:rPr>
              <a:t>Responsible online behaviour</a:t>
            </a:r>
          </a:p>
        </p:txBody>
      </p:sp>
    </p:spTree>
    <p:extLst>
      <p:ext uri="{BB962C8B-B14F-4D97-AF65-F5344CB8AC3E}">
        <p14:creationId xmlns:p14="http://schemas.microsoft.com/office/powerpoint/2010/main" val="414051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222503" y="2100593"/>
            <a:ext cx="6115381" cy="5809347"/>
          </a:xfrm>
          <a:prstGeom prst="rect">
            <a:avLst/>
          </a:prstGeom>
          <a:noFill/>
        </p:spPr>
        <p:txBody>
          <a:bodyPr wrap="square" rtlCol="0">
            <a:spAutoFit/>
          </a:bodyPr>
          <a:lstStyle/>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Use fact-checking tools: Use fact-checking tools and resources available on the Internet to verify the accuracy of claims – search for other  specialized websites - sources to verify stated health-related facts.</a:t>
            </a:r>
          </a:p>
          <a:p>
            <a:pPr marL="342900" indent="-342900" algn="just">
              <a:lnSpc>
                <a:spcPct val="107000"/>
              </a:lnSpc>
              <a:spcAft>
                <a:spcPts val="800"/>
              </a:spcAft>
              <a:buFont typeface="Arial" panose="020B0604020202020204" pitchFamily="34" charset="0"/>
              <a:buChar char="•"/>
            </a:pPr>
            <a:r>
              <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rPr>
              <a:t>Report and point out disinformation: If you come across false or inaccurate information, report it to the platform or social network where it can be found.</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2400854" y="1269637"/>
            <a:ext cx="14168073" cy="830956"/>
          </a:xfrm>
          <a:prstGeom prst="rect">
            <a:avLst/>
          </a:prstGeom>
          <a:noFill/>
          <a:ln>
            <a:noFill/>
          </a:ln>
        </p:spPr>
        <p:txBody>
          <a:bodyPr spcFirstLastPara="1" wrap="square" lIns="91425" tIns="45700" rIns="91425" bIns="45700" anchor="t" anchorCtr="0">
            <a:spAutoFit/>
          </a:bodyPr>
          <a:lstStyle/>
          <a:p>
            <a:pPr lvl="0"/>
            <a:r>
              <a:rPr lang="en-US" sz="4800" b="1" dirty="0">
                <a:solidFill>
                  <a:schemeClr val="tx1"/>
                </a:solidFill>
                <a:ea typeface="Helvetica Neue"/>
                <a:cs typeface="Helvetica Neue"/>
                <a:sym typeface="Helvetica Neue"/>
              </a:rPr>
              <a:t>3.3. </a:t>
            </a:r>
            <a:r>
              <a:rPr lang="en-GB" sz="4800" b="1" dirty="0">
                <a:solidFill>
                  <a:schemeClr val="tx1"/>
                </a:solidFill>
                <a:ea typeface="Helvetica Neue"/>
                <a:cs typeface="Helvetica Neue"/>
                <a:sym typeface="Helvetica Neue"/>
              </a:rPr>
              <a:t>Responsible online behaviour</a:t>
            </a:r>
          </a:p>
        </p:txBody>
      </p:sp>
      <p:pic>
        <p:nvPicPr>
          <p:cNvPr id="4" name="Picture 3">
            <a:extLst>
              <a:ext uri="{FF2B5EF4-FFF2-40B4-BE49-F238E27FC236}">
                <a16:creationId xmlns:a16="http://schemas.microsoft.com/office/drawing/2014/main" id="{1056F102-53C8-423A-AEE8-3E30E8F051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34518" y="3344780"/>
            <a:ext cx="5702511" cy="3955590"/>
          </a:xfrm>
          <a:prstGeom prst="rect">
            <a:avLst/>
          </a:prstGeom>
        </p:spPr>
      </p:pic>
      <p:sp>
        <p:nvSpPr>
          <p:cNvPr id="5" name="Rectangle 4">
            <a:extLst>
              <a:ext uri="{FF2B5EF4-FFF2-40B4-BE49-F238E27FC236}">
                <a16:creationId xmlns:a16="http://schemas.microsoft.com/office/drawing/2014/main" id="{24BF1A3A-B317-4A21-AA0F-4AE3972EB2F5}"/>
              </a:ext>
            </a:extLst>
          </p:cNvPr>
          <p:cNvSpPr/>
          <p:nvPr/>
        </p:nvSpPr>
        <p:spPr>
          <a:xfrm>
            <a:off x="11381874" y="8753938"/>
            <a:ext cx="6323141" cy="461665"/>
          </a:xfrm>
          <a:prstGeom prst="rect">
            <a:avLst/>
          </a:prstGeom>
        </p:spPr>
        <p:txBody>
          <a:bodyPr wrap="square">
            <a:spAutoFit/>
          </a:bodyPr>
          <a:lstStyle/>
          <a:p>
            <a:r>
              <a:rPr lang="hr-HR" sz="1200" dirty="0"/>
              <a:t>https://sites.google.com/a/uconn.edu/internet-safety-101/_/rsrc/1406055561420/digital-citizenship/Nine%20Elements%20of%20Digital%20Citizenship.gif?height=286&amp;width=400</a:t>
            </a:r>
          </a:p>
        </p:txBody>
      </p:sp>
      <p:sp>
        <p:nvSpPr>
          <p:cNvPr id="7" name="Rectangle 6">
            <a:extLst>
              <a:ext uri="{FF2B5EF4-FFF2-40B4-BE49-F238E27FC236}">
                <a16:creationId xmlns:a16="http://schemas.microsoft.com/office/drawing/2014/main" id="{1370304C-856E-4AB6-9FF3-0CDE2302AEC1}"/>
              </a:ext>
            </a:extLst>
          </p:cNvPr>
          <p:cNvSpPr/>
          <p:nvPr/>
        </p:nvSpPr>
        <p:spPr>
          <a:xfrm>
            <a:off x="11834519" y="2678854"/>
            <a:ext cx="6263253" cy="307777"/>
          </a:xfrm>
          <a:prstGeom prst="rect">
            <a:avLst/>
          </a:prstGeom>
        </p:spPr>
        <p:txBody>
          <a:bodyPr wrap="none">
            <a:spAutoFit/>
          </a:bodyPr>
          <a:lstStyle/>
          <a:p>
            <a:r>
              <a:rPr lang="en-GB" b="1" dirty="0"/>
              <a:t>Guidelines for responsible, appropriate, behaviour in using technology</a:t>
            </a:r>
            <a:endParaRPr lang="hr-HR" dirty="0"/>
          </a:p>
        </p:txBody>
      </p:sp>
    </p:spTree>
    <p:extLst>
      <p:ext uri="{BB962C8B-B14F-4D97-AF65-F5344CB8AC3E}">
        <p14:creationId xmlns:p14="http://schemas.microsoft.com/office/powerpoint/2010/main" val="1826827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7" name="Google Shape;187;p11"/>
          <p:cNvGrpSpPr/>
          <p:nvPr/>
        </p:nvGrpSpPr>
        <p:grpSpPr>
          <a:xfrm>
            <a:off x="9697452" y="1940676"/>
            <a:ext cx="6761747" cy="2992272"/>
            <a:chOff x="1219200" y="2400300"/>
            <a:chExt cx="5665225" cy="2527566"/>
          </a:xfrm>
        </p:grpSpPr>
        <p:sp>
          <p:nvSpPr>
            <p:cNvPr id="188" name="Google Shape;188;p11"/>
            <p:cNvSpPr/>
            <p:nvPr/>
          </p:nvSpPr>
          <p:spPr>
            <a:xfrm>
              <a:off x="1219200" y="2400300"/>
              <a:ext cx="5665225" cy="2527566"/>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189" name="Google Shape;189;p11"/>
            <p:cNvSpPr/>
            <p:nvPr/>
          </p:nvSpPr>
          <p:spPr>
            <a:xfrm>
              <a:off x="1256712" y="2459136"/>
              <a:ext cx="5622189" cy="1738897"/>
            </a:xfrm>
            <a:prstGeom prst="rect">
              <a:avLst/>
            </a:prstGeom>
            <a:noFill/>
            <a:ln>
              <a:noFill/>
            </a:ln>
          </p:spPr>
          <p:txBody>
            <a:bodyPr spcFirstLastPara="1" wrap="square" lIns="91425" tIns="45700" rIns="91425" bIns="45700" anchor="t" anchorCtr="0">
              <a:spAutoFit/>
            </a:bodyPr>
            <a:lstStyle/>
            <a:p>
              <a:r>
                <a:rPr lang="en-GB" sz="1600" dirty="0"/>
                <a:t>Functional health literacy represents:</a:t>
              </a:r>
              <a:endParaRPr lang="hr-HR" sz="1600" dirty="0"/>
            </a:p>
            <a:p>
              <a:endParaRPr lang="hr-HR" sz="1600" dirty="0"/>
            </a:p>
            <a:p>
              <a:pPr marL="342900" indent="-342900">
                <a:buFont typeface="Arial" panose="020B0604020202020204" pitchFamily="34" charset="0"/>
                <a:buChar char="•"/>
              </a:pPr>
              <a:r>
                <a:rPr lang="hr-HR" sz="1600" dirty="0"/>
                <a:t>T</a:t>
              </a:r>
              <a:r>
                <a:rPr lang="en-GB" sz="1600" dirty="0"/>
                <a:t>he most advanced knowledge and skills of a health and social nature that enable critical consideration of health information, improvement of personal and social skills, and understanding of the social, political, and economic levels of health and health.</a:t>
              </a:r>
              <a:endParaRPr lang="hr-HR" sz="1600" dirty="0"/>
            </a:p>
            <a:p>
              <a:pPr marL="342900" indent="-342900">
                <a:buFont typeface="Arial" panose="020B0604020202020204" pitchFamily="34" charset="0"/>
                <a:buChar char="•"/>
              </a:pPr>
              <a:r>
                <a:rPr lang="en-GB" sz="1600" dirty="0"/>
                <a:t>Advanced knowledge and skills that enable participation in specific health activities, understanding of various forms of health information and its application in a changing environment.</a:t>
              </a:r>
              <a:endParaRPr lang="hr-HR" sz="1600" dirty="0"/>
            </a:p>
            <a:p>
              <a:pPr marL="342900" indent="-342900">
                <a:buFont typeface="Arial" panose="020B0604020202020204" pitchFamily="34" charset="0"/>
                <a:buChar char="•"/>
              </a:pPr>
              <a:r>
                <a:rPr lang="en-GB" sz="1600" dirty="0"/>
                <a:t>Basic knowledge and skills that enable effective functioning and management of the health environment </a:t>
              </a:r>
              <a:endParaRPr lang="hr-HR" sz="1600" dirty="0"/>
            </a:p>
          </p:txBody>
        </p:sp>
      </p:grpSp>
      <p:sp>
        <p:nvSpPr>
          <p:cNvPr id="191" name="Google Shape;191;p11"/>
          <p:cNvSpPr txBox="1"/>
          <p:nvPr/>
        </p:nvSpPr>
        <p:spPr>
          <a:xfrm>
            <a:off x="1742719" y="1222297"/>
            <a:ext cx="65161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dirty="0">
                <a:solidFill>
                  <a:schemeClr val="tx1"/>
                </a:solidFill>
                <a:latin typeface="+mn-lt"/>
                <a:ea typeface="Helvetica Neue"/>
                <a:cs typeface="Helvetica Neue"/>
                <a:sym typeface="Helvetica Neue"/>
              </a:rPr>
              <a:t>Test your knowledge</a:t>
            </a:r>
            <a:r>
              <a:rPr lang="es-ES" sz="4800" b="1" dirty="0">
                <a:solidFill>
                  <a:schemeClr val="tx1"/>
                </a:solidFill>
                <a:latin typeface="+mn-lt"/>
                <a:ea typeface="Helvetica Neue"/>
                <a:cs typeface="Helvetica Neue"/>
                <a:sym typeface="Helvetica Neue"/>
              </a:rPr>
              <a:t>!</a:t>
            </a:r>
            <a:endParaRPr dirty="0">
              <a:solidFill>
                <a:schemeClr val="tx1"/>
              </a:solidFill>
              <a:latin typeface="+mn-lt"/>
            </a:endParaRPr>
          </a:p>
        </p:txBody>
      </p:sp>
      <p:sp>
        <p:nvSpPr>
          <p:cNvPr id="192" name="Google Shape;192;p11"/>
          <p:cNvSpPr txBox="1"/>
          <p:nvPr/>
        </p:nvSpPr>
        <p:spPr>
          <a:xfrm>
            <a:off x="8063184" y="1417475"/>
            <a:ext cx="6876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dirty="0">
                <a:solidFill>
                  <a:srgbClr val="00CCFF"/>
                </a:solidFill>
                <a:latin typeface="+mn-lt"/>
                <a:ea typeface="Helvetica Neue"/>
                <a:cs typeface="Helvetica Neue"/>
                <a:sym typeface="Helvetica Neue"/>
              </a:rPr>
              <a:t>:</a:t>
            </a:r>
            <a:endParaRPr dirty="0">
              <a:solidFill>
                <a:srgbClr val="00CCFF"/>
              </a:solidFill>
              <a:latin typeface="+mn-lt"/>
            </a:endParaRPr>
          </a:p>
        </p:txBody>
      </p:sp>
      <p:grpSp>
        <p:nvGrpSpPr>
          <p:cNvPr id="193" name="Google Shape;193;p11"/>
          <p:cNvGrpSpPr/>
          <p:nvPr/>
        </p:nvGrpSpPr>
        <p:grpSpPr>
          <a:xfrm>
            <a:off x="1155570" y="2564412"/>
            <a:ext cx="6562667" cy="1938992"/>
            <a:chOff x="1191108" y="4871723"/>
            <a:chExt cx="6784518" cy="1834432"/>
          </a:xfrm>
        </p:grpSpPr>
        <p:sp>
          <p:nvSpPr>
            <p:cNvPr id="194" name="Google Shape;194;p11"/>
            <p:cNvSpPr/>
            <p:nvPr/>
          </p:nvSpPr>
          <p:spPr>
            <a:xfrm>
              <a:off x="1191108" y="4871723"/>
              <a:ext cx="6722680" cy="1834432"/>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195" name="Google Shape;195;p11"/>
            <p:cNvSpPr/>
            <p:nvPr/>
          </p:nvSpPr>
          <p:spPr>
            <a:xfrm>
              <a:off x="1409604" y="4871723"/>
              <a:ext cx="6566022" cy="1717922"/>
            </a:xfrm>
            <a:prstGeom prst="rect">
              <a:avLst/>
            </a:prstGeom>
            <a:noFill/>
            <a:ln>
              <a:noFill/>
            </a:ln>
          </p:spPr>
          <p:txBody>
            <a:bodyPr spcFirstLastPara="1" wrap="square" lIns="91425" tIns="45700" rIns="91425" bIns="45700" anchor="t" anchorCtr="0">
              <a:spAutoFit/>
            </a:bodyPr>
            <a:lstStyle/>
            <a:p>
              <a:r>
                <a:rPr lang="en-GB" sz="1600" dirty="0"/>
                <a:t>The most important aspect of searching for health information on the Internet is:</a:t>
              </a:r>
              <a:endParaRPr lang="hr-HR" sz="1600" dirty="0"/>
            </a:p>
            <a:p>
              <a:pPr marL="342900" indent="-342900">
                <a:buFont typeface="Arial" panose="020B0604020202020204" pitchFamily="34" charset="0"/>
                <a:buChar char="•"/>
              </a:pPr>
              <a:r>
                <a:rPr lang="en-GB" sz="1600" dirty="0"/>
                <a:t>The active role of the individual in searching for and selecting the desired information</a:t>
              </a:r>
              <a:endParaRPr lang="hr-HR" sz="1600" dirty="0"/>
            </a:p>
            <a:p>
              <a:pPr marL="342900" indent="-342900">
                <a:buFont typeface="Arial" panose="020B0604020202020204" pitchFamily="34" charset="0"/>
                <a:buChar char="•"/>
              </a:pPr>
              <a:r>
                <a:rPr lang="en-GB" sz="1600" dirty="0"/>
                <a:t>The development of a disease management strategy</a:t>
              </a:r>
              <a:endParaRPr lang="hr-HR" sz="1600" dirty="0"/>
            </a:p>
            <a:p>
              <a:pPr marL="342900" indent="-342900">
                <a:buFont typeface="Arial" panose="020B0604020202020204" pitchFamily="34" charset="0"/>
                <a:buChar char="•"/>
              </a:pPr>
              <a:r>
                <a:rPr lang="en-GB" sz="1600" dirty="0"/>
                <a:t>The correction of health behaviour</a:t>
              </a:r>
              <a:endParaRPr lang="hr-HR" sz="1600" dirty="0"/>
            </a:p>
            <a:p>
              <a:pPr marL="342900" indent="-342900">
                <a:buFont typeface="Arial" panose="020B0604020202020204" pitchFamily="34" charset="0"/>
                <a:buChar char="•"/>
              </a:pPr>
              <a:r>
                <a:rPr lang="en-GB" sz="1600" dirty="0"/>
                <a:t>All of the above </a:t>
              </a:r>
              <a:endParaRPr lang="hr-HR" sz="1600" dirty="0"/>
            </a:p>
          </p:txBody>
        </p:sp>
      </p:grpSp>
      <p:grpSp>
        <p:nvGrpSpPr>
          <p:cNvPr id="199" name="Google Shape;199;p11"/>
          <p:cNvGrpSpPr/>
          <p:nvPr/>
        </p:nvGrpSpPr>
        <p:grpSpPr>
          <a:xfrm>
            <a:off x="-5147104" y="5293013"/>
            <a:ext cx="10934294" cy="2834809"/>
            <a:chOff x="2442418" y="3717601"/>
            <a:chExt cx="11292011" cy="2834809"/>
          </a:xfrm>
        </p:grpSpPr>
        <p:sp>
          <p:nvSpPr>
            <p:cNvPr id="200" name="Google Shape;200;p11"/>
            <p:cNvSpPr/>
            <p:nvPr/>
          </p:nvSpPr>
          <p:spPr>
            <a:xfrm>
              <a:off x="9158012" y="4871723"/>
              <a:ext cx="4576417" cy="168068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1" name="Google Shape;201;p11"/>
            <p:cNvSpPr/>
            <p:nvPr/>
          </p:nvSpPr>
          <p:spPr>
            <a:xfrm>
              <a:off x="2442418" y="3717601"/>
              <a:ext cx="6715593"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endParaRPr sz="2400" dirty="0">
                <a:solidFill>
                  <a:schemeClr val="dk1"/>
                </a:solidFill>
                <a:latin typeface="+mn-lt"/>
                <a:ea typeface="Helvetica Neue"/>
                <a:cs typeface="Helvetica Neue"/>
                <a:sym typeface="Helvetica Neue"/>
              </a:endParaRPr>
            </a:p>
          </p:txBody>
        </p:sp>
      </p:grpSp>
      <p:sp>
        <p:nvSpPr>
          <p:cNvPr id="5" name="Rectangle 4">
            <a:extLst>
              <a:ext uri="{FF2B5EF4-FFF2-40B4-BE49-F238E27FC236}">
                <a16:creationId xmlns:a16="http://schemas.microsoft.com/office/drawing/2014/main" id="{F0DA196F-3497-4303-B981-730E1583A354}"/>
              </a:ext>
            </a:extLst>
          </p:cNvPr>
          <p:cNvSpPr/>
          <p:nvPr/>
        </p:nvSpPr>
        <p:spPr>
          <a:xfrm>
            <a:off x="1477827" y="6479919"/>
            <a:ext cx="4187283" cy="1569660"/>
          </a:xfrm>
          <a:prstGeom prst="rect">
            <a:avLst/>
          </a:prstGeom>
        </p:spPr>
        <p:txBody>
          <a:bodyPr wrap="square">
            <a:spAutoFit/>
          </a:bodyPr>
          <a:lstStyle/>
          <a:p>
            <a:r>
              <a:rPr lang="en-US" sz="1600" dirty="0"/>
              <a:t>High levels of health literacy are associated</a:t>
            </a:r>
            <a:endParaRPr lang="hr-HR" sz="1600" dirty="0"/>
          </a:p>
          <a:p>
            <a:r>
              <a:rPr lang="en-US" sz="1600" dirty="0"/>
              <a:t> with:</a:t>
            </a:r>
          </a:p>
          <a:p>
            <a:pPr marL="342900" indent="-342900">
              <a:buFont typeface="Arial" panose="020B0604020202020204" pitchFamily="34" charset="0"/>
              <a:buChar char="•"/>
            </a:pPr>
            <a:r>
              <a:rPr lang="en-US" sz="1600" dirty="0"/>
              <a:t>Better ability to care for oneself</a:t>
            </a:r>
          </a:p>
          <a:p>
            <a:pPr marL="342900" indent="-342900">
              <a:buFont typeface="Arial" panose="020B0604020202020204" pitchFamily="34" charset="0"/>
              <a:buChar char="•"/>
            </a:pPr>
            <a:r>
              <a:rPr lang="en-US" sz="1600" dirty="0"/>
              <a:t>Better management of chronic diseases</a:t>
            </a:r>
          </a:p>
          <a:p>
            <a:pPr marL="342900" indent="-342900">
              <a:buFont typeface="Arial" panose="020B0604020202020204" pitchFamily="34" charset="0"/>
              <a:buChar char="•"/>
            </a:pPr>
            <a:r>
              <a:rPr lang="en-US" sz="1600" dirty="0"/>
              <a:t>Better quality of life</a:t>
            </a:r>
          </a:p>
          <a:p>
            <a:pPr marL="342900" indent="-342900">
              <a:buFont typeface="Arial" panose="020B0604020202020204" pitchFamily="34" charset="0"/>
              <a:buChar char="•"/>
            </a:pPr>
            <a:r>
              <a:rPr lang="en-US" sz="1600" dirty="0"/>
              <a:t>All of the above </a:t>
            </a:r>
            <a:endParaRPr lang="hr-HR" sz="1600" dirty="0"/>
          </a:p>
        </p:txBody>
      </p:sp>
      <p:sp>
        <p:nvSpPr>
          <p:cNvPr id="15" name="Google Shape;194;p11">
            <a:extLst>
              <a:ext uri="{FF2B5EF4-FFF2-40B4-BE49-F238E27FC236}">
                <a16:creationId xmlns:a16="http://schemas.microsoft.com/office/drawing/2014/main" id="{88CB9845-8F10-47C1-A4FE-969E6DADA3E3}"/>
              </a:ext>
            </a:extLst>
          </p:cNvPr>
          <p:cNvSpPr/>
          <p:nvPr/>
        </p:nvSpPr>
        <p:spPr>
          <a:xfrm>
            <a:off x="6661127" y="5655319"/>
            <a:ext cx="4811817" cy="16603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pic>
        <p:nvPicPr>
          <p:cNvPr id="2" name="Picture 1">
            <a:extLst>
              <a:ext uri="{FF2B5EF4-FFF2-40B4-BE49-F238E27FC236}">
                <a16:creationId xmlns:a16="http://schemas.microsoft.com/office/drawing/2014/main" id="{5B5A5E09-8F7E-47BA-B4D9-4D90BCCA6A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1582" y="5653840"/>
            <a:ext cx="4730906" cy="1652159"/>
          </a:xfrm>
          <a:prstGeom prst="rect">
            <a:avLst/>
          </a:prstGeom>
        </p:spPr>
      </p:pic>
      <p:sp>
        <p:nvSpPr>
          <p:cNvPr id="20" name="Google Shape;194;p11">
            <a:extLst>
              <a:ext uri="{FF2B5EF4-FFF2-40B4-BE49-F238E27FC236}">
                <a16:creationId xmlns:a16="http://schemas.microsoft.com/office/drawing/2014/main" id="{08A884BF-73BD-4B04-8673-C97CFEE8CF59}"/>
              </a:ext>
            </a:extLst>
          </p:cNvPr>
          <p:cNvSpPr/>
          <p:nvPr/>
        </p:nvSpPr>
        <p:spPr>
          <a:xfrm>
            <a:off x="12135852" y="6485478"/>
            <a:ext cx="4811817" cy="166031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1" name="Google Shape;189;p11">
            <a:extLst>
              <a:ext uri="{FF2B5EF4-FFF2-40B4-BE49-F238E27FC236}">
                <a16:creationId xmlns:a16="http://schemas.microsoft.com/office/drawing/2014/main" id="{5BFCCA0C-6326-4F43-8259-236CEBCAC9C3}"/>
              </a:ext>
            </a:extLst>
          </p:cNvPr>
          <p:cNvSpPr/>
          <p:nvPr/>
        </p:nvSpPr>
        <p:spPr>
          <a:xfrm>
            <a:off x="12692170" y="6623160"/>
            <a:ext cx="4255499" cy="1384954"/>
          </a:xfrm>
          <a:prstGeom prst="rect">
            <a:avLst/>
          </a:prstGeom>
          <a:noFill/>
          <a:ln>
            <a:noFill/>
          </a:ln>
        </p:spPr>
        <p:txBody>
          <a:bodyPr spcFirstLastPara="1" wrap="square" lIns="91425" tIns="45700" rIns="91425" bIns="45700" anchor="t" anchorCtr="0">
            <a:spAutoFit/>
          </a:bodyPr>
          <a:lstStyle/>
          <a:p>
            <a:r>
              <a:rPr lang="en-US" dirty="0"/>
              <a:t>How can you verify the credibility of a source?</a:t>
            </a:r>
            <a:endParaRPr lang="hr-HR" dirty="0"/>
          </a:p>
          <a:p>
            <a:pPr marL="285750" indent="-285750">
              <a:buFont typeface="Arial" panose="020B0604020202020204" pitchFamily="34" charset="0"/>
              <a:buChar char="•"/>
            </a:pPr>
            <a:r>
              <a:rPr lang="en-US" dirty="0"/>
              <a:t>Verify the identity of the people editing the source.</a:t>
            </a:r>
          </a:p>
          <a:p>
            <a:pPr marL="285750" indent="-285750">
              <a:buFont typeface="Arial" panose="020B0604020202020204" pitchFamily="34" charset="0"/>
              <a:buChar char="•"/>
            </a:pPr>
            <a:r>
              <a:rPr lang="en-US" dirty="0"/>
              <a:t>Check URLs</a:t>
            </a:r>
          </a:p>
          <a:p>
            <a:pPr marL="285750" indent="-285750">
              <a:buFont typeface="Arial" panose="020B0604020202020204" pitchFamily="34" charset="0"/>
              <a:buChar char="•"/>
            </a:pPr>
            <a:r>
              <a:rPr lang="en-US" dirty="0"/>
              <a:t>Check if the portal has an imprint.</a:t>
            </a:r>
          </a:p>
          <a:p>
            <a:pPr marL="285750" indent="-285750">
              <a:buFont typeface="Arial" panose="020B0604020202020204" pitchFamily="34" charset="0"/>
              <a:buChar char="•"/>
            </a:pPr>
            <a:r>
              <a:rPr lang="en-US" dirty="0"/>
              <a:t>All of the above options </a:t>
            </a:r>
          </a:p>
        </p:txBody>
      </p:sp>
      <p:pic>
        <p:nvPicPr>
          <p:cNvPr id="6" name="Graphic 5" descr="Question mark">
            <a:extLst>
              <a:ext uri="{FF2B5EF4-FFF2-40B4-BE49-F238E27FC236}">
                <a16:creationId xmlns:a16="http://schemas.microsoft.com/office/drawing/2014/main" id="{F3919675-9925-430C-A445-621361C82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8003" y="4932948"/>
            <a:ext cx="914400" cy="914400"/>
          </a:xfrm>
          <a:prstGeom prst="rect">
            <a:avLst/>
          </a:prstGeom>
        </p:spPr>
      </p:pic>
      <p:pic>
        <p:nvPicPr>
          <p:cNvPr id="24" name="Graphic 23" descr="Question mark">
            <a:extLst>
              <a:ext uri="{FF2B5EF4-FFF2-40B4-BE49-F238E27FC236}">
                <a16:creationId xmlns:a16="http://schemas.microsoft.com/office/drawing/2014/main" id="{EA132C3A-AADC-4A4A-9772-D37341F9B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27360" y="5196640"/>
            <a:ext cx="914400" cy="914400"/>
          </a:xfrm>
          <a:prstGeom prst="rect">
            <a:avLst/>
          </a:prstGeom>
        </p:spPr>
      </p:pic>
      <p:pic>
        <p:nvPicPr>
          <p:cNvPr id="25" name="Graphic 24" descr="Question mark">
            <a:extLst>
              <a:ext uri="{FF2B5EF4-FFF2-40B4-BE49-F238E27FC236}">
                <a16:creationId xmlns:a16="http://schemas.microsoft.com/office/drawing/2014/main" id="{D1003B9C-CDF0-4D1E-8A32-F21470D6BC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97303" y="7946333"/>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00899" y="2316117"/>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en-US" sz="6000" b="1" dirty="0">
                <a:solidFill>
                  <a:srgbClr val="00CCFF"/>
                </a:solidFill>
                <a:latin typeface="+mn-lt"/>
                <a:ea typeface="Helvetica Neue"/>
                <a:cs typeface="Helvetica Neue"/>
                <a:sym typeface="Helvetica Neue"/>
              </a:rPr>
              <a:t>1. Understanding the concept of Health Literacy</a:t>
            </a:r>
          </a:p>
          <a:p>
            <a:pPr lvl="0" algn="ctr">
              <a:buClr>
                <a:srgbClr val="AED633"/>
              </a:buClr>
              <a:buSzPts val="6000"/>
            </a:pPr>
            <a:endParaRPr lang="es-ES" sz="6000" b="1" dirty="0">
              <a:solidFill>
                <a:srgbClr val="00CCFF"/>
              </a:solidFill>
              <a:latin typeface="+mn-lt"/>
              <a:ea typeface="Helvetica Neue"/>
              <a:cs typeface="Helvetica Neue"/>
              <a:sym typeface="Helvetica Neue"/>
            </a:endParaRPr>
          </a:p>
        </p:txBody>
      </p:sp>
      <p:pic>
        <p:nvPicPr>
          <p:cNvPr id="13314" name="Picture 2" descr="Why You Need to Check for Understanding – Executive Leadership Consulting">
            <a:extLst>
              <a:ext uri="{FF2B5EF4-FFF2-40B4-BE49-F238E27FC236}">
                <a16:creationId xmlns:a16="http://schemas.microsoft.com/office/drawing/2014/main" id="{73888D75-5505-483D-923A-E33600BB45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9287" y="5739063"/>
            <a:ext cx="4141055" cy="2408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3D82E6-EF07-454A-92BA-72581636EE0F}"/>
              </a:ext>
            </a:extLst>
          </p:cNvPr>
          <p:cNvSpPr/>
          <p:nvPr/>
        </p:nvSpPr>
        <p:spPr>
          <a:xfrm>
            <a:off x="6680580" y="8839717"/>
            <a:ext cx="6005170" cy="276999"/>
          </a:xfrm>
          <a:prstGeom prst="rect">
            <a:avLst/>
          </a:prstGeom>
        </p:spPr>
        <p:txBody>
          <a:bodyPr wrap="none">
            <a:spAutoFit/>
          </a:bodyPr>
          <a:lstStyle/>
          <a:p>
            <a:r>
              <a:rPr lang="hr-HR" sz="1200" dirty="0"/>
              <a:t>https://executiveleader.com/wp-content/uploads/2018/02/understanding-1536x896.jpg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pPr>
            <a:r>
              <a:rPr lang="en-GB" sz="4800" b="1" dirty="0">
                <a:solidFill>
                  <a:schemeClr val="tx1"/>
                </a:solidFill>
                <a:latin typeface="+mn-lt"/>
                <a:ea typeface="Helvetica Neue"/>
                <a:cs typeface="Helvetica Neue"/>
                <a:sym typeface="Helvetica Neue"/>
              </a:rPr>
              <a:t>Bibliography</a:t>
            </a:r>
            <a:endParaRPr lang="en-GB" sz="1800" dirty="0">
              <a:solidFill>
                <a:schemeClr val="tx1"/>
              </a:solidFill>
              <a:latin typeface="+mn-lt"/>
              <a:ea typeface="Calibri"/>
              <a:cs typeface="Calibri"/>
              <a:sym typeface="Calibri"/>
            </a:endParaRPr>
          </a:p>
        </p:txBody>
      </p:sp>
      <p:sp>
        <p:nvSpPr>
          <p:cNvPr id="221" name="Google Shape;221;p13"/>
          <p:cNvSpPr/>
          <p:nvPr/>
        </p:nvSpPr>
        <p:spPr>
          <a:xfrm>
            <a:off x="1503600" y="2261991"/>
            <a:ext cx="15280800" cy="6217046"/>
          </a:xfrm>
          <a:prstGeom prst="rect">
            <a:avLst/>
          </a:prstGeom>
          <a:noFill/>
          <a:ln>
            <a:noFill/>
          </a:ln>
        </p:spPr>
        <p:txBody>
          <a:bodyPr spcFirstLastPara="1" wrap="square" lIns="91425" tIns="45700" rIns="91425" bIns="45700" anchor="t" anchorCtr="0">
            <a:spAutoFit/>
          </a:bodyPr>
          <a:lstStyle/>
          <a:p>
            <a:pPr marL="534988" marR="0" lvl="0" indent="-534988" algn="l" rtl="0">
              <a:spcBef>
                <a:spcPts val="0"/>
              </a:spcBef>
              <a:spcAft>
                <a:spcPts val="0"/>
              </a:spcAft>
              <a:buClr>
                <a:schemeClr val="dk1"/>
              </a:buClr>
              <a:buSzPts val="3360"/>
              <a:buFont typeface="Wingdings" pitchFamily="2" charset="2"/>
              <a:buChar char="q"/>
            </a:pPr>
            <a:endParaRPr lang="hr-HR" dirty="0">
              <a:latin typeface="+mn-lt"/>
            </a:endParaRPr>
          </a:p>
          <a:p>
            <a:pPr marL="342900" lvl="0" indent="-342900">
              <a:buClr>
                <a:schemeClr val="dk1"/>
              </a:buClr>
              <a:buSzPts val="3360"/>
              <a:buFont typeface="Wingdings" pitchFamily="2" charset="2"/>
              <a:buChar char="§"/>
            </a:pPr>
            <a:r>
              <a:rPr lang="en-GB" sz="2400" dirty="0" err="1">
                <a:latin typeface="+mn-lt"/>
              </a:rPr>
              <a:t>Pourrazavi</a:t>
            </a:r>
            <a:r>
              <a:rPr lang="en-GB" sz="2400" dirty="0">
                <a:latin typeface="+mn-lt"/>
              </a:rPr>
              <a:t>, S., </a:t>
            </a:r>
            <a:r>
              <a:rPr lang="en-GB" sz="2400" dirty="0" err="1">
                <a:latin typeface="+mn-lt"/>
              </a:rPr>
              <a:t>Kouzekanani</a:t>
            </a:r>
            <a:r>
              <a:rPr lang="en-GB" sz="2400" dirty="0">
                <a:latin typeface="+mn-lt"/>
              </a:rPr>
              <a:t>, K., </a:t>
            </a:r>
            <a:r>
              <a:rPr lang="en-GB" sz="2400" dirty="0" err="1">
                <a:latin typeface="+mn-lt"/>
              </a:rPr>
              <a:t>Bazargan</a:t>
            </a:r>
            <a:r>
              <a:rPr lang="en-GB" sz="2400" dirty="0">
                <a:latin typeface="+mn-lt"/>
              </a:rPr>
              <a:t>-Hejazi, S., </a:t>
            </a:r>
            <a:r>
              <a:rPr lang="en-GB" sz="2400" dirty="0" err="1">
                <a:latin typeface="+mn-lt"/>
              </a:rPr>
              <a:t>Shaghaghi</a:t>
            </a:r>
            <a:r>
              <a:rPr lang="en-GB" sz="2400" dirty="0">
                <a:latin typeface="+mn-lt"/>
              </a:rPr>
              <a:t>, A., </a:t>
            </a:r>
            <a:r>
              <a:rPr lang="en-GB" sz="2400" dirty="0" err="1">
                <a:latin typeface="+mn-lt"/>
              </a:rPr>
              <a:t>Hashemiparast</a:t>
            </a:r>
            <a:r>
              <a:rPr lang="en-GB" sz="2400" dirty="0">
                <a:latin typeface="+mn-lt"/>
              </a:rPr>
              <a:t>, M., </a:t>
            </a:r>
            <a:r>
              <a:rPr lang="en-GB" sz="2400" dirty="0" err="1">
                <a:latin typeface="+mn-lt"/>
              </a:rPr>
              <a:t>Fathifar</a:t>
            </a:r>
            <a:r>
              <a:rPr lang="en-GB" sz="2400" dirty="0">
                <a:latin typeface="+mn-lt"/>
              </a:rPr>
              <a:t>, Z., &amp; </a:t>
            </a:r>
            <a:r>
              <a:rPr lang="en-GB" sz="2400" dirty="0" err="1">
                <a:latin typeface="+mn-lt"/>
              </a:rPr>
              <a:t>Allahverdipour</a:t>
            </a:r>
            <a:r>
              <a:rPr lang="en-GB" sz="2400" dirty="0">
                <a:latin typeface="+mn-lt"/>
              </a:rPr>
              <a:t>, H. (2020). Theory-based E-health literacy interventions in older adults: a systematic review. Archives of Public Health, 78, 1-8.</a:t>
            </a:r>
          </a:p>
          <a:p>
            <a:pPr marL="342900" lvl="0" indent="-342900">
              <a:buClr>
                <a:schemeClr val="dk1"/>
              </a:buClr>
              <a:buSzPts val="3360"/>
              <a:buFont typeface="Wingdings" pitchFamily="2" charset="2"/>
              <a:buChar char="§"/>
            </a:pPr>
            <a:r>
              <a:rPr lang="en-GB" sz="2400" dirty="0">
                <a:latin typeface="+mn-lt"/>
              </a:rPr>
              <a:t>Rowlands, G., Shaw, A., </a:t>
            </a:r>
            <a:r>
              <a:rPr lang="en-GB" sz="2400" dirty="0" err="1">
                <a:latin typeface="+mn-lt"/>
              </a:rPr>
              <a:t>Jaswal</a:t>
            </a:r>
            <a:r>
              <a:rPr lang="en-GB" sz="2400" dirty="0">
                <a:latin typeface="+mn-lt"/>
              </a:rPr>
              <a:t>, S., Smith, S., &amp; Harpham, T. (2017). Health literacy and the social determinants of health: A qualitative model from adult learners. Health Promotion International, 32(1), 13-138. https://</a:t>
            </a:r>
            <a:r>
              <a:rPr lang="en-GB" sz="2400" dirty="0" err="1">
                <a:latin typeface="+mn-lt"/>
              </a:rPr>
              <a:t>doi.org</a:t>
            </a:r>
            <a:r>
              <a:rPr lang="en-GB" sz="2400" dirty="0">
                <a:latin typeface="+mn-lt"/>
              </a:rPr>
              <a:t>/10.1093/</a:t>
            </a:r>
            <a:r>
              <a:rPr lang="en-GB" sz="2400" dirty="0" err="1">
                <a:latin typeface="+mn-lt"/>
              </a:rPr>
              <a:t>heapro</a:t>
            </a:r>
            <a:r>
              <a:rPr lang="en-GB" sz="2400" dirty="0">
                <a:latin typeface="+mn-lt"/>
              </a:rPr>
              <a:t>/dav093 </a:t>
            </a:r>
          </a:p>
          <a:p>
            <a:pPr marL="342900" lvl="0" indent="-342900">
              <a:buClr>
                <a:schemeClr val="dk1"/>
              </a:buClr>
              <a:buSzPts val="3360"/>
              <a:buFont typeface="Wingdings" pitchFamily="2" charset="2"/>
              <a:buChar char="§"/>
            </a:pPr>
            <a:r>
              <a:rPr lang="en-GB" sz="2400" dirty="0">
                <a:latin typeface="+mn-lt"/>
              </a:rPr>
              <a:t>Coughlin, S. S., Stewart, J. L., Young, L., </a:t>
            </a:r>
            <a:r>
              <a:rPr lang="en-GB" sz="2400" dirty="0" err="1">
                <a:latin typeface="+mn-lt"/>
              </a:rPr>
              <a:t>Heboyan</a:t>
            </a:r>
            <a:r>
              <a:rPr lang="en-GB" sz="2400" dirty="0">
                <a:latin typeface="+mn-lt"/>
              </a:rPr>
              <a:t>, V., &amp; De Leo, G. (2018). Health literacy and patient web portals. International journal of medical informatics, 113, 43-48.</a:t>
            </a:r>
          </a:p>
          <a:p>
            <a:pPr marL="342900" lvl="0" indent="-342900">
              <a:buClr>
                <a:schemeClr val="dk1"/>
              </a:buClr>
              <a:buSzPts val="3360"/>
              <a:buFont typeface="Wingdings" pitchFamily="2" charset="2"/>
              <a:buChar char="§"/>
            </a:pPr>
            <a:r>
              <a:rPr lang="en-GB" sz="2400" dirty="0">
                <a:latin typeface="+mn-lt"/>
              </a:rPr>
              <a:t>Burkhardt, J. Truth, Post-Truth, and Information Literacy : Evaluating Sources. // Information literacy and libraries in the age of fake news / Denise E. Agosto. Santa Barbara; Denver : Libraries Unlimited, 2018, 94-105.  </a:t>
            </a:r>
          </a:p>
          <a:p>
            <a:pPr marL="342900" lvl="0" indent="-342900">
              <a:buClr>
                <a:schemeClr val="dk1"/>
              </a:buClr>
              <a:buSzPts val="3360"/>
              <a:buFont typeface="Wingdings" pitchFamily="2" charset="2"/>
              <a:buChar char="§"/>
            </a:pPr>
            <a:r>
              <a:rPr lang="en-GB" sz="2400" dirty="0">
                <a:latin typeface="+mn-lt"/>
              </a:rPr>
              <a:t>Ecker, U. et al. Do People Keep Believing Because They Want To? : </a:t>
            </a:r>
            <a:r>
              <a:rPr lang="en-GB" sz="2400" dirty="0" err="1">
                <a:latin typeface="+mn-lt"/>
              </a:rPr>
              <a:t>Preexisting</a:t>
            </a:r>
            <a:r>
              <a:rPr lang="en-GB" sz="2400" dirty="0">
                <a:latin typeface="+mn-lt"/>
              </a:rPr>
              <a:t> Attitudes and the Continued Influence of Misinformation. // Memory &amp; Cognition 42, 2(2014), str. 292-304. </a:t>
            </a:r>
            <a:r>
              <a:rPr lang="en-GB" sz="2400" dirty="0" err="1">
                <a:latin typeface="+mn-lt"/>
              </a:rPr>
              <a:t>Dostupno</a:t>
            </a:r>
            <a:r>
              <a:rPr lang="en-GB" sz="2400" dirty="0">
                <a:latin typeface="+mn-lt"/>
              </a:rPr>
              <a:t> </a:t>
            </a:r>
            <a:r>
              <a:rPr lang="en-GB" sz="2400" dirty="0" err="1">
                <a:latin typeface="+mn-lt"/>
              </a:rPr>
              <a:t>na</a:t>
            </a:r>
            <a:r>
              <a:rPr lang="en-GB" sz="2400" dirty="0">
                <a:latin typeface="+mn-lt"/>
              </a:rPr>
              <a:t>: https://</a:t>
            </a:r>
            <a:r>
              <a:rPr lang="en-GB" sz="2400" dirty="0" err="1">
                <a:latin typeface="+mn-lt"/>
              </a:rPr>
              <a:t>www.researchgate.net</a:t>
            </a:r>
            <a:r>
              <a:rPr lang="en-GB" sz="2400" dirty="0">
                <a:latin typeface="+mn-lt"/>
              </a:rPr>
              <a:t>/publication/255950545_Do_People_Keep_Believing_because_They_Want_To_Preexisting_Attitudes_and_the_Continued_Influence_of_Misinformation (20.8.2023.).</a:t>
            </a:r>
          </a:p>
          <a:p>
            <a:pPr lvl="0">
              <a:buClr>
                <a:schemeClr val="dk1"/>
              </a:buClr>
              <a:buSzPts val="3360"/>
            </a:pPr>
            <a:endParaRPr sz="2400"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pPr>
            <a:r>
              <a:rPr lang="en-GB" sz="4800" b="1" dirty="0">
                <a:solidFill>
                  <a:schemeClr val="tx1"/>
                </a:solidFill>
                <a:latin typeface="+mn-lt"/>
                <a:ea typeface="Helvetica Neue"/>
                <a:cs typeface="Helvetica Neue"/>
                <a:sym typeface="Helvetica Neue"/>
              </a:rPr>
              <a:t>Bibliography</a:t>
            </a:r>
            <a:endParaRPr lang="en-GB" sz="1800" dirty="0">
              <a:solidFill>
                <a:schemeClr val="tx1"/>
              </a:solidFill>
              <a:latin typeface="+mn-lt"/>
              <a:ea typeface="Calibri"/>
              <a:cs typeface="Calibri"/>
              <a:sym typeface="Calibri"/>
            </a:endParaRPr>
          </a:p>
        </p:txBody>
      </p:sp>
      <p:sp>
        <p:nvSpPr>
          <p:cNvPr id="221" name="Google Shape;221;p13"/>
          <p:cNvSpPr/>
          <p:nvPr/>
        </p:nvSpPr>
        <p:spPr>
          <a:xfrm>
            <a:off x="1503600" y="2261991"/>
            <a:ext cx="15280800" cy="4524275"/>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3360"/>
              <a:buFont typeface="Wingdings" pitchFamily="2" charset="2"/>
              <a:buChar char="§"/>
            </a:pPr>
            <a:r>
              <a:rPr lang="en-GB" sz="2400" dirty="0">
                <a:latin typeface="+mn-lt"/>
              </a:rPr>
              <a:t>A. (2006). </a:t>
            </a:r>
            <a:r>
              <a:rPr lang="en-GB" sz="2400" dirty="0" err="1">
                <a:latin typeface="+mn-lt"/>
              </a:rPr>
              <a:t>eHEALS</a:t>
            </a:r>
            <a:r>
              <a:rPr lang="en-GB" sz="2400" dirty="0">
                <a:latin typeface="+mn-lt"/>
              </a:rPr>
              <a:t>: the eHealth literacy scale. Journal of medical Internet research, 8(4), e507. https://</a:t>
            </a:r>
            <a:r>
              <a:rPr lang="en-GB" sz="2400" dirty="0" err="1">
                <a:latin typeface="+mn-lt"/>
              </a:rPr>
              <a:t>pubmed.ncbi.nlm.nih.gov</a:t>
            </a:r>
            <a:r>
              <a:rPr lang="en-GB" sz="2400" dirty="0">
                <a:latin typeface="+mn-lt"/>
              </a:rPr>
              <a:t>/17213046/  </a:t>
            </a:r>
          </a:p>
          <a:p>
            <a:pPr marL="342900" lvl="0" indent="-342900">
              <a:buClr>
                <a:schemeClr val="dk1"/>
              </a:buClr>
              <a:buSzPts val="3360"/>
              <a:buFont typeface="Wingdings" pitchFamily="2" charset="2"/>
              <a:buChar char="§"/>
            </a:pPr>
            <a:r>
              <a:rPr lang="en-GB" sz="2400" dirty="0">
                <a:latin typeface="+mn-lt"/>
              </a:rPr>
              <a:t>Chung, S. Y., &amp; </a:t>
            </a:r>
            <a:r>
              <a:rPr lang="en-GB" sz="2400" dirty="0" err="1">
                <a:latin typeface="+mn-lt"/>
              </a:rPr>
              <a:t>Nahm</a:t>
            </a:r>
            <a:r>
              <a:rPr lang="en-GB" sz="2400" dirty="0">
                <a:latin typeface="+mn-lt"/>
              </a:rPr>
              <a:t>, E. S. (2015). Testing reliability and validity of the eHealth Literacy Scale (</a:t>
            </a:r>
            <a:r>
              <a:rPr lang="en-GB" sz="2400" dirty="0" err="1">
                <a:latin typeface="+mn-lt"/>
              </a:rPr>
              <a:t>eHEALS</a:t>
            </a:r>
            <a:r>
              <a:rPr lang="en-GB" sz="2400" dirty="0">
                <a:latin typeface="+mn-lt"/>
              </a:rPr>
              <a:t>) for older adults recruited online. Computers, informatics, nursing: CIN, 33(4), 150.</a:t>
            </a:r>
          </a:p>
          <a:p>
            <a:pPr marL="342900" lvl="0" indent="-342900">
              <a:buClr>
                <a:schemeClr val="dk1"/>
              </a:buClr>
              <a:buSzPts val="3360"/>
              <a:buFont typeface="Wingdings" pitchFamily="2" charset="2"/>
              <a:buChar char="§"/>
            </a:pPr>
            <a:r>
              <a:rPr lang="en-GB" sz="2400" dirty="0">
                <a:latin typeface="+mn-lt"/>
              </a:rPr>
              <a:t>De </a:t>
            </a:r>
            <a:r>
              <a:rPr lang="en-GB" sz="2400" dirty="0" err="1">
                <a:latin typeface="+mn-lt"/>
              </a:rPr>
              <a:t>Brún</a:t>
            </a:r>
            <a:r>
              <a:rPr lang="en-GB" sz="2400" dirty="0">
                <a:latin typeface="+mn-lt"/>
              </a:rPr>
              <a:t>, C. Health literacy and health information literacy, and the role of librarians. Knowledge for Healthcare. 2019. </a:t>
            </a:r>
            <a:r>
              <a:rPr lang="en-GB" sz="2400" dirty="0" err="1">
                <a:latin typeface="+mn-lt"/>
              </a:rPr>
              <a:t>Dostupno</a:t>
            </a:r>
            <a:r>
              <a:rPr lang="en-GB" sz="2400" dirty="0">
                <a:latin typeface="+mn-lt"/>
              </a:rPr>
              <a:t> </a:t>
            </a:r>
            <a:r>
              <a:rPr lang="en-GB" sz="2400" dirty="0" err="1">
                <a:latin typeface="+mn-lt"/>
              </a:rPr>
              <a:t>na</a:t>
            </a:r>
            <a:r>
              <a:rPr lang="en-GB" sz="2400" dirty="0">
                <a:latin typeface="+mn-lt"/>
              </a:rPr>
              <a:t>: https://</a:t>
            </a:r>
            <a:r>
              <a:rPr lang="en-GB" sz="2400" dirty="0" err="1">
                <a:latin typeface="+mn-lt"/>
              </a:rPr>
              <a:t>kfh.libraryservices.nhs.uk</a:t>
            </a:r>
            <a:r>
              <a:rPr lang="en-GB" sz="2400" dirty="0">
                <a:latin typeface="+mn-lt"/>
              </a:rPr>
              <a:t>/health-literacy-and-health-information-literacy-and-the-role-of-librarians/ (20.8.2023.).</a:t>
            </a:r>
          </a:p>
          <a:p>
            <a:pPr marL="342900" lvl="0" indent="-342900">
              <a:buClr>
                <a:schemeClr val="dk1"/>
              </a:buClr>
              <a:buSzPts val="3360"/>
              <a:buFont typeface="Wingdings" pitchFamily="2" charset="2"/>
              <a:buChar char="§"/>
            </a:pPr>
            <a:r>
              <a:rPr lang="en-GB" sz="2400" dirty="0">
                <a:latin typeface="+mn-lt"/>
              </a:rPr>
              <a:t>Detmer, D. et al. The Informed </a:t>
            </a:r>
            <a:r>
              <a:rPr lang="en-GB" sz="2400" dirty="0" err="1">
                <a:latin typeface="+mn-lt"/>
              </a:rPr>
              <a:t>Patiend</a:t>
            </a:r>
            <a:r>
              <a:rPr lang="en-GB" sz="2400" dirty="0">
                <a:latin typeface="+mn-lt"/>
              </a:rPr>
              <a:t> : Study Report. Cambridge University Health, 2003. </a:t>
            </a:r>
            <a:r>
              <a:rPr lang="en-GB" sz="2400">
                <a:latin typeface="+mn-lt"/>
              </a:rPr>
              <a:t>Available at: </a:t>
            </a:r>
            <a:r>
              <a:rPr lang="en-GB" sz="2400" dirty="0">
                <a:latin typeface="+mn-lt"/>
              </a:rPr>
              <a:t>https://</a:t>
            </a:r>
            <a:r>
              <a:rPr lang="en-GB" sz="2400" dirty="0" err="1">
                <a:latin typeface="+mn-lt"/>
              </a:rPr>
              <a:t>citeseerx.ist.psu.edu</a:t>
            </a:r>
            <a:r>
              <a:rPr lang="en-GB" sz="2400" dirty="0">
                <a:latin typeface="+mn-lt"/>
              </a:rPr>
              <a:t>/</a:t>
            </a:r>
            <a:r>
              <a:rPr lang="en-GB" sz="2400" dirty="0" err="1">
                <a:latin typeface="+mn-lt"/>
              </a:rPr>
              <a:t>viewdoc</a:t>
            </a:r>
            <a:r>
              <a:rPr lang="en-GB" sz="2400" dirty="0">
                <a:latin typeface="+mn-lt"/>
              </a:rPr>
              <a:t>/</a:t>
            </a:r>
            <a:r>
              <a:rPr lang="en-GB" sz="2400" dirty="0" err="1">
                <a:latin typeface="+mn-lt"/>
              </a:rPr>
              <a:t>download?doi</a:t>
            </a:r>
            <a:r>
              <a:rPr lang="en-GB" sz="2400" dirty="0">
                <a:latin typeface="+mn-lt"/>
              </a:rPr>
              <a:t>=10.1.1.471.7791&amp;rep=rep1&amp;type=pdf (15.1.2021.).</a:t>
            </a:r>
          </a:p>
          <a:p>
            <a:pPr marL="342900" lvl="0" indent="-342900">
              <a:buClr>
                <a:schemeClr val="dk1"/>
              </a:buClr>
              <a:buSzPts val="3360"/>
              <a:buFont typeface="Wingdings" pitchFamily="2" charset="2"/>
              <a:buChar char="§"/>
            </a:pPr>
            <a:endParaRPr lang="hr-HR" sz="2400" dirty="0"/>
          </a:p>
          <a:p>
            <a:pPr marL="342900" lvl="0" indent="-342900">
              <a:buClr>
                <a:schemeClr val="dk1"/>
              </a:buClr>
              <a:buSzPts val="3360"/>
              <a:buFont typeface="Wingdings" pitchFamily="2" charset="2"/>
              <a:buChar char="§"/>
            </a:pPr>
            <a:endParaRPr lang="hr-HR" sz="2400" dirty="0">
              <a:latin typeface="+mn-lt"/>
            </a:endParaRPr>
          </a:p>
          <a:p>
            <a:pPr marL="342900" lvl="0" indent="-342900">
              <a:buClr>
                <a:schemeClr val="dk1"/>
              </a:buClr>
              <a:buSzPts val="3360"/>
              <a:buFont typeface="Wingdings" pitchFamily="2" charset="2"/>
              <a:buChar char="§"/>
            </a:pPr>
            <a:endParaRPr sz="2400" dirty="0">
              <a:latin typeface="+mn-lt"/>
            </a:endParaRPr>
          </a:p>
        </p:txBody>
      </p:sp>
    </p:spTree>
    <p:extLst>
      <p:ext uri="{BB962C8B-B14F-4D97-AF65-F5344CB8AC3E}">
        <p14:creationId xmlns:p14="http://schemas.microsoft.com/office/powerpoint/2010/main" val="3241911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5"/>
          <p:cNvSpPr txBox="1"/>
          <p:nvPr/>
        </p:nvSpPr>
        <p:spPr>
          <a:xfrm>
            <a:off x="4691670" y="6761211"/>
            <a:ext cx="9144000" cy="1754286"/>
          </a:xfrm>
          <a:prstGeom prst="rect">
            <a:avLst/>
          </a:prstGeom>
          <a:noFill/>
          <a:ln>
            <a:noFill/>
          </a:ln>
        </p:spPr>
        <p:txBody>
          <a:bodyPr spcFirstLastPara="1" wrap="square" lIns="91425" tIns="45700" rIns="91425" bIns="45700" anchor="t" anchorCtr="0">
            <a:spAutoFit/>
          </a:bodyPr>
          <a:lstStyle/>
          <a:p>
            <a:pPr lvl="0" algn="ctr">
              <a:buClr>
                <a:srgbClr val="4D94B7"/>
              </a:buClr>
              <a:buSzPts val="7200"/>
            </a:pPr>
            <a:r>
              <a:rPr lang="en-GB" sz="5400" b="1" dirty="0">
                <a:solidFill>
                  <a:schemeClr val="tx1"/>
                </a:solidFill>
                <a:latin typeface="+mn-lt"/>
                <a:ea typeface="Helvetica Neue"/>
                <a:cs typeface="Helvetica Neue"/>
                <a:sym typeface="Helvetica Neue"/>
              </a:rPr>
              <a:t>Thank you for your attention!</a:t>
            </a:r>
            <a:endParaRPr lang="en-GB" sz="5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4813" y="2850294"/>
            <a:ext cx="5737714" cy="2435384"/>
          </a:xfrm>
          <a:prstGeom prst="rect">
            <a:avLst/>
          </a:prstGeom>
          <a:noFill/>
          <a:ln>
            <a:noFill/>
          </a:ln>
        </p:spPr>
      </p:pic>
      <p:sp>
        <p:nvSpPr>
          <p:cNvPr id="6" name="Rectangle 5"/>
          <p:cNvSpPr/>
          <p:nvPr/>
        </p:nvSpPr>
        <p:spPr>
          <a:xfrm>
            <a:off x="7404410" y="5792612"/>
            <a:ext cx="5575610" cy="461665"/>
          </a:xfrm>
          <a:prstGeom prst="rect">
            <a:avLst/>
          </a:prstGeom>
        </p:spPr>
        <p:txBody>
          <a:bodyPr wrap="square">
            <a:spAutoFit/>
          </a:bodyPr>
          <a:lstStyle/>
          <a:p>
            <a:r>
              <a:rPr lang="hr-HR" sz="2400" b="1" dirty="0" err="1">
                <a:solidFill>
                  <a:srgbClr val="00CCFF"/>
                </a:solidFill>
                <a:latin typeface="+mn-lt"/>
              </a:rPr>
              <a:t>www.digital</a:t>
            </a:r>
            <a:r>
              <a:rPr lang="hr-HR" sz="2400" b="1" dirty="0">
                <a:solidFill>
                  <a:srgbClr val="00CCFF"/>
                </a:solidFill>
                <a:latin typeface="+mn-lt"/>
              </a:rPr>
              <a:t>-</a:t>
            </a:r>
            <a:r>
              <a:rPr lang="hr-HR" sz="2400" b="1" dirty="0" err="1">
                <a:solidFill>
                  <a:srgbClr val="00CCFF"/>
                </a:solidFill>
                <a:latin typeface="+mn-lt"/>
              </a:rPr>
              <a:t>boomer.eu</a:t>
            </a:r>
            <a:endParaRPr lang="hr-HR" sz="2400" b="1" dirty="0">
              <a:solidFill>
                <a:srgbClr val="00CCFF"/>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332000" y="1770297"/>
            <a:ext cx="9758366" cy="1046400"/>
          </a:xfrm>
          <a:prstGeom prst="rect">
            <a:avLst/>
          </a:prstGeom>
          <a:noFill/>
          <a:ln>
            <a:noFill/>
          </a:ln>
        </p:spPr>
        <p:txBody>
          <a:bodyPr spcFirstLastPara="1" wrap="square" lIns="91425" tIns="45700" rIns="91425" bIns="45700" anchor="t" anchorCtr="0">
            <a:spAutoFit/>
          </a:bodyPr>
          <a:lstStyle/>
          <a:p>
            <a:r>
              <a:rPr lang="es-ES" sz="4800" b="1" dirty="0">
                <a:solidFill>
                  <a:schemeClr val="tx1"/>
                </a:solidFill>
                <a:latin typeface="+mn-lt"/>
                <a:ea typeface="Helvetica Neue"/>
                <a:cs typeface="Helvetica Neue"/>
                <a:sym typeface="Helvetica Neue"/>
              </a:rPr>
              <a:t>1.</a:t>
            </a:r>
            <a:r>
              <a:rPr lang="hr-HR" sz="4800" b="1" dirty="0">
                <a:solidFill>
                  <a:schemeClr val="tx1"/>
                </a:solidFill>
                <a:latin typeface="+mn-lt"/>
                <a:ea typeface="Helvetica Neue"/>
                <a:cs typeface="Helvetica Neue"/>
                <a:sym typeface="Helvetica Neue"/>
              </a:rPr>
              <a:t>1.</a:t>
            </a:r>
            <a:r>
              <a:rPr lang="es-ES" sz="4800" b="1" dirty="0">
                <a:solidFill>
                  <a:schemeClr val="tx1"/>
                </a:solidFill>
                <a:latin typeface="+mn-lt"/>
                <a:ea typeface="Helvetica Neue"/>
                <a:cs typeface="Helvetica Neue"/>
                <a:sym typeface="Helvetica Neue"/>
              </a:rPr>
              <a:t> </a:t>
            </a:r>
            <a:r>
              <a:rPr lang="en-US" sz="4800" b="1" dirty="0">
                <a:solidFill>
                  <a:schemeClr val="dk1"/>
                </a:solidFill>
                <a:ea typeface="Helvetica Neue"/>
                <a:cs typeface="Helvetica Neue"/>
                <a:sym typeface="Helvetica Neue"/>
              </a:rPr>
              <a:t>Definition of Health Literacy</a:t>
            </a:r>
          </a:p>
          <a:p>
            <a:pPr lvl="0"/>
            <a:endParaRPr dirty="0">
              <a:solidFill>
                <a:schemeClr val="tx1"/>
              </a:solidFill>
              <a:latin typeface="+mn-lt"/>
            </a:endParaRPr>
          </a:p>
        </p:txBody>
      </p:sp>
      <p:sp>
        <p:nvSpPr>
          <p:cNvPr id="120" name="Google Shape;120;p6"/>
          <p:cNvSpPr txBox="1"/>
          <p:nvPr/>
        </p:nvSpPr>
        <p:spPr>
          <a:xfrm>
            <a:off x="1914121" y="3140242"/>
            <a:ext cx="9638211" cy="3754834"/>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r>
              <a:rPr lang="en-US" sz="2800" b="1" dirty="0">
                <a:solidFill>
                  <a:schemeClr val="dk1"/>
                </a:solidFill>
                <a:latin typeface="+mn-lt"/>
                <a:ea typeface="Helvetica Neue"/>
                <a:cs typeface="Helvetica Neue"/>
                <a:sym typeface="Helvetica Neue"/>
              </a:rPr>
              <a:t>Health literacy </a:t>
            </a:r>
            <a:r>
              <a:rPr lang="en-US" sz="2800" dirty="0">
                <a:solidFill>
                  <a:schemeClr val="dk1"/>
                </a:solidFill>
                <a:latin typeface="+mn-lt"/>
                <a:ea typeface="Helvetica Neue"/>
                <a:cs typeface="Helvetica Neue"/>
                <a:sym typeface="Helvetica Neue"/>
              </a:rPr>
              <a:t>encompasses personal, cognitive, and social skills that determine a person's ability to access, understand, and use (medical) information to promote and maintain good health.</a:t>
            </a: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en-US" sz="2800" dirty="0">
                <a:solidFill>
                  <a:schemeClr val="dk1"/>
                </a:solidFill>
                <a:latin typeface="+mn-lt"/>
                <a:ea typeface="Helvetica Neue"/>
                <a:cs typeface="Helvetica Neue"/>
                <a:sym typeface="Helvetica Neue"/>
              </a:rPr>
              <a:t>Health literacy is sometimes referred to as health information literacy. </a:t>
            </a: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lvl="0"/>
            <a:endParaRPr dirty="0">
              <a:latin typeface="+mn-lt"/>
            </a:endParaRPr>
          </a:p>
        </p:txBody>
      </p:sp>
      <p:pic>
        <p:nvPicPr>
          <p:cNvPr id="3" name="Imagen 2">
            <a:extLst>
              <a:ext uri="{FF2B5EF4-FFF2-40B4-BE49-F238E27FC236}">
                <a16:creationId xmlns:a16="http://schemas.microsoft.com/office/drawing/2014/main" id="{CF74DC10-6750-27DA-29F1-C12FF1678A9D}"/>
              </a:ext>
            </a:extLst>
          </p:cNvPr>
          <p:cNvPicPr>
            <a:picLocks noChangeAspect="1"/>
          </p:cNvPicPr>
          <p:nvPr/>
        </p:nvPicPr>
        <p:blipFill>
          <a:blip r:embed="rId3"/>
          <a:stretch>
            <a:fillRect/>
          </a:stretch>
        </p:blipFill>
        <p:spPr>
          <a:xfrm>
            <a:off x="11552332" y="2720702"/>
            <a:ext cx="3514073" cy="3846485"/>
          </a:xfrm>
          <a:prstGeom prst="rect">
            <a:avLst/>
          </a:prstGeom>
        </p:spPr>
      </p:pic>
      <p:pic>
        <p:nvPicPr>
          <p:cNvPr id="8" name="Imagen 7">
            <a:extLst>
              <a:ext uri="{FF2B5EF4-FFF2-40B4-BE49-F238E27FC236}">
                <a16:creationId xmlns:a16="http://schemas.microsoft.com/office/drawing/2014/main" id="{783BF2C6-3A65-1333-9A3D-F4DE65601937}"/>
              </a:ext>
            </a:extLst>
          </p:cNvPr>
          <p:cNvPicPr>
            <a:picLocks noChangeAspect="1"/>
          </p:cNvPicPr>
          <p:nvPr/>
        </p:nvPicPr>
        <p:blipFill>
          <a:blip r:embed="rId4"/>
          <a:stretch>
            <a:fillRect/>
          </a:stretch>
        </p:blipFill>
        <p:spPr>
          <a:xfrm>
            <a:off x="14505931" y="5992924"/>
            <a:ext cx="2724280" cy="2724280"/>
          </a:xfrm>
          <a:prstGeom prst="rect">
            <a:avLst/>
          </a:prstGeom>
        </p:spPr>
      </p:pic>
      <p:pic>
        <p:nvPicPr>
          <p:cNvPr id="10" name="Imagen 9">
            <a:extLst>
              <a:ext uri="{FF2B5EF4-FFF2-40B4-BE49-F238E27FC236}">
                <a16:creationId xmlns:a16="http://schemas.microsoft.com/office/drawing/2014/main" id="{51B7E0BD-E8D9-E5F9-B00D-257A418D6A31}"/>
              </a:ext>
            </a:extLst>
          </p:cNvPr>
          <p:cNvPicPr>
            <a:picLocks noChangeAspect="1"/>
          </p:cNvPicPr>
          <p:nvPr/>
        </p:nvPicPr>
        <p:blipFill>
          <a:blip r:embed="rId5"/>
          <a:stretch>
            <a:fillRect/>
          </a:stretch>
        </p:blipFill>
        <p:spPr>
          <a:xfrm>
            <a:off x="8764765" y="6134420"/>
            <a:ext cx="3381803" cy="2745622"/>
          </a:xfrm>
          <a:prstGeom prst="rect">
            <a:avLst/>
          </a:prstGeom>
        </p:spPr>
      </p:pic>
    </p:spTree>
    <p:extLst>
      <p:ext uri="{BB962C8B-B14F-4D97-AF65-F5344CB8AC3E}">
        <p14:creationId xmlns:p14="http://schemas.microsoft.com/office/powerpoint/2010/main" val="221491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332000" y="1770297"/>
            <a:ext cx="9758366" cy="1046400"/>
          </a:xfrm>
          <a:prstGeom prst="rect">
            <a:avLst/>
          </a:prstGeom>
          <a:noFill/>
          <a:ln>
            <a:noFill/>
          </a:ln>
        </p:spPr>
        <p:txBody>
          <a:bodyPr spcFirstLastPara="1" wrap="square" lIns="91425" tIns="45700" rIns="91425" bIns="45700" anchor="t" anchorCtr="0">
            <a:spAutoFit/>
          </a:bodyPr>
          <a:lstStyle/>
          <a:p>
            <a:r>
              <a:rPr lang="es-ES" sz="4800" b="1" dirty="0">
                <a:solidFill>
                  <a:schemeClr val="tx1"/>
                </a:solidFill>
                <a:latin typeface="+mn-lt"/>
                <a:ea typeface="Helvetica Neue"/>
                <a:cs typeface="Helvetica Neue"/>
                <a:sym typeface="Helvetica Neue"/>
              </a:rPr>
              <a:t>1.</a:t>
            </a:r>
            <a:r>
              <a:rPr lang="hr-HR" sz="4800" b="1" dirty="0">
                <a:solidFill>
                  <a:schemeClr val="tx1"/>
                </a:solidFill>
                <a:latin typeface="+mn-lt"/>
                <a:ea typeface="Helvetica Neue"/>
                <a:cs typeface="Helvetica Neue"/>
                <a:sym typeface="Helvetica Neue"/>
              </a:rPr>
              <a:t>1.</a:t>
            </a:r>
            <a:r>
              <a:rPr lang="es-ES" sz="4800" b="1" dirty="0">
                <a:solidFill>
                  <a:schemeClr val="tx1"/>
                </a:solidFill>
                <a:latin typeface="+mn-lt"/>
                <a:ea typeface="Helvetica Neue"/>
                <a:cs typeface="Helvetica Neue"/>
                <a:sym typeface="Helvetica Neue"/>
              </a:rPr>
              <a:t> </a:t>
            </a:r>
            <a:r>
              <a:rPr lang="en-US" sz="4800" b="1" dirty="0">
                <a:solidFill>
                  <a:schemeClr val="dk1"/>
                </a:solidFill>
                <a:ea typeface="Helvetica Neue"/>
                <a:cs typeface="Helvetica Neue"/>
                <a:sym typeface="Helvetica Neue"/>
              </a:rPr>
              <a:t>Definition of Health Literacy</a:t>
            </a:r>
          </a:p>
          <a:p>
            <a:pPr lvl="0"/>
            <a:endParaRPr dirty="0">
              <a:solidFill>
                <a:schemeClr val="tx1"/>
              </a:solidFill>
              <a:latin typeface="+mn-lt"/>
            </a:endParaRPr>
          </a:p>
        </p:txBody>
      </p:sp>
      <p:sp>
        <p:nvSpPr>
          <p:cNvPr id="120" name="Google Shape;120;p6"/>
          <p:cNvSpPr txBox="1"/>
          <p:nvPr/>
        </p:nvSpPr>
        <p:spPr>
          <a:xfrm>
            <a:off x="1332000" y="3407642"/>
            <a:ext cx="7490677" cy="4185721"/>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en-US" sz="2800" dirty="0">
                <a:solidFill>
                  <a:schemeClr val="dk1"/>
                </a:solidFill>
                <a:latin typeface="+mn-lt"/>
                <a:ea typeface="Helvetica Neue"/>
                <a:cs typeface="Helvetica Neue"/>
                <a:sym typeface="Helvetica Neue"/>
              </a:rPr>
              <a:t>The Medical Library Association (MLA) defines health literacy as</a:t>
            </a:r>
            <a:r>
              <a:rPr lang="hr-HR" sz="2800" dirty="0">
                <a:solidFill>
                  <a:schemeClr val="dk1"/>
                </a:solidFill>
                <a:latin typeface="+mn-lt"/>
                <a:ea typeface="Helvetica Neue"/>
                <a:cs typeface="Helvetica Neue"/>
                <a:sym typeface="Helvetica Neue"/>
              </a:rPr>
              <a:t>:</a:t>
            </a:r>
            <a:r>
              <a:rPr lang="en-US" sz="2800" dirty="0">
                <a:solidFill>
                  <a:schemeClr val="dk1"/>
                </a:solidFill>
                <a:latin typeface="+mn-lt"/>
                <a:ea typeface="Helvetica Neue"/>
                <a:cs typeface="Helvetica Neue"/>
                <a:sym typeface="Helvetica Neue"/>
              </a:rPr>
              <a:t> </a:t>
            </a: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lvl="0"/>
            <a:r>
              <a:rPr lang="en-US" sz="2800" dirty="0">
                <a:solidFill>
                  <a:schemeClr val="dk1"/>
                </a:solidFill>
                <a:latin typeface="+mn-lt"/>
                <a:ea typeface="Helvetica Neue"/>
                <a:cs typeface="Helvetica Neue"/>
                <a:sym typeface="Helvetica Neue"/>
              </a:rPr>
              <a:t>"a person's ability to recognize the need for information, know where and how to find that information, and use the information to make good decisions about one's health" (MLA).</a:t>
            </a:r>
          </a:p>
          <a:p>
            <a:pPr lvl="0"/>
            <a:r>
              <a:rPr lang="en-US" sz="2800" dirty="0">
                <a:solidFill>
                  <a:schemeClr val="dk1"/>
                </a:solidFill>
                <a:latin typeface="+mn-lt"/>
                <a:ea typeface="Helvetica Neue"/>
                <a:cs typeface="Helvetica Neue"/>
                <a:sym typeface="Helvetica Neue"/>
              </a:rPr>
              <a:t>.</a:t>
            </a:r>
          </a:p>
          <a:p>
            <a:pPr lvl="0"/>
            <a:endParaRPr dirty="0">
              <a:latin typeface="+mn-lt"/>
            </a:endParaRPr>
          </a:p>
        </p:txBody>
      </p:sp>
      <p:pic>
        <p:nvPicPr>
          <p:cNvPr id="8194" name="Picture 2" descr="Definition of health literacy">
            <a:extLst>
              <a:ext uri="{FF2B5EF4-FFF2-40B4-BE49-F238E27FC236}">
                <a16:creationId xmlns:a16="http://schemas.microsoft.com/office/drawing/2014/main" id="{DC77109D-9B9C-42C9-8FD4-BDD2E11CDA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1408" y="2731167"/>
            <a:ext cx="6630480" cy="5370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9596C2-AF97-4DFF-ABAA-99B11A8105E8}"/>
              </a:ext>
            </a:extLst>
          </p:cNvPr>
          <p:cNvSpPr/>
          <p:nvPr/>
        </p:nvSpPr>
        <p:spPr>
          <a:xfrm>
            <a:off x="9992949" y="8923606"/>
            <a:ext cx="9144000" cy="276999"/>
          </a:xfrm>
          <a:prstGeom prst="rect">
            <a:avLst/>
          </a:prstGeom>
        </p:spPr>
        <p:txBody>
          <a:bodyPr>
            <a:spAutoFit/>
          </a:bodyPr>
          <a:lstStyle/>
          <a:p>
            <a:r>
              <a:rPr lang="hr-HR" sz="1200" dirty="0"/>
              <a:t>https://infoforwellbeing.scot.nhs.uk/media/1131/why-health-literacy-matters-1.png?width=801&amp;height=568&amp;mode=max</a:t>
            </a:r>
          </a:p>
        </p:txBody>
      </p:sp>
    </p:spTree>
    <p:extLst>
      <p:ext uri="{BB962C8B-B14F-4D97-AF65-F5344CB8AC3E}">
        <p14:creationId xmlns:p14="http://schemas.microsoft.com/office/powerpoint/2010/main" val="396470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30169" y="1304031"/>
            <a:ext cx="10567726"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 </a:t>
            </a:r>
            <a:r>
              <a:rPr lang="en-GB" sz="4800" b="1" dirty="0">
                <a:solidFill>
                  <a:schemeClr val="tx1"/>
                </a:solidFill>
                <a:latin typeface="+mn-lt"/>
                <a:ea typeface="Helvetica Neue"/>
                <a:cs typeface="Helvetica Neue"/>
                <a:sym typeface="Helvetica Neue"/>
              </a:rPr>
              <a:t>Levels of Health literacy</a:t>
            </a:r>
          </a:p>
          <a:p>
            <a:pPr lvl="0"/>
            <a:endParaRPr dirty="0">
              <a:solidFill>
                <a:schemeClr val="tx1"/>
              </a:solidFill>
              <a:latin typeface="+mn-lt"/>
            </a:endParaRPr>
          </a:p>
        </p:txBody>
      </p:sp>
      <p:sp>
        <p:nvSpPr>
          <p:cNvPr id="120" name="Google Shape;120;p6"/>
          <p:cNvSpPr txBox="1"/>
          <p:nvPr/>
        </p:nvSpPr>
        <p:spPr>
          <a:xfrm>
            <a:off x="1295401" y="4072752"/>
            <a:ext cx="4904232" cy="2369839"/>
          </a:xfrm>
          <a:prstGeom prst="rect">
            <a:avLst/>
          </a:prstGeom>
          <a:noFill/>
          <a:ln>
            <a:noFill/>
          </a:ln>
        </p:spPr>
        <p:txBody>
          <a:bodyPr spcFirstLastPara="1" wrap="square" lIns="91425" tIns="45700" rIns="91425" bIns="45700" anchor="t" anchorCtr="0">
            <a:spAutoFit/>
          </a:bodyPr>
          <a:lstStyle/>
          <a:p>
            <a:pPr lvl="0"/>
            <a:endParaRPr lang="en-US" sz="4000" b="1" dirty="0"/>
          </a:p>
          <a:p>
            <a:pPr lvl="0"/>
            <a:r>
              <a:rPr lang="en-GB" sz="4000" dirty="0"/>
              <a:t>Three levels of Health literacy:</a:t>
            </a:r>
          </a:p>
          <a:p>
            <a:pPr lvl="0"/>
            <a:endParaRPr lang="en-US" sz="2800" dirty="0"/>
          </a:p>
        </p:txBody>
      </p:sp>
      <p:graphicFrame>
        <p:nvGraphicFramePr>
          <p:cNvPr id="7" name="Diagram 6">
            <a:extLst>
              <a:ext uri="{FF2B5EF4-FFF2-40B4-BE49-F238E27FC236}">
                <a16:creationId xmlns:a16="http://schemas.microsoft.com/office/drawing/2014/main" id="{71011A27-32E9-4249-A868-76B4CFEB1C48}"/>
              </a:ext>
            </a:extLst>
          </p:cNvPr>
          <p:cNvGraphicFramePr/>
          <p:nvPr>
            <p:extLst>
              <p:ext uri="{D42A27DB-BD31-4B8C-83A1-F6EECF244321}">
                <p14:modId xmlns:p14="http://schemas.microsoft.com/office/powerpoint/2010/main" val="4063863024"/>
              </p:ext>
            </p:extLst>
          </p:nvPr>
        </p:nvGraphicFramePr>
        <p:xfrm>
          <a:off x="8162543" y="3007895"/>
          <a:ext cx="9674351" cy="5089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15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17010" y="1207074"/>
            <a:ext cx="10567726"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 </a:t>
            </a:r>
            <a:r>
              <a:rPr lang="en-GB" sz="4800" b="1" dirty="0">
                <a:solidFill>
                  <a:schemeClr val="tx1"/>
                </a:solidFill>
                <a:latin typeface="+mn-lt"/>
                <a:ea typeface="Helvetica Neue"/>
                <a:cs typeface="Helvetica Neue"/>
                <a:sym typeface="Helvetica Neue"/>
              </a:rPr>
              <a:t>Levels of Health literacy</a:t>
            </a:r>
          </a:p>
          <a:p>
            <a:pPr lvl="0"/>
            <a:endParaRPr dirty="0">
              <a:solidFill>
                <a:schemeClr val="tx1"/>
              </a:solidFill>
              <a:latin typeface="+mn-lt"/>
            </a:endParaRPr>
          </a:p>
        </p:txBody>
      </p:sp>
      <p:sp>
        <p:nvSpPr>
          <p:cNvPr id="120" name="Google Shape;120;p6"/>
          <p:cNvSpPr txBox="1"/>
          <p:nvPr/>
        </p:nvSpPr>
        <p:spPr>
          <a:xfrm>
            <a:off x="1873902" y="3422228"/>
            <a:ext cx="12182856" cy="5016718"/>
          </a:xfrm>
          <a:prstGeom prst="rect">
            <a:avLst/>
          </a:prstGeom>
          <a:noFill/>
          <a:ln>
            <a:noFill/>
          </a:ln>
        </p:spPr>
        <p:txBody>
          <a:bodyPr spcFirstLastPara="1" wrap="square" lIns="91425" tIns="45700" rIns="91425" bIns="45700" anchor="t" anchorCtr="0">
            <a:spAutoFit/>
          </a:bodyPr>
          <a:lstStyle/>
          <a:p>
            <a:pPr lvl="0"/>
            <a:endParaRPr lang="en-US" sz="3200" b="1" dirty="0"/>
          </a:p>
          <a:p>
            <a:pPr marL="457200" lvl="0" indent="-457200">
              <a:buFont typeface="Arial" panose="020B0604020202020204" pitchFamily="34" charset="0"/>
              <a:buChar char="•"/>
            </a:pPr>
            <a:r>
              <a:rPr lang="en-GB" sz="3200" dirty="0"/>
              <a:t>Encompasses the basic knowledge and skills that enable the effective functioning and management of health care </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n-GB" sz="3200" dirty="0"/>
              <a:t>Anyone in the role of a patient should be able to read and understand medical information </a:t>
            </a:r>
          </a:p>
          <a:p>
            <a:pPr marL="457200" lvl="0" indent="-457200">
              <a:buFont typeface="Arial" panose="020B0604020202020204" pitchFamily="34" charset="0"/>
              <a:buChar char="•"/>
            </a:pPr>
            <a:endParaRPr lang="en-GB" sz="3200" dirty="0"/>
          </a:p>
          <a:p>
            <a:pPr marL="457200" lvl="0" indent="-457200">
              <a:buFont typeface="Arial" panose="020B0604020202020204" pitchFamily="34" charset="0"/>
              <a:buChar char="•"/>
            </a:pPr>
            <a:r>
              <a:rPr lang="en-GB" sz="3200" dirty="0"/>
              <a:t>Anyone in the role of a patient should be able to access healthcare services within the healthcare system (e.g. find the service or clinic needed within an outpatient clinic, hospital, etc.)</a:t>
            </a:r>
          </a:p>
        </p:txBody>
      </p:sp>
      <p:sp>
        <p:nvSpPr>
          <p:cNvPr id="2" name="Rectangle: Rounded Corners 1">
            <a:extLst>
              <a:ext uri="{FF2B5EF4-FFF2-40B4-BE49-F238E27FC236}">
                <a16:creationId xmlns:a16="http://schemas.microsoft.com/office/drawing/2014/main" id="{305FFAC1-07F0-4AE7-BFB6-CAEC72228743}"/>
              </a:ext>
            </a:extLst>
          </p:cNvPr>
          <p:cNvSpPr/>
          <p:nvPr/>
        </p:nvSpPr>
        <p:spPr>
          <a:xfrm>
            <a:off x="4872320" y="2380651"/>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solidFill>
                  <a:schemeClr val="tx1"/>
                </a:solidFill>
              </a:rPr>
              <a:t>Functional health literacy</a:t>
            </a:r>
            <a:r>
              <a:rPr lang="en-US" sz="3200" dirty="0">
                <a:solidFill>
                  <a:schemeClr val="tx1"/>
                </a:solidFill>
              </a:rPr>
              <a:t> </a:t>
            </a:r>
            <a:endParaRPr lang="hr-HR" sz="3200" dirty="0">
              <a:solidFill>
                <a:schemeClr val="tx1"/>
              </a:solidFill>
            </a:endParaRPr>
          </a:p>
        </p:txBody>
      </p:sp>
    </p:spTree>
    <p:extLst>
      <p:ext uri="{BB962C8B-B14F-4D97-AF65-F5344CB8AC3E}">
        <p14:creationId xmlns:p14="http://schemas.microsoft.com/office/powerpoint/2010/main" val="81121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49358" y="1330500"/>
            <a:ext cx="10567726" cy="1046400"/>
          </a:xfrm>
          <a:prstGeom prst="rect">
            <a:avLst/>
          </a:prstGeom>
          <a:noFill/>
          <a:ln>
            <a:noFill/>
          </a:ln>
        </p:spPr>
        <p:txBody>
          <a:bodyPr spcFirstLastPara="1" wrap="square" lIns="91425" tIns="45700" rIns="91425" bIns="45700" anchor="t" anchorCtr="0">
            <a:spAutoFit/>
          </a:bodyPr>
          <a:lstStyle/>
          <a:p>
            <a:pPr lvl="0"/>
            <a:r>
              <a:rPr lang="hr-HR" sz="4800" b="1" dirty="0">
                <a:solidFill>
                  <a:schemeClr val="tx1"/>
                </a:solidFill>
                <a:latin typeface="+mn-lt"/>
                <a:ea typeface="Helvetica Neue"/>
                <a:cs typeface="Helvetica Neue"/>
                <a:sym typeface="Helvetica Neue"/>
              </a:rPr>
              <a:t>1.2. </a:t>
            </a:r>
            <a:r>
              <a:rPr lang="en-GB" sz="4800" b="1" dirty="0">
                <a:solidFill>
                  <a:schemeClr val="tx1"/>
                </a:solidFill>
                <a:latin typeface="+mn-lt"/>
                <a:ea typeface="Helvetica Neue"/>
                <a:cs typeface="Helvetica Neue"/>
                <a:sym typeface="Helvetica Neue"/>
              </a:rPr>
              <a:t>Levels of Health literacy</a:t>
            </a:r>
          </a:p>
          <a:p>
            <a:pPr lvl="0"/>
            <a:endParaRPr dirty="0">
              <a:solidFill>
                <a:schemeClr val="tx1"/>
              </a:solidFill>
              <a:latin typeface="+mn-lt"/>
            </a:endParaRPr>
          </a:p>
        </p:txBody>
      </p:sp>
      <p:sp>
        <p:nvSpPr>
          <p:cNvPr id="120" name="Google Shape;120;p6"/>
          <p:cNvSpPr txBox="1"/>
          <p:nvPr/>
        </p:nvSpPr>
        <p:spPr>
          <a:xfrm>
            <a:off x="1595227" y="3880526"/>
            <a:ext cx="16300269" cy="4832052"/>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en-GB" sz="2800" dirty="0"/>
              <a:t>Represents advanced knowledge and skills that enable participation in specific health activities</a:t>
            </a:r>
          </a:p>
          <a:p>
            <a:pPr lvl="0"/>
            <a:r>
              <a:rPr lang="en-GB" sz="2800" dirty="0"/>
              <a:t> </a:t>
            </a:r>
          </a:p>
          <a:p>
            <a:pPr marL="457200" lvl="0" indent="-457200">
              <a:buFont typeface="Arial" panose="020B0604020202020204" pitchFamily="34" charset="0"/>
              <a:buChar char="•"/>
            </a:pPr>
            <a:r>
              <a:rPr lang="en-GB" sz="2800" dirty="0"/>
              <a:t>Understanding of different forms of health information</a:t>
            </a:r>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n-GB" sz="2800" dirty="0"/>
              <a:t>Understanding of its application in a changing environment</a:t>
            </a:r>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n-GB" sz="2800" b="1" dirty="0"/>
              <a:t>IMPORTANT</a:t>
            </a:r>
            <a:r>
              <a:rPr lang="en-GB" sz="2800" dirty="0"/>
              <a:t> to remember the rights and responsibilities that everyone has as a potential patient within the healthcare system</a:t>
            </a:r>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r>
              <a:rPr lang="en-GB" sz="2800" dirty="0"/>
              <a:t>Of particular note is the patient's </a:t>
            </a:r>
            <a:r>
              <a:rPr lang="en-GB" sz="2800" b="1" dirty="0"/>
              <a:t>right to informed consent and informed choice </a:t>
            </a:r>
            <a:r>
              <a:rPr lang="en-GB" sz="2800" dirty="0"/>
              <a:t>(the right to make decisions about their own health and treatment in collaboration with their physician).</a:t>
            </a:r>
            <a:endParaRPr lang="en-GB" sz="2400" dirty="0"/>
          </a:p>
        </p:txBody>
      </p:sp>
      <p:sp>
        <p:nvSpPr>
          <p:cNvPr id="4" name="Rectangle: Rounded Corners 3">
            <a:extLst>
              <a:ext uri="{FF2B5EF4-FFF2-40B4-BE49-F238E27FC236}">
                <a16:creationId xmlns:a16="http://schemas.microsoft.com/office/drawing/2014/main" id="{C4C4FCEA-F3F4-4B36-A47B-E19EC59E45CB}"/>
              </a:ext>
            </a:extLst>
          </p:cNvPr>
          <p:cNvSpPr/>
          <p:nvPr/>
        </p:nvSpPr>
        <p:spPr>
          <a:xfrm>
            <a:off x="5594216" y="2431705"/>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solidFill>
                  <a:schemeClr val="tx1"/>
                </a:solidFill>
              </a:rPr>
              <a:t>Interactive health literacy </a:t>
            </a:r>
            <a:endParaRPr lang="hr-HR" sz="3200" dirty="0">
              <a:solidFill>
                <a:schemeClr val="tx1"/>
              </a:solidFill>
            </a:endParaRPr>
          </a:p>
        </p:txBody>
      </p:sp>
    </p:spTree>
    <p:extLst>
      <p:ext uri="{BB962C8B-B14F-4D97-AF65-F5344CB8AC3E}">
        <p14:creationId xmlns:p14="http://schemas.microsoft.com/office/powerpoint/2010/main" val="8439427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4067</Words>
  <Application>Microsoft Office PowerPoint</Application>
  <PresentationFormat>Personalizado</PresentationFormat>
  <Paragraphs>338</Paragraphs>
  <Slides>42</Slides>
  <Notes>33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42</vt:i4>
      </vt:variant>
    </vt:vector>
  </HeadingPairs>
  <TitlesOfParts>
    <vt:vector size="50" baseType="lpstr">
      <vt:lpstr>Helvetica Neue</vt:lpstr>
      <vt:lpstr>DM Sans</vt:lpstr>
      <vt:lpstr>Wingdings</vt:lpstr>
      <vt:lpstr>arial</vt:lpstr>
      <vt:lpstr>arial</vt:lpstr>
      <vt:lpstr>Calibri</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Monia Coppola</dc:creator>
  <cp:lastModifiedBy>Miriam IWS</cp:lastModifiedBy>
  <cp:revision>187</cp:revision>
  <dcterms:created xsi:type="dcterms:W3CDTF">2022-01-27T16:04:38Z</dcterms:created>
  <dcterms:modified xsi:type="dcterms:W3CDTF">2024-06-07T07:43:50Z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Canva</vt:lpwstr>
  </property>
  <property fmtid="{D5CDD505-2E9C-101B-9397-08002B2CF9AE}" pid="4" name="LastSaved">
    <vt:filetime>2022-01-27T00:00:00Z</vt:filetime>
  </property>
</Properties>
</file>