
<file path=[Content_Types].xml><?xml version="1.0" encoding="utf-8"?>
<Types xmlns="http://schemas.openxmlformats.org/package/2006/content-types">
  <Default Extension="emf" ContentType="image/x-emf"/>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5" r:id="rId2"/>
  </p:sldMasterIdLst>
  <p:notesMasterIdLst>
    <p:notesMasterId r:id="rId45"/>
  </p:notesMasterIdLst>
  <p:sldIdLst>
    <p:sldId id="256" r:id="rId3"/>
    <p:sldId id="257" r:id="rId4"/>
    <p:sldId id="310" r:id="rId5"/>
    <p:sldId id="260" r:id="rId6"/>
    <p:sldId id="329" r:id="rId7"/>
    <p:sldId id="355" r:id="rId8"/>
    <p:sldId id="280" r:id="rId9"/>
    <p:sldId id="330" r:id="rId10"/>
    <p:sldId id="331" r:id="rId11"/>
    <p:sldId id="332" r:id="rId12"/>
    <p:sldId id="281" r:id="rId13"/>
    <p:sldId id="314" r:id="rId14"/>
    <p:sldId id="315" r:id="rId15"/>
    <p:sldId id="351" r:id="rId16"/>
    <p:sldId id="333" r:id="rId17"/>
    <p:sldId id="349" r:id="rId18"/>
    <p:sldId id="316" r:id="rId19"/>
    <p:sldId id="348" r:id="rId20"/>
    <p:sldId id="317" r:id="rId21"/>
    <p:sldId id="352" r:id="rId22"/>
    <p:sldId id="318" r:id="rId23"/>
    <p:sldId id="357" r:id="rId24"/>
    <p:sldId id="319" r:id="rId25"/>
    <p:sldId id="334" r:id="rId26"/>
    <p:sldId id="320" r:id="rId27"/>
    <p:sldId id="335" r:id="rId28"/>
    <p:sldId id="336" r:id="rId29"/>
    <p:sldId id="338" r:id="rId30"/>
    <p:sldId id="322" r:id="rId31"/>
    <p:sldId id="326" r:id="rId32"/>
    <p:sldId id="324" r:id="rId33"/>
    <p:sldId id="339" r:id="rId34"/>
    <p:sldId id="340" r:id="rId35"/>
    <p:sldId id="358" r:id="rId36"/>
    <p:sldId id="342" r:id="rId37"/>
    <p:sldId id="343" r:id="rId38"/>
    <p:sldId id="344" r:id="rId39"/>
    <p:sldId id="345" r:id="rId40"/>
    <p:sldId id="266" r:id="rId41"/>
    <p:sldId id="268" r:id="rId42"/>
    <p:sldId id="347" r:id="rId43"/>
    <p:sldId id="270" r:id="rId44"/>
  </p:sldIdLst>
  <p:sldSz cx="18288000" cy="10287000"/>
  <p:notesSz cx="18288000" cy="10287000"/>
  <p:embeddedFontLst>
    <p:embeddedFont>
      <p:font typeface="DM Sans" pitchFamily="2" charset="0"/>
      <p:regular r:id="rId46"/>
      <p:bold r:id="rId47"/>
      <p:italic r:id="rId48"/>
      <p:boldItalic r:id="rId49"/>
    </p:embeddedFont>
    <p:embeddedFont>
      <p:font typeface="Helvetica Neue"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hmmRUWy2bgMO6dPI/Ny1H2Uhj7W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risnik" initials="K" lastIdx="2" clrIdx="0">
    <p:extLst>
      <p:ext uri="{19B8F6BF-5375-455C-9EA6-DF929625EA0E}">
        <p15:presenceInfo xmlns:p15="http://schemas.microsoft.com/office/powerpoint/2012/main" userId="Koris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D4FF"/>
    <a:srgbClr val="00C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48" autoAdjust="0"/>
    <p:restoredTop sz="94605" autoAdjust="0"/>
  </p:normalViewPr>
  <p:slideViewPr>
    <p:cSldViewPr snapToGrid="0">
      <p:cViewPr varScale="1">
        <p:scale>
          <a:sx n="61" d="100"/>
          <a:sy n="61" d="100"/>
        </p:scale>
        <p:origin x="518" y="58"/>
      </p:cViewPr>
      <p:guideLst>
        <p:guide orient="horz" pos="2880"/>
        <p:guide pos="2160"/>
      </p:guideLst>
    </p:cSldViewPr>
  </p:slideViewPr>
  <p:outlineViewPr>
    <p:cViewPr>
      <p:scale>
        <a:sx n="33" d="100"/>
        <a:sy n="33" d="100"/>
      </p:scale>
      <p:origin x="0" y="-954"/>
    </p:cViewPr>
  </p:outlineViewPr>
  <p:notesTextViewPr>
    <p:cViewPr>
      <p:scale>
        <a:sx n="1" d="1"/>
        <a:sy n="1" d="1"/>
      </p:scale>
      <p:origin x="0" y="0"/>
    </p:cViewPr>
  </p:notesTextViewPr>
  <p:sorterViewPr>
    <p:cViewPr>
      <p:scale>
        <a:sx n="100" d="100"/>
        <a:sy n="100" d="100"/>
      </p:scale>
      <p:origin x="0" y="-30228"/>
    </p:cViewPr>
  </p:sorterViewPr>
  <p:notesViewPr>
    <p:cSldViewPr snapToGrid="0">
      <p:cViewPr varScale="1">
        <p:scale>
          <a:sx n="70" d="100"/>
          <a:sy n="70" d="100"/>
        </p:scale>
        <p:origin x="72" y="1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66" Type="http://customschemas.google.com/relationships/presentationmetadata" Target="meta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s>
</file>

<file path=ppt/diagrams/_rels/data3.xml.rels><?xml version="1.0" encoding="UTF-8" standalone="yes"?>
<Relationships xmlns="http://schemas.openxmlformats.org/package/2006/relationships"><Relationship Id="rId2" Type="http://schemas.openxmlformats.org/officeDocument/2006/relationships/hyperlink" Target="https://www.rawpixel.com/search/link" TargetMode="External"/><Relationship Id="rId1" Type="http://schemas.openxmlformats.org/officeDocument/2006/relationships/image" Target="../media/image26.jpeg"/></Relationships>
</file>

<file path=ppt/diagrams/_rels/drawing3.xml.rels><?xml version="1.0" encoding="UTF-8" standalone="yes"?>
<Relationships xmlns="http://schemas.openxmlformats.org/package/2006/relationships"><Relationship Id="rId2" Type="http://schemas.openxmlformats.org/officeDocument/2006/relationships/hyperlink" Target="https://www.rawpixel.com/search/link" TargetMode="External"/><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31A179-3B84-46BA-AA6F-769B672931D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hr-HR"/>
        </a:p>
      </dgm:t>
    </dgm:pt>
    <dgm:pt modelId="{57E684ED-2324-46A1-B054-A0D0EBF25DED}">
      <dgm:prSet/>
      <dgm:spPr>
        <a:solidFill>
          <a:srgbClr val="33CCFF"/>
        </a:solidFill>
      </dgm:spPr>
      <dgm:t>
        <a:bodyPr/>
        <a:lstStyle/>
        <a:p>
          <a:r>
            <a:rPr lang="en-GB" noProof="0">
              <a:solidFill>
                <a:schemeClr val="tx1"/>
              </a:solidFill>
            </a:rPr>
            <a:t>Alfabetización sanitaria funcional</a:t>
          </a:r>
          <a:endParaRPr lang="en-GB" noProof="0" dirty="0">
            <a:solidFill>
              <a:schemeClr val="tx1"/>
            </a:solidFill>
          </a:endParaRPr>
        </a:p>
      </dgm:t>
    </dgm:pt>
    <dgm:pt modelId="{A4F082B5-4230-43CE-9E2A-9FEF4A056B11}" type="parTrans" cxnId="{768A2929-96A7-4C7F-8B95-38D11CF70F82}">
      <dgm:prSet/>
      <dgm:spPr/>
      <dgm:t>
        <a:bodyPr/>
        <a:lstStyle/>
        <a:p>
          <a:endParaRPr lang="hr-HR">
            <a:solidFill>
              <a:schemeClr val="tx1"/>
            </a:solidFill>
          </a:endParaRPr>
        </a:p>
      </dgm:t>
    </dgm:pt>
    <dgm:pt modelId="{B8B874A2-BF68-4E24-B31A-A93745856984}" type="sibTrans" cxnId="{768A2929-96A7-4C7F-8B95-38D11CF70F82}">
      <dgm:prSet/>
      <dgm:spPr/>
      <dgm:t>
        <a:bodyPr/>
        <a:lstStyle/>
        <a:p>
          <a:endParaRPr lang="hr-HR">
            <a:solidFill>
              <a:schemeClr val="tx1"/>
            </a:solidFill>
          </a:endParaRPr>
        </a:p>
      </dgm:t>
    </dgm:pt>
    <dgm:pt modelId="{BC8C240B-1CAD-4239-9E6C-BC3086EE10F2}">
      <dgm:prSet/>
      <dgm:spPr>
        <a:solidFill>
          <a:srgbClr val="33CCFF"/>
        </a:solidFill>
      </dgm:spPr>
      <dgm:t>
        <a:bodyPr/>
        <a:lstStyle/>
        <a:p>
          <a:r>
            <a:rPr lang="en-GB" noProof="0">
              <a:solidFill>
                <a:schemeClr val="tx1"/>
              </a:solidFill>
            </a:rPr>
            <a:t>Alfabetización sanitaria interactiva</a:t>
          </a:r>
          <a:endParaRPr lang="hr-HR">
            <a:solidFill>
              <a:schemeClr val="tx1"/>
            </a:solidFill>
          </a:endParaRPr>
        </a:p>
      </dgm:t>
    </dgm:pt>
    <dgm:pt modelId="{9ADACD88-FD78-474A-93CA-BE115A1D02E6}" type="parTrans" cxnId="{656212B7-D71A-420F-B0EE-6AC2A28D4547}">
      <dgm:prSet/>
      <dgm:spPr/>
      <dgm:t>
        <a:bodyPr/>
        <a:lstStyle/>
        <a:p>
          <a:endParaRPr lang="hr-HR">
            <a:solidFill>
              <a:schemeClr val="tx1"/>
            </a:solidFill>
          </a:endParaRPr>
        </a:p>
      </dgm:t>
    </dgm:pt>
    <dgm:pt modelId="{7A5996D3-B5AC-4B16-8B4D-D11E55915930}" type="sibTrans" cxnId="{656212B7-D71A-420F-B0EE-6AC2A28D4547}">
      <dgm:prSet/>
      <dgm:spPr/>
      <dgm:t>
        <a:bodyPr/>
        <a:lstStyle/>
        <a:p>
          <a:endParaRPr lang="hr-HR">
            <a:solidFill>
              <a:schemeClr val="tx1"/>
            </a:solidFill>
          </a:endParaRPr>
        </a:p>
      </dgm:t>
    </dgm:pt>
    <dgm:pt modelId="{9A58C9F6-B09D-4AC9-ABFE-E9D0086D6A31}">
      <dgm:prSet/>
      <dgm:spPr>
        <a:solidFill>
          <a:srgbClr val="33CCFF"/>
        </a:solidFill>
      </dgm:spPr>
      <dgm:t>
        <a:bodyPr/>
        <a:lstStyle/>
        <a:p>
          <a:r>
            <a:rPr lang="en-GB" noProof="0">
              <a:solidFill>
                <a:schemeClr val="tx1"/>
              </a:solidFill>
            </a:rPr>
            <a:t>Alfabetización sanitaria funcional</a:t>
          </a:r>
          <a:endParaRPr lang="en-GB" noProof="0" dirty="0">
            <a:solidFill>
              <a:schemeClr val="tx1"/>
            </a:solidFill>
          </a:endParaRPr>
        </a:p>
      </dgm:t>
    </dgm:pt>
    <dgm:pt modelId="{E197031F-87E1-44D6-9176-9DB9C192AC9A}" type="parTrans" cxnId="{57AC5F34-C0F1-43E8-862C-5E18B616F046}">
      <dgm:prSet/>
      <dgm:spPr/>
      <dgm:t>
        <a:bodyPr/>
        <a:lstStyle/>
        <a:p>
          <a:endParaRPr lang="hr-HR">
            <a:solidFill>
              <a:schemeClr val="tx1"/>
            </a:solidFill>
          </a:endParaRPr>
        </a:p>
      </dgm:t>
    </dgm:pt>
    <dgm:pt modelId="{74563B2F-B225-4689-AA9E-DA8C71BB5004}" type="sibTrans" cxnId="{57AC5F34-C0F1-43E8-862C-5E18B616F046}">
      <dgm:prSet/>
      <dgm:spPr/>
      <dgm:t>
        <a:bodyPr/>
        <a:lstStyle/>
        <a:p>
          <a:endParaRPr lang="hr-HR">
            <a:solidFill>
              <a:schemeClr val="tx1"/>
            </a:solidFill>
          </a:endParaRPr>
        </a:p>
      </dgm:t>
    </dgm:pt>
    <dgm:pt modelId="{C5712D5B-CAA9-4540-9422-57EDDA2F69C4}" type="pres">
      <dgm:prSet presAssocID="{B231A179-3B84-46BA-AA6F-769B672931D7}" presName="linear" presStyleCnt="0">
        <dgm:presLayoutVars>
          <dgm:dir/>
          <dgm:animLvl val="lvl"/>
          <dgm:resizeHandles val="exact"/>
        </dgm:presLayoutVars>
      </dgm:prSet>
      <dgm:spPr/>
    </dgm:pt>
    <dgm:pt modelId="{200BB849-6F61-479F-810C-2F83AF405FC2}" type="pres">
      <dgm:prSet presAssocID="{57E684ED-2324-46A1-B054-A0D0EBF25DED}" presName="parentLin" presStyleCnt="0"/>
      <dgm:spPr/>
    </dgm:pt>
    <dgm:pt modelId="{4B3A361E-5732-48BB-AC6E-640E7ACCD634}" type="pres">
      <dgm:prSet presAssocID="{57E684ED-2324-46A1-B054-A0D0EBF25DED}" presName="parentLeftMargin" presStyleLbl="node1" presStyleIdx="0" presStyleCnt="3"/>
      <dgm:spPr/>
    </dgm:pt>
    <dgm:pt modelId="{8B55CB59-A325-41CB-A871-BAEB95C29056}" type="pres">
      <dgm:prSet presAssocID="{57E684ED-2324-46A1-B054-A0D0EBF25DED}" presName="parentText" presStyleLbl="node1" presStyleIdx="0" presStyleCnt="3" custScaleX="140435">
        <dgm:presLayoutVars>
          <dgm:chMax val="0"/>
          <dgm:bulletEnabled val="1"/>
        </dgm:presLayoutVars>
      </dgm:prSet>
      <dgm:spPr/>
    </dgm:pt>
    <dgm:pt modelId="{B259D12F-FE19-4713-876A-28AC3C75353B}" type="pres">
      <dgm:prSet presAssocID="{57E684ED-2324-46A1-B054-A0D0EBF25DED}" presName="negativeSpace" presStyleCnt="0"/>
      <dgm:spPr/>
    </dgm:pt>
    <dgm:pt modelId="{374D512C-7AC3-4672-A1B6-45C766340D4F}" type="pres">
      <dgm:prSet presAssocID="{57E684ED-2324-46A1-B054-A0D0EBF25DED}" presName="childText" presStyleLbl="conFgAcc1" presStyleIdx="0" presStyleCnt="3" custLinFactNeighborX="675" custLinFactNeighborY="-2665">
        <dgm:presLayoutVars>
          <dgm:bulletEnabled val="1"/>
        </dgm:presLayoutVars>
      </dgm:prSet>
      <dgm:spPr/>
    </dgm:pt>
    <dgm:pt modelId="{BAC5806C-B23B-4337-B6E3-D1490AC33FF7}" type="pres">
      <dgm:prSet presAssocID="{B8B874A2-BF68-4E24-B31A-A93745856984}" presName="spaceBetweenRectangles" presStyleCnt="0"/>
      <dgm:spPr/>
    </dgm:pt>
    <dgm:pt modelId="{5FED2F31-CF05-4A9E-816C-EBD96BF104D4}" type="pres">
      <dgm:prSet presAssocID="{BC8C240B-1CAD-4239-9E6C-BC3086EE10F2}" presName="parentLin" presStyleCnt="0"/>
      <dgm:spPr/>
    </dgm:pt>
    <dgm:pt modelId="{790A845C-12A3-482A-B2FA-F667B54A553B}" type="pres">
      <dgm:prSet presAssocID="{BC8C240B-1CAD-4239-9E6C-BC3086EE10F2}" presName="parentLeftMargin" presStyleLbl="node1" presStyleIdx="0" presStyleCnt="3"/>
      <dgm:spPr/>
    </dgm:pt>
    <dgm:pt modelId="{F832DC6C-6739-4BA3-91BF-FD23C9318D06}" type="pres">
      <dgm:prSet presAssocID="{BC8C240B-1CAD-4239-9E6C-BC3086EE10F2}" presName="parentText" presStyleLbl="node1" presStyleIdx="1" presStyleCnt="3" custScaleX="132818">
        <dgm:presLayoutVars>
          <dgm:chMax val="0"/>
          <dgm:bulletEnabled val="1"/>
        </dgm:presLayoutVars>
      </dgm:prSet>
      <dgm:spPr/>
    </dgm:pt>
    <dgm:pt modelId="{718F773B-F6A3-482E-923B-DA710207F58D}" type="pres">
      <dgm:prSet presAssocID="{BC8C240B-1CAD-4239-9E6C-BC3086EE10F2}" presName="negativeSpace" presStyleCnt="0"/>
      <dgm:spPr/>
    </dgm:pt>
    <dgm:pt modelId="{04F0A3E6-D71D-4310-8590-E7F1842BA4A0}" type="pres">
      <dgm:prSet presAssocID="{BC8C240B-1CAD-4239-9E6C-BC3086EE10F2}" presName="childText" presStyleLbl="conFgAcc1" presStyleIdx="1" presStyleCnt="3">
        <dgm:presLayoutVars>
          <dgm:bulletEnabled val="1"/>
        </dgm:presLayoutVars>
      </dgm:prSet>
      <dgm:spPr/>
    </dgm:pt>
    <dgm:pt modelId="{AFF2606C-9C13-4A2F-B9BA-68EDD5E0A9A9}" type="pres">
      <dgm:prSet presAssocID="{7A5996D3-B5AC-4B16-8B4D-D11E55915930}" presName="spaceBetweenRectangles" presStyleCnt="0"/>
      <dgm:spPr/>
    </dgm:pt>
    <dgm:pt modelId="{554EB25F-F974-49C4-B945-EC909E7DE2E1}" type="pres">
      <dgm:prSet presAssocID="{9A58C9F6-B09D-4AC9-ABFE-E9D0086D6A31}" presName="parentLin" presStyleCnt="0"/>
      <dgm:spPr/>
    </dgm:pt>
    <dgm:pt modelId="{2768B23E-4F46-48DE-B471-4CB2EAE70AE0}" type="pres">
      <dgm:prSet presAssocID="{9A58C9F6-B09D-4AC9-ABFE-E9D0086D6A31}" presName="parentLeftMargin" presStyleLbl="node1" presStyleIdx="1" presStyleCnt="3"/>
      <dgm:spPr/>
    </dgm:pt>
    <dgm:pt modelId="{76A9ECE9-2679-45E6-88E6-10336F166909}" type="pres">
      <dgm:prSet presAssocID="{9A58C9F6-B09D-4AC9-ABFE-E9D0086D6A31}" presName="parentText" presStyleLbl="node1" presStyleIdx="2" presStyleCnt="3" custScaleX="142857">
        <dgm:presLayoutVars>
          <dgm:chMax val="0"/>
          <dgm:bulletEnabled val="1"/>
        </dgm:presLayoutVars>
      </dgm:prSet>
      <dgm:spPr/>
    </dgm:pt>
    <dgm:pt modelId="{6434BA18-6384-4022-9D21-50A862C2F7B3}" type="pres">
      <dgm:prSet presAssocID="{9A58C9F6-B09D-4AC9-ABFE-E9D0086D6A31}" presName="negativeSpace" presStyleCnt="0"/>
      <dgm:spPr/>
    </dgm:pt>
    <dgm:pt modelId="{59CBD520-F3E8-4140-9C1F-9EC7BE064389}" type="pres">
      <dgm:prSet presAssocID="{9A58C9F6-B09D-4AC9-ABFE-E9D0086D6A31}" presName="childText" presStyleLbl="conFgAcc1" presStyleIdx="2" presStyleCnt="3">
        <dgm:presLayoutVars>
          <dgm:bulletEnabled val="1"/>
        </dgm:presLayoutVars>
      </dgm:prSet>
      <dgm:spPr/>
    </dgm:pt>
  </dgm:ptLst>
  <dgm:cxnLst>
    <dgm:cxn modelId="{AA9D581D-090B-45A2-A7B3-A0B5C1BE3003}" type="presOf" srcId="{9A58C9F6-B09D-4AC9-ABFE-E9D0086D6A31}" destId="{76A9ECE9-2679-45E6-88E6-10336F166909}" srcOrd="1" destOrd="0" presId="urn:microsoft.com/office/officeart/2005/8/layout/list1"/>
    <dgm:cxn modelId="{768A2929-96A7-4C7F-8B95-38D11CF70F82}" srcId="{B231A179-3B84-46BA-AA6F-769B672931D7}" destId="{57E684ED-2324-46A1-B054-A0D0EBF25DED}" srcOrd="0" destOrd="0" parTransId="{A4F082B5-4230-43CE-9E2A-9FEF4A056B11}" sibTransId="{B8B874A2-BF68-4E24-B31A-A93745856984}"/>
    <dgm:cxn modelId="{57AC5F34-C0F1-43E8-862C-5E18B616F046}" srcId="{B231A179-3B84-46BA-AA6F-769B672931D7}" destId="{9A58C9F6-B09D-4AC9-ABFE-E9D0086D6A31}" srcOrd="2" destOrd="0" parTransId="{E197031F-87E1-44D6-9176-9DB9C192AC9A}" sibTransId="{74563B2F-B225-4689-AA9E-DA8C71BB5004}"/>
    <dgm:cxn modelId="{5D326667-7EA3-4606-A6A3-4A842CDC17FE}" type="presOf" srcId="{B231A179-3B84-46BA-AA6F-769B672931D7}" destId="{C5712D5B-CAA9-4540-9422-57EDDA2F69C4}" srcOrd="0" destOrd="0" presId="urn:microsoft.com/office/officeart/2005/8/layout/list1"/>
    <dgm:cxn modelId="{E1EBF56F-6EE7-49F5-8B09-9A1966849C66}" type="presOf" srcId="{BC8C240B-1CAD-4239-9E6C-BC3086EE10F2}" destId="{F832DC6C-6739-4BA3-91BF-FD23C9318D06}" srcOrd="1" destOrd="0" presId="urn:microsoft.com/office/officeart/2005/8/layout/list1"/>
    <dgm:cxn modelId="{5395B895-7D5E-48EF-B528-CB8A94A178D9}" type="presOf" srcId="{BC8C240B-1CAD-4239-9E6C-BC3086EE10F2}" destId="{790A845C-12A3-482A-B2FA-F667B54A553B}" srcOrd="0" destOrd="0" presId="urn:microsoft.com/office/officeart/2005/8/layout/list1"/>
    <dgm:cxn modelId="{656212B7-D71A-420F-B0EE-6AC2A28D4547}" srcId="{B231A179-3B84-46BA-AA6F-769B672931D7}" destId="{BC8C240B-1CAD-4239-9E6C-BC3086EE10F2}" srcOrd="1" destOrd="0" parTransId="{9ADACD88-FD78-474A-93CA-BE115A1D02E6}" sibTransId="{7A5996D3-B5AC-4B16-8B4D-D11E55915930}"/>
    <dgm:cxn modelId="{AE977FC2-C934-42F5-95CA-61F556346E36}" type="presOf" srcId="{57E684ED-2324-46A1-B054-A0D0EBF25DED}" destId="{4B3A361E-5732-48BB-AC6E-640E7ACCD634}" srcOrd="0" destOrd="0" presId="urn:microsoft.com/office/officeart/2005/8/layout/list1"/>
    <dgm:cxn modelId="{1C53B4D9-916F-417E-A013-730C53F972A2}" type="presOf" srcId="{9A58C9F6-B09D-4AC9-ABFE-E9D0086D6A31}" destId="{2768B23E-4F46-48DE-B471-4CB2EAE70AE0}" srcOrd="0" destOrd="0" presId="urn:microsoft.com/office/officeart/2005/8/layout/list1"/>
    <dgm:cxn modelId="{74E236E2-237B-4998-9D61-F237D2AC69D0}" type="presOf" srcId="{57E684ED-2324-46A1-B054-A0D0EBF25DED}" destId="{8B55CB59-A325-41CB-A871-BAEB95C29056}" srcOrd="1" destOrd="0" presId="urn:microsoft.com/office/officeart/2005/8/layout/list1"/>
    <dgm:cxn modelId="{AE2852EF-A2AE-4E8D-BD18-652227BA3804}" type="presParOf" srcId="{C5712D5B-CAA9-4540-9422-57EDDA2F69C4}" destId="{200BB849-6F61-479F-810C-2F83AF405FC2}" srcOrd="0" destOrd="0" presId="urn:microsoft.com/office/officeart/2005/8/layout/list1"/>
    <dgm:cxn modelId="{B99EB2C1-6100-4A4F-B301-97E097672160}" type="presParOf" srcId="{200BB849-6F61-479F-810C-2F83AF405FC2}" destId="{4B3A361E-5732-48BB-AC6E-640E7ACCD634}" srcOrd="0" destOrd="0" presId="urn:microsoft.com/office/officeart/2005/8/layout/list1"/>
    <dgm:cxn modelId="{DBBE06DB-D5E5-43A3-B222-9D1B87C33CD5}" type="presParOf" srcId="{200BB849-6F61-479F-810C-2F83AF405FC2}" destId="{8B55CB59-A325-41CB-A871-BAEB95C29056}" srcOrd="1" destOrd="0" presId="urn:microsoft.com/office/officeart/2005/8/layout/list1"/>
    <dgm:cxn modelId="{7A3B269B-9EEE-42D1-972D-5CF2BCE51C88}" type="presParOf" srcId="{C5712D5B-CAA9-4540-9422-57EDDA2F69C4}" destId="{B259D12F-FE19-4713-876A-28AC3C75353B}" srcOrd="1" destOrd="0" presId="urn:microsoft.com/office/officeart/2005/8/layout/list1"/>
    <dgm:cxn modelId="{F5CA8F87-73F5-4000-94FD-AEE0582AAF2E}" type="presParOf" srcId="{C5712D5B-CAA9-4540-9422-57EDDA2F69C4}" destId="{374D512C-7AC3-4672-A1B6-45C766340D4F}" srcOrd="2" destOrd="0" presId="urn:microsoft.com/office/officeart/2005/8/layout/list1"/>
    <dgm:cxn modelId="{23D4D569-9963-4997-9AB8-F507B682E54A}" type="presParOf" srcId="{C5712D5B-CAA9-4540-9422-57EDDA2F69C4}" destId="{BAC5806C-B23B-4337-B6E3-D1490AC33FF7}" srcOrd="3" destOrd="0" presId="urn:microsoft.com/office/officeart/2005/8/layout/list1"/>
    <dgm:cxn modelId="{92448E38-F53C-4BFD-AFC7-69388D37F4D3}" type="presParOf" srcId="{C5712D5B-CAA9-4540-9422-57EDDA2F69C4}" destId="{5FED2F31-CF05-4A9E-816C-EBD96BF104D4}" srcOrd="4" destOrd="0" presId="urn:microsoft.com/office/officeart/2005/8/layout/list1"/>
    <dgm:cxn modelId="{458F17E0-0AA2-457C-A43E-8EFFC2E824A1}" type="presParOf" srcId="{5FED2F31-CF05-4A9E-816C-EBD96BF104D4}" destId="{790A845C-12A3-482A-B2FA-F667B54A553B}" srcOrd="0" destOrd="0" presId="urn:microsoft.com/office/officeart/2005/8/layout/list1"/>
    <dgm:cxn modelId="{345F4CB1-99AD-4698-B536-07790B5A4DDE}" type="presParOf" srcId="{5FED2F31-CF05-4A9E-816C-EBD96BF104D4}" destId="{F832DC6C-6739-4BA3-91BF-FD23C9318D06}" srcOrd="1" destOrd="0" presId="urn:microsoft.com/office/officeart/2005/8/layout/list1"/>
    <dgm:cxn modelId="{DAB97683-F333-42CB-A80B-FFA2AFC80444}" type="presParOf" srcId="{C5712D5B-CAA9-4540-9422-57EDDA2F69C4}" destId="{718F773B-F6A3-482E-923B-DA710207F58D}" srcOrd="5" destOrd="0" presId="urn:microsoft.com/office/officeart/2005/8/layout/list1"/>
    <dgm:cxn modelId="{AAFA0C30-B16C-4270-B196-DA65F2C79F41}" type="presParOf" srcId="{C5712D5B-CAA9-4540-9422-57EDDA2F69C4}" destId="{04F0A3E6-D71D-4310-8590-E7F1842BA4A0}" srcOrd="6" destOrd="0" presId="urn:microsoft.com/office/officeart/2005/8/layout/list1"/>
    <dgm:cxn modelId="{4D300E10-E7E8-4313-A67D-49281108C7A7}" type="presParOf" srcId="{C5712D5B-CAA9-4540-9422-57EDDA2F69C4}" destId="{AFF2606C-9C13-4A2F-B9BA-68EDD5E0A9A9}" srcOrd="7" destOrd="0" presId="urn:microsoft.com/office/officeart/2005/8/layout/list1"/>
    <dgm:cxn modelId="{1DE4FB27-AC18-40A4-AFC0-62317A33C1F4}" type="presParOf" srcId="{C5712D5B-CAA9-4540-9422-57EDDA2F69C4}" destId="{554EB25F-F974-49C4-B945-EC909E7DE2E1}" srcOrd="8" destOrd="0" presId="urn:microsoft.com/office/officeart/2005/8/layout/list1"/>
    <dgm:cxn modelId="{AB5BC017-5A65-40B9-BB63-C44C4BCB41E0}" type="presParOf" srcId="{554EB25F-F974-49C4-B945-EC909E7DE2E1}" destId="{2768B23E-4F46-48DE-B471-4CB2EAE70AE0}" srcOrd="0" destOrd="0" presId="urn:microsoft.com/office/officeart/2005/8/layout/list1"/>
    <dgm:cxn modelId="{2F551B8C-7999-46F7-8995-A13FBAC424A0}" type="presParOf" srcId="{554EB25F-F974-49C4-B945-EC909E7DE2E1}" destId="{76A9ECE9-2679-45E6-88E6-10336F166909}" srcOrd="1" destOrd="0" presId="urn:microsoft.com/office/officeart/2005/8/layout/list1"/>
    <dgm:cxn modelId="{CD177F09-9DE1-4667-999D-89BFC020B168}" type="presParOf" srcId="{C5712D5B-CAA9-4540-9422-57EDDA2F69C4}" destId="{6434BA18-6384-4022-9D21-50A862C2F7B3}" srcOrd="9" destOrd="0" presId="urn:microsoft.com/office/officeart/2005/8/layout/list1"/>
    <dgm:cxn modelId="{DBD787E9-57D7-46D9-B437-3439E053B87B}" type="presParOf" srcId="{C5712D5B-CAA9-4540-9422-57EDDA2F69C4}" destId="{59CBD520-F3E8-4140-9C1F-9EC7BE06438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7E3A29-C0A2-41AE-B9B6-6EEAEA439063}" type="doc">
      <dgm:prSet loTypeId="urn:microsoft.com/office/officeart/2005/8/layout/pyramid2" loCatId="pyramid" qsTypeId="urn:microsoft.com/office/officeart/2005/8/quickstyle/3d5" qsCatId="3D" csTypeId="urn:microsoft.com/office/officeart/2005/8/colors/accent1_2" csCatId="accent1" phldr="1"/>
      <dgm:spPr/>
    </dgm:pt>
    <dgm:pt modelId="{A21D36A2-6730-42D6-8C8E-BE2FC942E7D6}">
      <dgm:prSet/>
      <dgm:spPr/>
      <dgm:t>
        <a:bodyPr/>
        <a:lstStyle/>
        <a:p>
          <a:r>
            <a:rPr lang="es-ES"/>
            <a:t>peor estado de salud de la población</a:t>
          </a:r>
          <a:endParaRPr lang="hr-HR" dirty="0"/>
        </a:p>
      </dgm:t>
    </dgm:pt>
    <dgm:pt modelId="{BEB5ED9B-CFFE-4B29-872A-389A9CB8CB4A}" type="parTrans" cxnId="{A55BBF18-0017-4C79-B7D5-80A2715B4478}">
      <dgm:prSet/>
      <dgm:spPr/>
      <dgm:t>
        <a:bodyPr/>
        <a:lstStyle/>
        <a:p>
          <a:endParaRPr lang="hr-HR"/>
        </a:p>
      </dgm:t>
    </dgm:pt>
    <dgm:pt modelId="{5F1CF86E-81C7-41A7-9ECD-A32B4C6CC6BA}" type="sibTrans" cxnId="{A55BBF18-0017-4C79-B7D5-80A2715B4478}">
      <dgm:prSet/>
      <dgm:spPr/>
      <dgm:t>
        <a:bodyPr/>
        <a:lstStyle/>
        <a:p>
          <a:endParaRPr lang="hr-HR"/>
        </a:p>
      </dgm:t>
    </dgm:pt>
    <dgm:pt modelId="{5FBE7491-A050-4B56-9C0E-A3AE9B0B038D}">
      <dgm:prSet/>
      <dgm:spPr/>
      <dgm:t>
        <a:bodyPr/>
        <a:lstStyle/>
        <a:p>
          <a:r>
            <a:rPr lang="es-ES"/>
            <a:t>visitas más frecuentes a las consultas</a:t>
          </a:r>
          <a:endParaRPr lang="hr-HR" dirty="0"/>
        </a:p>
      </dgm:t>
    </dgm:pt>
    <dgm:pt modelId="{A50FECD0-83F0-4507-99C3-DEA1564E58EF}" type="parTrans" cxnId="{95FB848C-4B44-4E34-A6D9-F9419903FA14}">
      <dgm:prSet/>
      <dgm:spPr/>
      <dgm:t>
        <a:bodyPr/>
        <a:lstStyle/>
        <a:p>
          <a:endParaRPr lang="hr-HR"/>
        </a:p>
      </dgm:t>
    </dgm:pt>
    <dgm:pt modelId="{50DE2E71-8473-409B-AEAC-A1DC911928F2}" type="sibTrans" cxnId="{95FB848C-4B44-4E34-A6D9-F9419903FA14}">
      <dgm:prSet/>
      <dgm:spPr/>
      <dgm:t>
        <a:bodyPr/>
        <a:lstStyle/>
        <a:p>
          <a:endParaRPr lang="hr-HR"/>
        </a:p>
      </dgm:t>
    </dgm:pt>
    <dgm:pt modelId="{1D40B5F7-FBE0-4ED1-BAC4-664866CBD900}">
      <dgm:prSet/>
      <dgm:spPr/>
      <dgm:t>
        <a:bodyPr/>
        <a:lstStyle/>
        <a:p>
          <a:r>
            <a:rPr lang="es-ES"/>
            <a:t>mayor carga de trabajo para el sistema sanitario</a:t>
          </a:r>
          <a:endParaRPr lang="hr-HR" dirty="0"/>
        </a:p>
      </dgm:t>
    </dgm:pt>
    <dgm:pt modelId="{397EDEEC-2ED2-467E-B43E-B567E5C4F8E8}" type="parTrans" cxnId="{5E85144E-F1F3-420F-A096-3DC640901E0D}">
      <dgm:prSet/>
      <dgm:spPr/>
      <dgm:t>
        <a:bodyPr/>
        <a:lstStyle/>
        <a:p>
          <a:endParaRPr lang="hr-HR"/>
        </a:p>
      </dgm:t>
    </dgm:pt>
    <dgm:pt modelId="{E7BC56DE-CDB5-46F2-874A-E7EFDAA54ED0}" type="sibTrans" cxnId="{5E85144E-F1F3-420F-A096-3DC640901E0D}">
      <dgm:prSet/>
      <dgm:spPr/>
      <dgm:t>
        <a:bodyPr/>
        <a:lstStyle/>
        <a:p>
          <a:endParaRPr lang="hr-HR"/>
        </a:p>
      </dgm:t>
    </dgm:pt>
    <dgm:pt modelId="{AC00D8EF-07D4-4538-80EE-4307A8721F2E}">
      <dgm:prSet/>
      <dgm:spPr/>
      <dgm:t>
        <a:bodyPr/>
        <a:lstStyle/>
        <a:p>
          <a:r>
            <a:rPr lang="es-ES"/>
            <a:t>mayores costes</a:t>
          </a:r>
          <a:endParaRPr lang="hr-HR" dirty="0"/>
        </a:p>
      </dgm:t>
    </dgm:pt>
    <dgm:pt modelId="{18D737A0-A14E-44E8-B914-3EB314B27915}" type="parTrans" cxnId="{2A7CB327-6711-49C2-AC2C-1EFEBDCBF7BE}">
      <dgm:prSet/>
      <dgm:spPr/>
      <dgm:t>
        <a:bodyPr/>
        <a:lstStyle/>
        <a:p>
          <a:endParaRPr lang="hr-HR"/>
        </a:p>
      </dgm:t>
    </dgm:pt>
    <dgm:pt modelId="{86C922A6-5D48-4096-9138-9EB4C06204F6}" type="sibTrans" cxnId="{2A7CB327-6711-49C2-AC2C-1EFEBDCBF7BE}">
      <dgm:prSet/>
      <dgm:spPr/>
      <dgm:t>
        <a:bodyPr/>
        <a:lstStyle/>
        <a:p>
          <a:endParaRPr lang="hr-HR"/>
        </a:p>
      </dgm:t>
    </dgm:pt>
    <dgm:pt modelId="{1F2E05C1-5388-4B3D-8087-8732709D3147}">
      <dgm:prSet/>
      <dgm:spPr/>
      <dgm:t>
        <a:bodyPr/>
        <a:lstStyle/>
        <a:p>
          <a:r>
            <a:rPr lang="en-GB" noProof="0"/>
            <a:t>estancias hospitalarias más largas </a:t>
          </a:r>
          <a:endParaRPr lang="en-GB" noProof="0" dirty="0"/>
        </a:p>
      </dgm:t>
    </dgm:pt>
    <dgm:pt modelId="{B1EF27DA-B7A8-41D4-B552-515C69785248}" type="parTrans" cxnId="{EA10104F-B321-439A-9E28-823B92AE9B15}">
      <dgm:prSet/>
      <dgm:spPr/>
      <dgm:t>
        <a:bodyPr/>
        <a:lstStyle/>
        <a:p>
          <a:endParaRPr lang="hr-HR"/>
        </a:p>
      </dgm:t>
    </dgm:pt>
    <dgm:pt modelId="{989C98C8-E9C8-4384-8C35-6CD2CAE7B718}" type="sibTrans" cxnId="{EA10104F-B321-439A-9E28-823B92AE9B15}">
      <dgm:prSet/>
      <dgm:spPr/>
      <dgm:t>
        <a:bodyPr/>
        <a:lstStyle/>
        <a:p>
          <a:endParaRPr lang="hr-HR"/>
        </a:p>
      </dgm:t>
    </dgm:pt>
    <dgm:pt modelId="{0D03F7D1-254F-4A54-A5FF-68044F98AEA6}">
      <dgm:prSet/>
      <dgm:spPr/>
      <dgm:t>
        <a:bodyPr/>
        <a:lstStyle/>
        <a:p>
          <a:r>
            <a:rPr lang="es-ES"/>
            <a:t>visitas más frecuentes a las consultas</a:t>
          </a:r>
          <a:endParaRPr lang="hr-HR" dirty="0"/>
        </a:p>
      </dgm:t>
    </dgm:pt>
    <dgm:pt modelId="{AC0BC973-31DD-4A2E-BA25-2DF3D7271644}" type="parTrans" cxnId="{AF21AAD4-F5C8-4551-BDAD-67274BB9246D}">
      <dgm:prSet/>
      <dgm:spPr/>
      <dgm:t>
        <a:bodyPr/>
        <a:lstStyle/>
        <a:p>
          <a:endParaRPr lang="hr-HR"/>
        </a:p>
      </dgm:t>
    </dgm:pt>
    <dgm:pt modelId="{3884684C-FF85-4925-A28D-1F80F824663B}" type="sibTrans" cxnId="{AF21AAD4-F5C8-4551-BDAD-67274BB9246D}">
      <dgm:prSet/>
      <dgm:spPr/>
      <dgm:t>
        <a:bodyPr/>
        <a:lstStyle/>
        <a:p>
          <a:endParaRPr lang="hr-HR"/>
        </a:p>
      </dgm:t>
    </dgm:pt>
    <dgm:pt modelId="{6868158C-1DFE-43C2-91C3-DCD140D59843}">
      <dgm:prSet/>
      <dgm:spPr/>
      <dgm:t>
        <a:bodyPr/>
        <a:lstStyle/>
        <a:p>
          <a:r>
            <a:rPr lang="es-ES"/>
            <a:t>peor estado de salud de la población</a:t>
          </a:r>
          <a:endParaRPr lang="hr-HR" dirty="0"/>
        </a:p>
      </dgm:t>
    </dgm:pt>
    <dgm:pt modelId="{AB12659D-FD51-4794-BFC4-C194B832BE54}" type="parTrans" cxnId="{9CBBC7DF-F3BA-44DB-9CBB-F20484E907B2}">
      <dgm:prSet/>
      <dgm:spPr/>
      <dgm:t>
        <a:bodyPr/>
        <a:lstStyle/>
        <a:p>
          <a:endParaRPr lang="hr-HR"/>
        </a:p>
      </dgm:t>
    </dgm:pt>
    <dgm:pt modelId="{2551C960-4912-4106-985A-6B562CAD2D6F}" type="sibTrans" cxnId="{9CBBC7DF-F3BA-44DB-9CBB-F20484E907B2}">
      <dgm:prSet/>
      <dgm:spPr/>
      <dgm:t>
        <a:bodyPr/>
        <a:lstStyle/>
        <a:p>
          <a:endParaRPr lang="hr-HR"/>
        </a:p>
      </dgm:t>
    </dgm:pt>
    <dgm:pt modelId="{E6257E6A-59C0-4835-BBA8-50361A47FC7F}" type="pres">
      <dgm:prSet presAssocID="{DC7E3A29-C0A2-41AE-B9B6-6EEAEA439063}" presName="compositeShape" presStyleCnt="0">
        <dgm:presLayoutVars>
          <dgm:dir/>
          <dgm:resizeHandles/>
        </dgm:presLayoutVars>
      </dgm:prSet>
      <dgm:spPr/>
    </dgm:pt>
    <dgm:pt modelId="{55FF74C6-7A39-47CE-86F0-6011A8050008}" type="pres">
      <dgm:prSet presAssocID="{DC7E3A29-C0A2-41AE-B9B6-6EEAEA439063}" presName="pyramid" presStyleLbl="node1" presStyleIdx="0" presStyleCnt="1"/>
      <dgm:spPr>
        <a:solidFill>
          <a:schemeClr val="accent1">
            <a:lumMod val="90000"/>
          </a:schemeClr>
        </a:solidFill>
        <a:ln>
          <a:solidFill>
            <a:srgbClr val="00B0F0"/>
          </a:solidFill>
        </a:ln>
      </dgm:spPr>
    </dgm:pt>
    <dgm:pt modelId="{AC38CDB2-C5E0-42CC-BD58-092778E41402}" type="pres">
      <dgm:prSet presAssocID="{DC7E3A29-C0A2-41AE-B9B6-6EEAEA439063}" presName="theList" presStyleCnt="0"/>
      <dgm:spPr/>
    </dgm:pt>
    <dgm:pt modelId="{72F364B6-457B-4CB3-B6D9-5ABE584EBFCB}" type="pres">
      <dgm:prSet presAssocID="{6868158C-1DFE-43C2-91C3-DCD140D59843}" presName="aNode" presStyleLbl="fgAcc1" presStyleIdx="0" presStyleCnt="7">
        <dgm:presLayoutVars>
          <dgm:bulletEnabled val="1"/>
        </dgm:presLayoutVars>
      </dgm:prSet>
      <dgm:spPr/>
    </dgm:pt>
    <dgm:pt modelId="{E9780A86-3821-47C5-AF40-F8BF29F1E180}" type="pres">
      <dgm:prSet presAssocID="{6868158C-1DFE-43C2-91C3-DCD140D59843}" presName="aSpace" presStyleCnt="0"/>
      <dgm:spPr/>
    </dgm:pt>
    <dgm:pt modelId="{CB65FB49-9BB8-4DA7-9673-36C35D16148E}" type="pres">
      <dgm:prSet presAssocID="{0D03F7D1-254F-4A54-A5FF-68044F98AEA6}" presName="aNode" presStyleLbl="fgAcc1" presStyleIdx="1" presStyleCnt="7">
        <dgm:presLayoutVars>
          <dgm:bulletEnabled val="1"/>
        </dgm:presLayoutVars>
      </dgm:prSet>
      <dgm:spPr/>
    </dgm:pt>
    <dgm:pt modelId="{8042945C-6AB6-41A1-98D1-09262915C36B}" type="pres">
      <dgm:prSet presAssocID="{0D03F7D1-254F-4A54-A5FF-68044F98AEA6}" presName="aSpace" presStyleCnt="0"/>
      <dgm:spPr/>
    </dgm:pt>
    <dgm:pt modelId="{974E6898-3A95-469D-96F0-17900134235E}" type="pres">
      <dgm:prSet presAssocID="{1F2E05C1-5388-4B3D-8087-8732709D3147}" presName="aNode" presStyleLbl="fgAcc1" presStyleIdx="2" presStyleCnt="7">
        <dgm:presLayoutVars>
          <dgm:bulletEnabled val="1"/>
        </dgm:presLayoutVars>
      </dgm:prSet>
      <dgm:spPr/>
    </dgm:pt>
    <dgm:pt modelId="{E15EF465-39F1-4A6A-9991-BF200F285E91}" type="pres">
      <dgm:prSet presAssocID="{1F2E05C1-5388-4B3D-8087-8732709D3147}" presName="aSpace" presStyleCnt="0"/>
      <dgm:spPr/>
    </dgm:pt>
    <dgm:pt modelId="{C0D0F8B1-38EA-4462-BC0F-337C22CA8693}" type="pres">
      <dgm:prSet presAssocID="{AC00D8EF-07D4-4538-80EE-4307A8721F2E}" presName="aNode" presStyleLbl="fgAcc1" presStyleIdx="3" presStyleCnt="7">
        <dgm:presLayoutVars>
          <dgm:bulletEnabled val="1"/>
        </dgm:presLayoutVars>
      </dgm:prSet>
      <dgm:spPr/>
    </dgm:pt>
    <dgm:pt modelId="{BE2545CE-053C-4D64-940A-09D8B29B7754}" type="pres">
      <dgm:prSet presAssocID="{AC00D8EF-07D4-4538-80EE-4307A8721F2E}" presName="aSpace" presStyleCnt="0"/>
      <dgm:spPr/>
    </dgm:pt>
    <dgm:pt modelId="{ABA08280-6E52-4D0B-BF97-08C7C7F23A20}" type="pres">
      <dgm:prSet presAssocID="{1D40B5F7-FBE0-4ED1-BAC4-664866CBD900}" presName="aNode" presStyleLbl="fgAcc1" presStyleIdx="4" presStyleCnt="7">
        <dgm:presLayoutVars>
          <dgm:bulletEnabled val="1"/>
        </dgm:presLayoutVars>
      </dgm:prSet>
      <dgm:spPr/>
    </dgm:pt>
    <dgm:pt modelId="{678AA34E-E380-49A8-8798-2EC6D96C7188}" type="pres">
      <dgm:prSet presAssocID="{1D40B5F7-FBE0-4ED1-BAC4-664866CBD900}" presName="aSpace" presStyleCnt="0"/>
      <dgm:spPr/>
    </dgm:pt>
    <dgm:pt modelId="{BA4FD7B0-84F6-43E1-8DF8-93C92FC3C430}" type="pres">
      <dgm:prSet presAssocID="{5FBE7491-A050-4B56-9C0E-A3AE9B0B038D}" presName="aNode" presStyleLbl="fgAcc1" presStyleIdx="5" presStyleCnt="7">
        <dgm:presLayoutVars>
          <dgm:bulletEnabled val="1"/>
        </dgm:presLayoutVars>
      </dgm:prSet>
      <dgm:spPr/>
    </dgm:pt>
    <dgm:pt modelId="{F259E58D-8AD7-46A2-A5DB-E1FBF109148A}" type="pres">
      <dgm:prSet presAssocID="{5FBE7491-A050-4B56-9C0E-A3AE9B0B038D}" presName="aSpace" presStyleCnt="0"/>
      <dgm:spPr/>
    </dgm:pt>
    <dgm:pt modelId="{B9BC51F8-8907-4F98-B6EF-9D028E433D29}" type="pres">
      <dgm:prSet presAssocID="{A21D36A2-6730-42D6-8C8E-BE2FC942E7D6}" presName="aNode" presStyleLbl="fgAcc1" presStyleIdx="6" presStyleCnt="7">
        <dgm:presLayoutVars>
          <dgm:bulletEnabled val="1"/>
        </dgm:presLayoutVars>
      </dgm:prSet>
      <dgm:spPr/>
    </dgm:pt>
    <dgm:pt modelId="{34B50151-DBE9-4394-ADEC-9BDDD5EE548D}" type="pres">
      <dgm:prSet presAssocID="{A21D36A2-6730-42D6-8C8E-BE2FC942E7D6}" presName="aSpace" presStyleCnt="0"/>
      <dgm:spPr/>
    </dgm:pt>
  </dgm:ptLst>
  <dgm:cxnLst>
    <dgm:cxn modelId="{A55BBF18-0017-4C79-B7D5-80A2715B4478}" srcId="{DC7E3A29-C0A2-41AE-B9B6-6EEAEA439063}" destId="{A21D36A2-6730-42D6-8C8E-BE2FC942E7D6}" srcOrd="6" destOrd="0" parTransId="{BEB5ED9B-CFFE-4B29-872A-389A9CB8CB4A}" sibTransId="{5F1CF86E-81C7-41A7-9ECD-A32B4C6CC6BA}"/>
    <dgm:cxn modelId="{ACD4DB1D-1084-44C1-BD59-1616A73AD3D2}" type="presOf" srcId="{6868158C-1DFE-43C2-91C3-DCD140D59843}" destId="{72F364B6-457B-4CB3-B6D9-5ABE584EBFCB}" srcOrd="0" destOrd="0" presId="urn:microsoft.com/office/officeart/2005/8/layout/pyramid2"/>
    <dgm:cxn modelId="{2A7CB327-6711-49C2-AC2C-1EFEBDCBF7BE}" srcId="{DC7E3A29-C0A2-41AE-B9B6-6EEAEA439063}" destId="{AC00D8EF-07D4-4538-80EE-4307A8721F2E}" srcOrd="3" destOrd="0" parTransId="{18D737A0-A14E-44E8-B914-3EB314B27915}" sibTransId="{86C922A6-5D48-4096-9138-9EB4C06204F6}"/>
    <dgm:cxn modelId="{51928539-D16B-45D5-98B3-01C876BB427D}" type="presOf" srcId="{A21D36A2-6730-42D6-8C8E-BE2FC942E7D6}" destId="{B9BC51F8-8907-4F98-B6EF-9D028E433D29}" srcOrd="0" destOrd="0" presId="urn:microsoft.com/office/officeart/2005/8/layout/pyramid2"/>
    <dgm:cxn modelId="{4252FE48-5663-473C-8C9B-371D26FA3C25}" type="presOf" srcId="{0D03F7D1-254F-4A54-A5FF-68044F98AEA6}" destId="{CB65FB49-9BB8-4DA7-9673-36C35D16148E}" srcOrd="0" destOrd="0" presId="urn:microsoft.com/office/officeart/2005/8/layout/pyramid2"/>
    <dgm:cxn modelId="{0084D66A-90BE-40A9-91B0-1FAFC199C029}" type="presOf" srcId="{1F2E05C1-5388-4B3D-8087-8732709D3147}" destId="{974E6898-3A95-469D-96F0-17900134235E}" srcOrd="0" destOrd="0" presId="urn:microsoft.com/office/officeart/2005/8/layout/pyramid2"/>
    <dgm:cxn modelId="{5E85144E-F1F3-420F-A096-3DC640901E0D}" srcId="{DC7E3A29-C0A2-41AE-B9B6-6EEAEA439063}" destId="{1D40B5F7-FBE0-4ED1-BAC4-664866CBD900}" srcOrd="4" destOrd="0" parTransId="{397EDEEC-2ED2-467E-B43E-B567E5C4F8E8}" sibTransId="{E7BC56DE-CDB5-46F2-874A-E7EFDAA54ED0}"/>
    <dgm:cxn modelId="{EA10104F-B321-439A-9E28-823B92AE9B15}" srcId="{DC7E3A29-C0A2-41AE-B9B6-6EEAEA439063}" destId="{1F2E05C1-5388-4B3D-8087-8732709D3147}" srcOrd="2" destOrd="0" parTransId="{B1EF27DA-B7A8-41D4-B552-515C69785248}" sibTransId="{989C98C8-E9C8-4384-8C35-6CD2CAE7B718}"/>
    <dgm:cxn modelId="{A825676F-9986-4DA9-9758-A01AEB4CD181}" type="presOf" srcId="{1D40B5F7-FBE0-4ED1-BAC4-664866CBD900}" destId="{ABA08280-6E52-4D0B-BF97-08C7C7F23A20}" srcOrd="0" destOrd="0" presId="urn:microsoft.com/office/officeart/2005/8/layout/pyramid2"/>
    <dgm:cxn modelId="{CA1AC978-20EF-4BAE-934A-AD5A3841FCAB}" type="presOf" srcId="{5FBE7491-A050-4B56-9C0E-A3AE9B0B038D}" destId="{BA4FD7B0-84F6-43E1-8DF8-93C92FC3C430}" srcOrd="0" destOrd="0" presId="urn:microsoft.com/office/officeart/2005/8/layout/pyramid2"/>
    <dgm:cxn modelId="{95FB848C-4B44-4E34-A6D9-F9419903FA14}" srcId="{DC7E3A29-C0A2-41AE-B9B6-6EEAEA439063}" destId="{5FBE7491-A050-4B56-9C0E-A3AE9B0B038D}" srcOrd="5" destOrd="0" parTransId="{A50FECD0-83F0-4507-99C3-DEA1564E58EF}" sibTransId="{50DE2E71-8473-409B-AEAC-A1DC911928F2}"/>
    <dgm:cxn modelId="{ABCF7B91-562D-4F8E-B59D-83AE8535D9A9}" type="presOf" srcId="{AC00D8EF-07D4-4538-80EE-4307A8721F2E}" destId="{C0D0F8B1-38EA-4462-BC0F-337C22CA8693}" srcOrd="0" destOrd="0" presId="urn:microsoft.com/office/officeart/2005/8/layout/pyramid2"/>
    <dgm:cxn modelId="{1071CAC9-5CAB-4BD5-8E1F-42248C953735}" type="presOf" srcId="{DC7E3A29-C0A2-41AE-B9B6-6EEAEA439063}" destId="{E6257E6A-59C0-4835-BBA8-50361A47FC7F}" srcOrd="0" destOrd="0" presId="urn:microsoft.com/office/officeart/2005/8/layout/pyramid2"/>
    <dgm:cxn modelId="{AF21AAD4-F5C8-4551-BDAD-67274BB9246D}" srcId="{DC7E3A29-C0A2-41AE-B9B6-6EEAEA439063}" destId="{0D03F7D1-254F-4A54-A5FF-68044F98AEA6}" srcOrd="1" destOrd="0" parTransId="{AC0BC973-31DD-4A2E-BA25-2DF3D7271644}" sibTransId="{3884684C-FF85-4925-A28D-1F80F824663B}"/>
    <dgm:cxn modelId="{9CBBC7DF-F3BA-44DB-9CBB-F20484E907B2}" srcId="{DC7E3A29-C0A2-41AE-B9B6-6EEAEA439063}" destId="{6868158C-1DFE-43C2-91C3-DCD140D59843}" srcOrd="0" destOrd="0" parTransId="{AB12659D-FD51-4794-BFC4-C194B832BE54}" sibTransId="{2551C960-4912-4106-985A-6B562CAD2D6F}"/>
    <dgm:cxn modelId="{5A19C99F-516A-45D5-82B3-1E4653FD302D}" type="presParOf" srcId="{E6257E6A-59C0-4835-BBA8-50361A47FC7F}" destId="{55FF74C6-7A39-47CE-86F0-6011A8050008}" srcOrd="0" destOrd="0" presId="urn:microsoft.com/office/officeart/2005/8/layout/pyramid2"/>
    <dgm:cxn modelId="{D0365AAE-0A6C-4883-90EA-3D4F5F5FB77F}" type="presParOf" srcId="{E6257E6A-59C0-4835-BBA8-50361A47FC7F}" destId="{AC38CDB2-C5E0-42CC-BD58-092778E41402}" srcOrd="1" destOrd="0" presId="urn:microsoft.com/office/officeart/2005/8/layout/pyramid2"/>
    <dgm:cxn modelId="{8BD533EF-E38C-4F6E-9295-6BB0BFB385AE}" type="presParOf" srcId="{AC38CDB2-C5E0-42CC-BD58-092778E41402}" destId="{72F364B6-457B-4CB3-B6D9-5ABE584EBFCB}" srcOrd="0" destOrd="0" presId="urn:microsoft.com/office/officeart/2005/8/layout/pyramid2"/>
    <dgm:cxn modelId="{01E88A66-B49F-46F4-A707-9D76F911CCC3}" type="presParOf" srcId="{AC38CDB2-C5E0-42CC-BD58-092778E41402}" destId="{E9780A86-3821-47C5-AF40-F8BF29F1E180}" srcOrd="1" destOrd="0" presId="urn:microsoft.com/office/officeart/2005/8/layout/pyramid2"/>
    <dgm:cxn modelId="{FCB52EBE-C368-40BE-9AE7-D9D91FC5A0C2}" type="presParOf" srcId="{AC38CDB2-C5E0-42CC-BD58-092778E41402}" destId="{CB65FB49-9BB8-4DA7-9673-36C35D16148E}" srcOrd="2" destOrd="0" presId="urn:microsoft.com/office/officeart/2005/8/layout/pyramid2"/>
    <dgm:cxn modelId="{72B29F48-2B0C-4BF4-91DB-9552F9A0C1C9}" type="presParOf" srcId="{AC38CDB2-C5E0-42CC-BD58-092778E41402}" destId="{8042945C-6AB6-41A1-98D1-09262915C36B}" srcOrd="3" destOrd="0" presId="urn:microsoft.com/office/officeart/2005/8/layout/pyramid2"/>
    <dgm:cxn modelId="{62CAE56A-FD94-4979-BDB6-EC22D3EB968B}" type="presParOf" srcId="{AC38CDB2-C5E0-42CC-BD58-092778E41402}" destId="{974E6898-3A95-469D-96F0-17900134235E}" srcOrd="4" destOrd="0" presId="urn:microsoft.com/office/officeart/2005/8/layout/pyramid2"/>
    <dgm:cxn modelId="{56359239-CAB8-424A-BD89-898BFA52F63E}" type="presParOf" srcId="{AC38CDB2-C5E0-42CC-BD58-092778E41402}" destId="{E15EF465-39F1-4A6A-9991-BF200F285E91}" srcOrd="5" destOrd="0" presId="urn:microsoft.com/office/officeart/2005/8/layout/pyramid2"/>
    <dgm:cxn modelId="{433C2F34-F9A3-4B06-BB67-F6611C04B7C6}" type="presParOf" srcId="{AC38CDB2-C5E0-42CC-BD58-092778E41402}" destId="{C0D0F8B1-38EA-4462-BC0F-337C22CA8693}" srcOrd="6" destOrd="0" presId="urn:microsoft.com/office/officeart/2005/8/layout/pyramid2"/>
    <dgm:cxn modelId="{A7038BC4-9D05-4A45-BF79-570611CE8DDA}" type="presParOf" srcId="{AC38CDB2-C5E0-42CC-BD58-092778E41402}" destId="{BE2545CE-053C-4D64-940A-09D8B29B7754}" srcOrd="7" destOrd="0" presId="urn:microsoft.com/office/officeart/2005/8/layout/pyramid2"/>
    <dgm:cxn modelId="{A0931A98-D4A9-481F-8F4C-D26833BBDB57}" type="presParOf" srcId="{AC38CDB2-C5E0-42CC-BD58-092778E41402}" destId="{ABA08280-6E52-4D0B-BF97-08C7C7F23A20}" srcOrd="8" destOrd="0" presId="urn:microsoft.com/office/officeart/2005/8/layout/pyramid2"/>
    <dgm:cxn modelId="{C0DF75F0-668F-4B36-B525-5CBF00D1C288}" type="presParOf" srcId="{AC38CDB2-C5E0-42CC-BD58-092778E41402}" destId="{678AA34E-E380-49A8-8798-2EC6D96C7188}" srcOrd="9" destOrd="0" presId="urn:microsoft.com/office/officeart/2005/8/layout/pyramid2"/>
    <dgm:cxn modelId="{A564F58D-6FA0-4DBB-AD9B-D740468AD0B9}" type="presParOf" srcId="{AC38CDB2-C5E0-42CC-BD58-092778E41402}" destId="{BA4FD7B0-84F6-43E1-8DF8-93C92FC3C430}" srcOrd="10" destOrd="0" presId="urn:microsoft.com/office/officeart/2005/8/layout/pyramid2"/>
    <dgm:cxn modelId="{00621350-9589-47D7-AE67-58CE87B5DB37}" type="presParOf" srcId="{AC38CDB2-C5E0-42CC-BD58-092778E41402}" destId="{F259E58D-8AD7-46A2-A5DB-E1FBF109148A}" srcOrd="11" destOrd="0" presId="urn:microsoft.com/office/officeart/2005/8/layout/pyramid2"/>
    <dgm:cxn modelId="{89D92631-48BF-4F99-A131-062A73585A1A}" type="presParOf" srcId="{AC38CDB2-C5E0-42CC-BD58-092778E41402}" destId="{B9BC51F8-8907-4F98-B6EF-9D028E433D29}" srcOrd="12" destOrd="0" presId="urn:microsoft.com/office/officeart/2005/8/layout/pyramid2"/>
    <dgm:cxn modelId="{4CC6DF17-0881-4815-8083-C985CF2689A1}" type="presParOf" srcId="{AC38CDB2-C5E0-42CC-BD58-092778E41402}" destId="{34B50151-DBE9-4394-ADEC-9BDDD5EE548D}"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8A2A6B-1605-481F-94A8-33F7B191EBD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hr-HR"/>
        </a:p>
      </dgm:t>
    </dgm:pt>
    <dgm:pt modelId="{BDF3AA5F-511F-432A-B5C1-86792CDAD03A}">
      <dgm:prSet phldrT="[Text]"/>
      <dgm:spPr/>
      <dgm:t>
        <a:bodyPr/>
        <a:lstStyle/>
        <a:p>
          <a:pPr>
            <a:buFont typeface="Arial" panose="020B0604020202020204" pitchFamily="34" charset="0"/>
            <a:buChar char="•"/>
          </a:pPr>
          <a:r>
            <a:rPr lang="es-ES">
              <a:solidFill>
                <a:srgbClr val="0070C0"/>
              </a:solidFill>
              <a:latin typeface="Calibri" panose="020F0502020204030204" pitchFamily="34" charset="0"/>
              <a:ea typeface="Yu Mincho" panose="02020400000000000000" pitchFamily="18" charset="-128"/>
              <a:cs typeface="Arial" panose="020B0604020202020204" pitchFamily="34" charset="0"/>
            </a:rPr>
            <a:t>desarrollo de una estrategia para hacer frente a enfermedades o afecciones específicas</a:t>
          </a:r>
          <a:endParaRPr lang="hr-HR" dirty="0"/>
        </a:p>
      </dgm:t>
    </dgm:pt>
    <dgm:pt modelId="{BBBDF851-C6A3-43C5-8BC3-A4670EF4D389}" type="parTrans" cxnId="{6B525601-E34D-46D5-BCBC-2330C0124C8E}">
      <dgm:prSet/>
      <dgm:spPr/>
      <dgm:t>
        <a:bodyPr/>
        <a:lstStyle/>
        <a:p>
          <a:endParaRPr lang="hr-HR"/>
        </a:p>
      </dgm:t>
    </dgm:pt>
    <dgm:pt modelId="{89B1AB61-752E-4737-9F3E-E94C3E711BEE}" type="sibTrans" cxnId="{6B525601-E34D-46D5-BCBC-2330C0124C8E}">
      <dgm:prSet/>
      <dgm:spPr/>
      <dgm:t>
        <a:bodyPr/>
        <a:lstStyle/>
        <a:p>
          <a:endParaRPr lang="hr-HR"/>
        </a:p>
      </dgm:t>
    </dgm:pt>
    <dgm:pt modelId="{DF8C59CB-1F52-4EDC-B992-90C0239ED7E9}">
      <dgm:prSet/>
      <dgm:spPr/>
      <dgm:t>
        <a:bodyPr/>
        <a:lstStyle/>
        <a:p>
          <a:r>
            <a:rPr lang="en-GB">
              <a:solidFill>
                <a:srgbClr val="0070C0"/>
              </a:solidFill>
              <a:latin typeface="Calibri" panose="020F0502020204030204" pitchFamily="34" charset="0"/>
              <a:ea typeface="Yu Mincho" panose="02020400000000000000" pitchFamily="18" charset="-128"/>
              <a:cs typeface="Arial" panose="020B0604020202020204" pitchFamily="34" charset="0"/>
            </a:rPr>
            <a:t>adquirir nuevos conocimientos</a:t>
          </a:r>
          <a:endParaRPr lang="hr-HR" dirty="0"/>
        </a:p>
      </dgm:t>
    </dgm:pt>
    <dgm:pt modelId="{EE00C0F1-EAAE-47C2-B3D9-D699AA9C78FD}" type="parTrans" cxnId="{3D1A29CB-F2E4-4922-BAAF-2F760AFDC6A7}">
      <dgm:prSet/>
      <dgm:spPr/>
      <dgm:t>
        <a:bodyPr/>
        <a:lstStyle/>
        <a:p>
          <a:endParaRPr lang="hr-HR"/>
        </a:p>
      </dgm:t>
    </dgm:pt>
    <dgm:pt modelId="{7CB9A096-45A0-4E0C-AC0D-50980870E979}" type="sibTrans" cxnId="{3D1A29CB-F2E4-4922-BAAF-2F760AFDC6A7}">
      <dgm:prSet/>
      <dgm:spPr/>
      <dgm:t>
        <a:bodyPr/>
        <a:lstStyle/>
        <a:p>
          <a:endParaRPr lang="hr-HR"/>
        </a:p>
      </dgm:t>
    </dgm:pt>
    <dgm:pt modelId="{D4B1282B-4E01-4C36-86E3-DCC6855BDDA0}">
      <dgm:prSet/>
      <dgm:spPr/>
      <dgm:t>
        <a:bodyPr/>
        <a:lstStyle/>
        <a:p>
          <a:r>
            <a:rPr lang="en-GB">
              <a:solidFill>
                <a:srgbClr val="0070C0"/>
              </a:solidFill>
            </a:rPr>
            <a:t>corregir sus conductas sanitarias</a:t>
          </a:r>
          <a:endParaRPr lang="hr-HR" dirty="0"/>
        </a:p>
      </dgm:t>
    </dgm:pt>
    <dgm:pt modelId="{68CF2156-03B2-4727-8FCD-F41B24911F53}" type="parTrans" cxnId="{31DA92B7-7E66-46FD-9119-75DA5FDAD169}">
      <dgm:prSet/>
      <dgm:spPr/>
      <dgm:t>
        <a:bodyPr/>
        <a:lstStyle/>
        <a:p>
          <a:endParaRPr lang="hr-HR"/>
        </a:p>
      </dgm:t>
    </dgm:pt>
    <dgm:pt modelId="{DC587D6F-272C-42B9-88C0-3B94FB185A9D}" type="sibTrans" cxnId="{31DA92B7-7E66-46FD-9119-75DA5FDAD169}">
      <dgm:prSet/>
      <dgm:spPr/>
      <dgm:t>
        <a:bodyPr/>
        <a:lstStyle/>
        <a:p>
          <a:endParaRPr lang="hr-HR"/>
        </a:p>
      </dgm:t>
    </dgm:pt>
    <dgm:pt modelId="{198866A7-554A-4B88-8EB4-D6BC13F49FB6}" type="pres">
      <dgm:prSet presAssocID="{2F8A2A6B-1605-481F-94A8-33F7B191EBD6}" presName="composite" presStyleCnt="0">
        <dgm:presLayoutVars>
          <dgm:chMax val="5"/>
          <dgm:dir/>
          <dgm:animLvl val="ctr"/>
          <dgm:resizeHandles val="exact"/>
        </dgm:presLayoutVars>
      </dgm:prSet>
      <dgm:spPr/>
    </dgm:pt>
    <dgm:pt modelId="{6FB74480-3F73-4A2D-B9B5-E1FF75A61D3E}" type="pres">
      <dgm:prSet presAssocID="{2F8A2A6B-1605-481F-94A8-33F7B191EBD6}" presName="cycle" presStyleCnt="0"/>
      <dgm:spPr/>
    </dgm:pt>
    <dgm:pt modelId="{6D46AC0F-58B4-4ACD-8FA5-894E47187CDE}" type="pres">
      <dgm:prSet presAssocID="{2F8A2A6B-1605-481F-94A8-33F7B191EBD6}" presName="centerShape" presStyleCnt="0"/>
      <dgm:spPr/>
    </dgm:pt>
    <dgm:pt modelId="{6597607F-7B89-4191-B839-2AFC24CCE9D6}" type="pres">
      <dgm:prSet presAssocID="{2F8A2A6B-1605-481F-94A8-33F7B191EBD6}" presName="connSite" presStyleLbl="node1" presStyleIdx="0" presStyleCnt="4"/>
      <dgm:spPr/>
    </dgm:pt>
    <dgm:pt modelId="{617C7325-3A41-4854-90CC-4E57495E4B17}" type="pres">
      <dgm:prSet presAssocID="{2F8A2A6B-1605-481F-94A8-33F7B191EBD6}" presName="visible"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dgm:spPr>
    </dgm:pt>
    <dgm:pt modelId="{54B16F62-DEB0-4B53-ABC3-358E7AF90303}" type="pres">
      <dgm:prSet presAssocID="{BBBDF851-C6A3-43C5-8BC3-A4670EF4D389}" presName="Name25" presStyleLbl="parChTrans1D1" presStyleIdx="0" presStyleCnt="3"/>
      <dgm:spPr/>
    </dgm:pt>
    <dgm:pt modelId="{B1B32770-0275-435E-8653-D8770F50F52D}" type="pres">
      <dgm:prSet presAssocID="{BDF3AA5F-511F-432A-B5C1-86792CDAD03A}" presName="node" presStyleCnt="0"/>
      <dgm:spPr/>
    </dgm:pt>
    <dgm:pt modelId="{489FDEB0-E0CC-4288-B4A3-0B77293C0417}" type="pres">
      <dgm:prSet presAssocID="{BDF3AA5F-511F-432A-B5C1-86792CDAD03A}" presName="parentNode" presStyleLbl="node1" presStyleIdx="1" presStyleCnt="4" custScaleX="144536" custScaleY="120782" custLinFactNeighborX="-16122" custLinFactNeighborY="-35415">
        <dgm:presLayoutVars>
          <dgm:chMax val="1"/>
          <dgm:bulletEnabled val="1"/>
        </dgm:presLayoutVars>
      </dgm:prSet>
      <dgm:spPr/>
    </dgm:pt>
    <dgm:pt modelId="{EFD3D8A4-0461-4448-9189-B09AFDCECE3F}" type="pres">
      <dgm:prSet presAssocID="{BDF3AA5F-511F-432A-B5C1-86792CDAD03A}" presName="childNode" presStyleLbl="revTx" presStyleIdx="0" presStyleCnt="0">
        <dgm:presLayoutVars>
          <dgm:bulletEnabled val="1"/>
        </dgm:presLayoutVars>
      </dgm:prSet>
      <dgm:spPr/>
    </dgm:pt>
    <dgm:pt modelId="{D836B214-ACA3-4092-B568-027403F5DE1E}" type="pres">
      <dgm:prSet presAssocID="{EE00C0F1-EAAE-47C2-B3D9-D699AA9C78FD}" presName="Name25" presStyleLbl="parChTrans1D1" presStyleIdx="1" presStyleCnt="3"/>
      <dgm:spPr/>
    </dgm:pt>
    <dgm:pt modelId="{6375CCE2-DC18-46FA-B0C8-561316785DEC}" type="pres">
      <dgm:prSet presAssocID="{DF8C59CB-1F52-4EDC-B992-90C0239ED7E9}" presName="node" presStyleCnt="0"/>
      <dgm:spPr/>
    </dgm:pt>
    <dgm:pt modelId="{A4962B90-AA25-4BA7-ADAE-DA8FD0E02B9A}" type="pres">
      <dgm:prSet presAssocID="{DF8C59CB-1F52-4EDC-B992-90C0239ED7E9}" presName="parentNode" presStyleLbl="node1" presStyleIdx="2" presStyleCnt="4" custScaleX="142366" custScaleY="129216" custLinFactNeighborX="42014" custLinFactNeighborY="-3758">
        <dgm:presLayoutVars>
          <dgm:chMax val="1"/>
          <dgm:bulletEnabled val="1"/>
        </dgm:presLayoutVars>
      </dgm:prSet>
      <dgm:spPr/>
    </dgm:pt>
    <dgm:pt modelId="{C2D1599B-F5F0-473A-8FCD-E7BDC898DC6C}" type="pres">
      <dgm:prSet presAssocID="{DF8C59CB-1F52-4EDC-B992-90C0239ED7E9}" presName="childNode" presStyleLbl="revTx" presStyleIdx="0" presStyleCnt="0">
        <dgm:presLayoutVars>
          <dgm:bulletEnabled val="1"/>
        </dgm:presLayoutVars>
      </dgm:prSet>
      <dgm:spPr/>
    </dgm:pt>
    <dgm:pt modelId="{85685178-B5EE-427C-BA95-0AFBAD9200BD}" type="pres">
      <dgm:prSet presAssocID="{68CF2156-03B2-4727-8FCD-F41B24911F53}" presName="Name25" presStyleLbl="parChTrans1D1" presStyleIdx="2" presStyleCnt="3"/>
      <dgm:spPr/>
    </dgm:pt>
    <dgm:pt modelId="{166A2F68-C2DA-4804-B295-9B97F3EDA4D8}" type="pres">
      <dgm:prSet presAssocID="{D4B1282B-4E01-4C36-86E3-DCC6855BDDA0}" presName="node" presStyleCnt="0"/>
      <dgm:spPr/>
    </dgm:pt>
    <dgm:pt modelId="{C91B9E94-DEFF-4ABE-9E47-295A699A2BDF}" type="pres">
      <dgm:prSet presAssocID="{D4B1282B-4E01-4C36-86E3-DCC6855BDDA0}" presName="parentNode" presStyleLbl="node1" presStyleIdx="3" presStyleCnt="4" custScaleX="139889" custScaleY="140842" custLinFactNeighborX="23904" custLinFactNeighborY="753">
        <dgm:presLayoutVars>
          <dgm:chMax val="1"/>
          <dgm:bulletEnabled val="1"/>
        </dgm:presLayoutVars>
      </dgm:prSet>
      <dgm:spPr/>
    </dgm:pt>
    <dgm:pt modelId="{F068B860-2252-4811-BE1E-AE94AA4BFEF9}" type="pres">
      <dgm:prSet presAssocID="{D4B1282B-4E01-4C36-86E3-DCC6855BDDA0}" presName="childNode" presStyleLbl="revTx" presStyleIdx="0" presStyleCnt="0">
        <dgm:presLayoutVars>
          <dgm:bulletEnabled val="1"/>
        </dgm:presLayoutVars>
      </dgm:prSet>
      <dgm:spPr/>
    </dgm:pt>
  </dgm:ptLst>
  <dgm:cxnLst>
    <dgm:cxn modelId="{6B525601-E34D-46D5-BCBC-2330C0124C8E}" srcId="{2F8A2A6B-1605-481F-94A8-33F7B191EBD6}" destId="{BDF3AA5F-511F-432A-B5C1-86792CDAD03A}" srcOrd="0" destOrd="0" parTransId="{BBBDF851-C6A3-43C5-8BC3-A4670EF4D389}" sibTransId="{89B1AB61-752E-4737-9F3E-E94C3E711BEE}"/>
    <dgm:cxn modelId="{687EAC01-BD13-4573-961A-6D335426C4F7}" type="presOf" srcId="{EE00C0F1-EAAE-47C2-B3D9-D699AA9C78FD}" destId="{D836B214-ACA3-4092-B568-027403F5DE1E}" srcOrd="0" destOrd="0" presId="urn:microsoft.com/office/officeart/2005/8/layout/radial2"/>
    <dgm:cxn modelId="{31DA92B7-7E66-46FD-9119-75DA5FDAD169}" srcId="{2F8A2A6B-1605-481F-94A8-33F7B191EBD6}" destId="{D4B1282B-4E01-4C36-86E3-DCC6855BDDA0}" srcOrd="2" destOrd="0" parTransId="{68CF2156-03B2-4727-8FCD-F41B24911F53}" sibTransId="{DC587D6F-272C-42B9-88C0-3B94FB185A9D}"/>
    <dgm:cxn modelId="{3D1A29CB-F2E4-4922-BAAF-2F760AFDC6A7}" srcId="{2F8A2A6B-1605-481F-94A8-33F7B191EBD6}" destId="{DF8C59CB-1F52-4EDC-B992-90C0239ED7E9}" srcOrd="1" destOrd="0" parTransId="{EE00C0F1-EAAE-47C2-B3D9-D699AA9C78FD}" sibTransId="{7CB9A096-45A0-4E0C-AC0D-50980870E979}"/>
    <dgm:cxn modelId="{4CFB14DE-7C12-4613-9A32-5187AC3777A1}" type="presOf" srcId="{BBBDF851-C6A3-43C5-8BC3-A4670EF4D389}" destId="{54B16F62-DEB0-4B53-ABC3-358E7AF90303}" srcOrd="0" destOrd="0" presId="urn:microsoft.com/office/officeart/2005/8/layout/radial2"/>
    <dgm:cxn modelId="{0E0261DF-BC53-4282-8770-8E0AAB6E0B08}" type="presOf" srcId="{BDF3AA5F-511F-432A-B5C1-86792CDAD03A}" destId="{489FDEB0-E0CC-4288-B4A3-0B77293C0417}" srcOrd="0" destOrd="0" presId="urn:microsoft.com/office/officeart/2005/8/layout/radial2"/>
    <dgm:cxn modelId="{73A298DF-BBC6-44D1-A4D6-EEE2F9EB108E}" type="presOf" srcId="{68CF2156-03B2-4727-8FCD-F41B24911F53}" destId="{85685178-B5EE-427C-BA95-0AFBAD9200BD}" srcOrd="0" destOrd="0" presId="urn:microsoft.com/office/officeart/2005/8/layout/radial2"/>
    <dgm:cxn modelId="{96AA03F1-09B5-4823-9D62-21436792EA20}" type="presOf" srcId="{2F8A2A6B-1605-481F-94A8-33F7B191EBD6}" destId="{198866A7-554A-4B88-8EB4-D6BC13F49FB6}" srcOrd="0" destOrd="0" presId="urn:microsoft.com/office/officeart/2005/8/layout/radial2"/>
    <dgm:cxn modelId="{F94320FA-7448-4D02-975A-E0DF08699EC0}" type="presOf" srcId="{DF8C59CB-1F52-4EDC-B992-90C0239ED7E9}" destId="{A4962B90-AA25-4BA7-ADAE-DA8FD0E02B9A}" srcOrd="0" destOrd="0" presId="urn:microsoft.com/office/officeart/2005/8/layout/radial2"/>
    <dgm:cxn modelId="{D85DDEFE-9AC4-498C-A528-CC04D7827BDF}" type="presOf" srcId="{D4B1282B-4E01-4C36-86E3-DCC6855BDDA0}" destId="{C91B9E94-DEFF-4ABE-9E47-295A699A2BDF}" srcOrd="0" destOrd="0" presId="urn:microsoft.com/office/officeart/2005/8/layout/radial2"/>
    <dgm:cxn modelId="{564C548F-A5F9-4A51-BEC4-59131E22FA96}" type="presParOf" srcId="{198866A7-554A-4B88-8EB4-D6BC13F49FB6}" destId="{6FB74480-3F73-4A2D-B9B5-E1FF75A61D3E}" srcOrd="0" destOrd="0" presId="urn:microsoft.com/office/officeart/2005/8/layout/radial2"/>
    <dgm:cxn modelId="{D362A493-E14F-4DE0-AA42-3D21A1B200F9}" type="presParOf" srcId="{6FB74480-3F73-4A2D-B9B5-E1FF75A61D3E}" destId="{6D46AC0F-58B4-4ACD-8FA5-894E47187CDE}" srcOrd="0" destOrd="0" presId="urn:microsoft.com/office/officeart/2005/8/layout/radial2"/>
    <dgm:cxn modelId="{E637C2BE-4AF9-4B0C-B887-F98A381E872F}" type="presParOf" srcId="{6D46AC0F-58B4-4ACD-8FA5-894E47187CDE}" destId="{6597607F-7B89-4191-B839-2AFC24CCE9D6}" srcOrd="0" destOrd="0" presId="urn:microsoft.com/office/officeart/2005/8/layout/radial2"/>
    <dgm:cxn modelId="{2AEA4ACA-51E7-4340-9973-770DFB864806}" type="presParOf" srcId="{6D46AC0F-58B4-4ACD-8FA5-894E47187CDE}" destId="{617C7325-3A41-4854-90CC-4E57495E4B17}" srcOrd="1" destOrd="0" presId="urn:microsoft.com/office/officeart/2005/8/layout/radial2"/>
    <dgm:cxn modelId="{EFE7B2DB-B44D-48E0-A0ED-E0AB193EC59A}" type="presParOf" srcId="{6FB74480-3F73-4A2D-B9B5-E1FF75A61D3E}" destId="{54B16F62-DEB0-4B53-ABC3-358E7AF90303}" srcOrd="1" destOrd="0" presId="urn:microsoft.com/office/officeart/2005/8/layout/radial2"/>
    <dgm:cxn modelId="{C1A843B5-0162-430A-97A7-0CCDDDA14DCE}" type="presParOf" srcId="{6FB74480-3F73-4A2D-B9B5-E1FF75A61D3E}" destId="{B1B32770-0275-435E-8653-D8770F50F52D}" srcOrd="2" destOrd="0" presId="urn:microsoft.com/office/officeart/2005/8/layout/radial2"/>
    <dgm:cxn modelId="{6E167B14-DCB5-4813-B60F-3B790584C671}" type="presParOf" srcId="{B1B32770-0275-435E-8653-D8770F50F52D}" destId="{489FDEB0-E0CC-4288-B4A3-0B77293C0417}" srcOrd="0" destOrd="0" presId="urn:microsoft.com/office/officeart/2005/8/layout/radial2"/>
    <dgm:cxn modelId="{CC2B3E26-AA40-44C6-B7D3-5167DA4A382C}" type="presParOf" srcId="{B1B32770-0275-435E-8653-D8770F50F52D}" destId="{EFD3D8A4-0461-4448-9189-B09AFDCECE3F}" srcOrd="1" destOrd="0" presId="urn:microsoft.com/office/officeart/2005/8/layout/radial2"/>
    <dgm:cxn modelId="{E91EE18F-ACC6-4543-A507-ECFCD8A62DC6}" type="presParOf" srcId="{6FB74480-3F73-4A2D-B9B5-E1FF75A61D3E}" destId="{D836B214-ACA3-4092-B568-027403F5DE1E}" srcOrd="3" destOrd="0" presId="urn:microsoft.com/office/officeart/2005/8/layout/radial2"/>
    <dgm:cxn modelId="{FF448244-52AB-4694-B6C7-90609742649C}" type="presParOf" srcId="{6FB74480-3F73-4A2D-B9B5-E1FF75A61D3E}" destId="{6375CCE2-DC18-46FA-B0C8-561316785DEC}" srcOrd="4" destOrd="0" presId="urn:microsoft.com/office/officeart/2005/8/layout/radial2"/>
    <dgm:cxn modelId="{7AF3B13A-FA20-446A-BBE8-4DDD462C2B25}" type="presParOf" srcId="{6375CCE2-DC18-46FA-B0C8-561316785DEC}" destId="{A4962B90-AA25-4BA7-ADAE-DA8FD0E02B9A}" srcOrd="0" destOrd="0" presId="urn:microsoft.com/office/officeart/2005/8/layout/radial2"/>
    <dgm:cxn modelId="{5AC5BE76-0ABC-47BA-BDF8-9D1610A62C14}" type="presParOf" srcId="{6375CCE2-DC18-46FA-B0C8-561316785DEC}" destId="{C2D1599B-F5F0-473A-8FCD-E7BDC898DC6C}" srcOrd="1" destOrd="0" presId="urn:microsoft.com/office/officeart/2005/8/layout/radial2"/>
    <dgm:cxn modelId="{3C0FEFF3-4F0F-419F-B482-2C5AB6E3C082}" type="presParOf" srcId="{6FB74480-3F73-4A2D-B9B5-E1FF75A61D3E}" destId="{85685178-B5EE-427C-BA95-0AFBAD9200BD}" srcOrd="5" destOrd="0" presId="urn:microsoft.com/office/officeart/2005/8/layout/radial2"/>
    <dgm:cxn modelId="{8CD628D0-3CFF-4270-BACB-81BF93E82BF7}" type="presParOf" srcId="{6FB74480-3F73-4A2D-B9B5-E1FF75A61D3E}" destId="{166A2F68-C2DA-4804-B295-9B97F3EDA4D8}" srcOrd="6" destOrd="0" presId="urn:microsoft.com/office/officeart/2005/8/layout/radial2"/>
    <dgm:cxn modelId="{1EE8CD07-43F0-4E44-8136-63C7CEAB395C}" type="presParOf" srcId="{166A2F68-C2DA-4804-B295-9B97F3EDA4D8}" destId="{C91B9E94-DEFF-4ABE-9E47-295A699A2BDF}" srcOrd="0" destOrd="0" presId="urn:microsoft.com/office/officeart/2005/8/layout/radial2"/>
    <dgm:cxn modelId="{FFC48C3E-3C86-4BF3-BEC5-908BAB43AFFA}" type="presParOf" srcId="{166A2F68-C2DA-4804-B295-9B97F3EDA4D8}" destId="{F068B860-2252-4811-BE1E-AE94AA4BFEF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D512C-7AC3-4672-A1B6-45C766340D4F}">
      <dsp:nvSpPr>
        <dsp:cNvPr id="0" name=""/>
        <dsp:cNvSpPr/>
      </dsp:nvSpPr>
      <dsp:spPr>
        <a:xfrm>
          <a:off x="0" y="617170"/>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55CB59-A325-41CB-A871-BAEB95C29056}">
      <dsp:nvSpPr>
        <dsp:cNvPr id="0" name=""/>
        <dsp:cNvSpPr/>
      </dsp:nvSpPr>
      <dsp:spPr>
        <a:xfrm>
          <a:off x="468128" y="61758"/>
          <a:ext cx="9203837"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689100">
            <a:lnSpc>
              <a:spcPct val="90000"/>
            </a:lnSpc>
            <a:spcBef>
              <a:spcPct val="0"/>
            </a:spcBef>
            <a:spcAft>
              <a:spcPct val="35000"/>
            </a:spcAft>
            <a:buNone/>
          </a:pPr>
          <a:r>
            <a:rPr lang="en-GB" sz="3800" kern="1200" noProof="0">
              <a:solidFill>
                <a:schemeClr val="tx1"/>
              </a:solidFill>
            </a:rPr>
            <a:t>Alfabetización sanitaria funcional</a:t>
          </a:r>
          <a:endParaRPr lang="en-GB" sz="3800" kern="1200" noProof="0" dirty="0">
            <a:solidFill>
              <a:schemeClr val="tx1"/>
            </a:solidFill>
          </a:endParaRPr>
        </a:p>
      </dsp:txBody>
      <dsp:txXfrm>
        <a:off x="522888" y="116518"/>
        <a:ext cx="9094317" cy="1012240"/>
      </dsp:txXfrm>
    </dsp:sp>
    <dsp:sp modelId="{04F0A3E6-D71D-4310-8590-E7F1842BA4A0}">
      <dsp:nvSpPr>
        <dsp:cNvPr id="0" name=""/>
        <dsp:cNvSpPr/>
      </dsp:nvSpPr>
      <dsp:spPr>
        <a:xfrm>
          <a:off x="0" y="2346319"/>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2DC6C-6739-4BA3-91BF-FD23C9318D06}">
      <dsp:nvSpPr>
        <dsp:cNvPr id="0" name=""/>
        <dsp:cNvSpPr/>
      </dsp:nvSpPr>
      <dsp:spPr>
        <a:xfrm>
          <a:off x="483717" y="1785438"/>
          <a:ext cx="8994495"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689100">
            <a:lnSpc>
              <a:spcPct val="90000"/>
            </a:lnSpc>
            <a:spcBef>
              <a:spcPct val="0"/>
            </a:spcBef>
            <a:spcAft>
              <a:spcPct val="35000"/>
            </a:spcAft>
            <a:buNone/>
          </a:pPr>
          <a:r>
            <a:rPr lang="en-GB" sz="3800" kern="1200" noProof="0">
              <a:solidFill>
                <a:schemeClr val="tx1"/>
              </a:solidFill>
            </a:rPr>
            <a:t>Alfabetización sanitaria interactiva</a:t>
          </a:r>
          <a:endParaRPr lang="hr-HR" sz="3800" kern="1200">
            <a:solidFill>
              <a:schemeClr val="tx1"/>
            </a:solidFill>
          </a:endParaRPr>
        </a:p>
      </dsp:txBody>
      <dsp:txXfrm>
        <a:off x="538477" y="1840198"/>
        <a:ext cx="8884975" cy="1012240"/>
      </dsp:txXfrm>
    </dsp:sp>
    <dsp:sp modelId="{59CBD520-F3E8-4140-9C1F-9EC7BE064389}">
      <dsp:nvSpPr>
        <dsp:cNvPr id="0" name=""/>
        <dsp:cNvSpPr/>
      </dsp:nvSpPr>
      <dsp:spPr>
        <a:xfrm>
          <a:off x="0" y="4069999"/>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A9ECE9-2679-45E6-88E6-10336F166909}">
      <dsp:nvSpPr>
        <dsp:cNvPr id="0" name=""/>
        <dsp:cNvSpPr/>
      </dsp:nvSpPr>
      <dsp:spPr>
        <a:xfrm>
          <a:off x="460570" y="3509119"/>
          <a:ext cx="9211408"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689100">
            <a:lnSpc>
              <a:spcPct val="90000"/>
            </a:lnSpc>
            <a:spcBef>
              <a:spcPct val="0"/>
            </a:spcBef>
            <a:spcAft>
              <a:spcPct val="35000"/>
            </a:spcAft>
            <a:buNone/>
          </a:pPr>
          <a:r>
            <a:rPr lang="en-GB" sz="3800" kern="1200" noProof="0">
              <a:solidFill>
                <a:schemeClr val="tx1"/>
              </a:solidFill>
            </a:rPr>
            <a:t>Alfabetización sanitaria funcional</a:t>
          </a:r>
          <a:endParaRPr lang="en-GB" sz="3800" kern="1200" noProof="0" dirty="0">
            <a:solidFill>
              <a:schemeClr val="tx1"/>
            </a:solidFill>
          </a:endParaRPr>
        </a:p>
      </dsp:txBody>
      <dsp:txXfrm>
        <a:off x="515330" y="3563879"/>
        <a:ext cx="9101888" cy="101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F74C6-7A39-47CE-86F0-6011A8050008}">
      <dsp:nvSpPr>
        <dsp:cNvPr id="0" name=""/>
        <dsp:cNvSpPr/>
      </dsp:nvSpPr>
      <dsp:spPr>
        <a:xfrm>
          <a:off x="1701240" y="0"/>
          <a:ext cx="6821425" cy="6821425"/>
        </a:xfrm>
        <a:prstGeom prst="triangle">
          <a:avLst/>
        </a:prstGeom>
        <a:solidFill>
          <a:schemeClr val="accent1">
            <a:lumMod val="90000"/>
          </a:schemeClr>
        </a:solidFill>
        <a:ln>
          <a:solidFill>
            <a:srgbClr val="00B0F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2F364B6-457B-4CB3-B6D9-5ABE584EBFCB}">
      <dsp:nvSpPr>
        <dsp:cNvPr id="0" name=""/>
        <dsp:cNvSpPr/>
      </dsp:nvSpPr>
      <dsp:spPr>
        <a:xfrm>
          <a:off x="5111953" y="682808"/>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peor estado de salud de la población</a:t>
          </a:r>
          <a:endParaRPr lang="hr-HR" sz="1800" kern="1200" dirty="0"/>
        </a:p>
      </dsp:txBody>
      <dsp:txXfrm>
        <a:off x="5145773" y="716628"/>
        <a:ext cx="4366286" cy="625160"/>
      </dsp:txXfrm>
    </dsp:sp>
    <dsp:sp modelId="{CB65FB49-9BB8-4DA7-9673-36C35D16148E}">
      <dsp:nvSpPr>
        <dsp:cNvPr id="0" name=""/>
        <dsp:cNvSpPr/>
      </dsp:nvSpPr>
      <dsp:spPr>
        <a:xfrm>
          <a:off x="5111953" y="1462209"/>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visitas más frecuentes a las consultas</a:t>
          </a:r>
          <a:endParaRPr lang="hr-HR" sz="1800" kern="1200" dirty="0"/>
        </a:p>
      </dsp:txBody>
      <dsp:txXfrm>
        <a:off x="5145773" y="1496029"/>
        <a:ext cx="4366286" cy="625160"/>
      </dsp:txXfrm>
    </dsp:sp>
    <dsp:sp modelId="{974E6898-3A95-469D-96F0-17900134235E}">
      <dsp:nvSpPr>
        <dsp:cNvPr id="0" name=""/>
        <dsp:cNvSpPr/>
      </dsp:nvSpPr>
      <dsp:spPr>
        <a:xfrm>
          <a:off x="5111953" y="2241610"/>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noProof="0"/>
            <a:t>estancias hospitalarias más largas </a:t>
          </a:r>
          <a:endParaRPr lang="en-GB" sz="1800" kern="1200" noProof="0" dirty="0"/>
        </a:p>
      </dsp:txBody>
      <dsp:txXfrm>
        <a:off x="5145773" y="2275430"/>
        <a:ext cx="4366286" cy="625160"/>
      </dsp:txXfrm>
    </dsp:sp>
    <dsp:sp modelId="{C0D0F8B1-38EA-4462-BC0F-337C22CA8693}">
      <dsp:nvSpPr>
        <dsp:cNvPr id="0" name=""/>
        <dsp:cNvSpPr/>
      </dsp:nvSpPr>
      <dsp:spPr>
        <a:xfrm>
          <a:off x="5111953" y="3021011"/>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mayores costes</a:t>
          </a:r>
          <a:endParaRPr lang="hr-HR" sz="1800" kern="1200" dirty="0"/>
        </a:p>
      </dsp:txBody>
      <dsp:txXfrm>
        <a:off x="5145773" y="3054831"/>
        <a:ext cx="4366286" cy="625160"/>
      </dsp:txXfrm>
    </dsp:sp>
    <dsp:sp modelId="{ABA08280-6E52-4D0B-BF97-08C7C7F23A20}">
      <dsp:nvSpPr>
        <dsp:cNvPr id="0" name=""/>
        <dsp:cNvSpPr/>
      </dsp:nvSpPr>
      <dsp:spPr>
        <a:xfrm>
          <a:off x="5111953" y="3800413"/>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mayor carga de trabajo para el sistema sanitario</a:t>
          </a:r>
          <a:endParaRPr lang="hr-HR" sz="1800" kern="1200" dirty="0"/>
        </a:p>
      </dsp:txBody>
      <dsp:txXfrm>
        <a:off x="5145773" y="3834233"/>
        <a:ext cx="4366286" cy="625160"/>
      </dsp:txXfrm>
    </dsp:sp>
    <dsp:sp modelId="{BA4FD7B0-84F6-43E1-8DF8-93C92FC3C430}">
      <dsp:nvSpPr>
        <dsp:cNvPr id="0" name=""/>
        <dsp:cNvSpPr/>
      </dsp:nvSpPr>
      <dsp:spPr>
        <a:xfrm>
          <a:off x="5111953" y="4579814"/>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visitas más frecuentes a las consultas</a:t>
          </a:r>
          <a:endParaRPr lang="hr-HR" sz="1800" kern="1200" dirty="0"/>
        </a:p>
      </dsp:txBody>
      <dsp:txXfrm>
        <a:off x="5145773" y="4613634"/>
        <a:ext cx="4366286" cy="625160"/>
      </dsp:txXfrm>
    </dsp:sp>
    <dsp:sp modelId="{B9BC51F8-8907-4F98-B6EF-9D028E433D29}">
      <dsp:nvSpPr>
        <dsp:cNvPr id="0" name=""/>
        <dsp:cNvSpPr/>
      </dsp:nvSpPr>
      <dsp:spPr>
        <a:xfrm>
          <a:off x="5111953" y="5359215"/>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peor estado de salud de la población</a:t>
          </a:r>
          <a:endParaRPr lang="hr-HR" sz="1800" kern="1200" dirty="0"/>
        </a:p>
      </dsp:txBody>
      <dsp:txXfrm>
        <a:off x="5145773" y="5393035"/>
        <a:ext cx="4366286" cy="625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85178-B5EE-427C-BA95-0AFBAD9200BD}">
      <dsp:nvSpPr>
        <dsp:cNvPr id="0" name=""/>
        <dsp:cNvSpPr/>
      </dsp:nvSpPr>
      <dsp:spPr>
        <a:xfrm rot="2329788">
          <a:off x="2184981" y="4166091"/>
          <a:ext cx="869330" cy="68027"/>
        </a:xfrm>
        <a:custGeom>
          <a:avLst/>
          <a:gdLst/>
          <a:ahLst/>
          <a:cxnLst/>
          <a:rect l="0" t="0" r="0" b="0"/>
          <a:pathLst>
            <a:path>
              <a:moveTo>
                <a:pt x="0" y="34013"/>
              </a:moveTo>
              <a:lnTo>
                <a:pt x="869330" y="34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36B214-ACA3-4092-B568-027403F5DE1E}">
      <dsp:nvSpPr>
        <dsp:cNvPr id="0" name=""/>
        <dsp:cNvSpPr/>
      </dsp:nvSpPr>
      <dsp:spPr>
        <a:xfrm rot="21538500">
          <a:off x="2280937" y="3035761"/>
          <a:ext cx="1256751" cy="68027"/>
        </a:xfrm>
        <a:custGeom>
          <a:avLst/>
          <a:gdLst/>
          <a:ahLst/>
          <a:cxnLst/>
          <a:rect l="0" t="0" r="0" b="0"/>
          <a:pathLst>
            <a:path>
              <a:moveTo>
                <a:pt x="0" y="34013"/>
              </a:moveTo>
              <a:lnTo>
                <a:pt x="1256751" y="34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B16F62-DEB0-4B53-ABC3-358E7AF90303}">
      <dsp:nvSpPr>
        <dsp:cNvPr id="0" name=""/>
        <dsp:cNvSpPr/>
      </dsp:nvSpPr>
      <dsp:spPr>
        <a:xfrm rot="18756672">
          <a:off x="2135273" y="1892136"/>
          <a:ext cx="392331" cy="68027"/>
        </a:xfrm>
        <a:custGeom>
          <a:avLst/>
          <a:gdLst/>
          <a:ahLst/>
          <a:cxnLst/>
          <a:rect l="0" t="0" r="0" b="0"/>
          <a:pathLst>
            <a:path>
              <a:moveTo>
                <a:pt x="0" y="34013"/>
              </a:moveTo>
              <a:lnTo>
                <a:pt x="392331" y="34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7C7325-3A41-4854-90CC-4E57495E4B17}">
      <dsp:nvSpPr>
        <dsp:cNvPr id="0" name=""/>
        <dsp:cNvSpPr/>
      </dsp:nvSpPr>
      <dsp:spPr>
        <a:xfrm>
          <a:off x="-217728" y="1629562"/>
          <a:ext cx="2939724" cy="2939724"/>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9FDEB0-E0CC-4288-B4A3-0B77293C0417}">
      <dsp:nvSpPr>
        <dsp:cNvPr id="0" name=""/>
        <dsp:cNvSpPr/>
      </dsp:nvSpPr>
      <dsp:spPr>
        <a:xfrm>
          <a:off x="1999775" y="0"/>
          <a:ext cx="2378600" cy="1987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s-ES" sz="1400" kern="1200">
              <a:solidFill>
                <a:srgbClr val="0070C0"/>
              </a:solidFill>
              <a:latin typeface="Calibri" panose="020F0502020204030204" pitchFamily="34" charset="0"/>
              <a:ea typeface="Yu Mincho" panose="02020400000000000000" pitchFamily="18" charset="-128"/>
              <a:cs typeface="Arial" panose="020B0604020202020204" pitchFamily="34" charset="0"/>
            </a:rPr>
            <a:t>desarrollo de una estrategia para hacer frente a enfermedades o afecciones específicas</a:t>
          </a:r>
          <a:endParaRPr lang="hr-HR" sz="1400" kern="1200" dirty="0"/>
        </a:p>
      </dsp:txBody>
      <dsp:txXfrm>
        <a:off x="2348113" y="291090"/>
        <a:ext cx="1681924" cy="1405505"/>
      </dsp:txXfrm>
    </dsp:sp>
    <dsp:sp modelId="{A4962B90-AA25-4BA7-ADAE-DA8FD0E02B9A}">
      <dsp:nvSpPr>
        <dsp:cNvPr id="0" name=""/>
        <dsp:cNvSpPr/>
      </dsp:nvSpPr>
      <dsp:spPr>
        <a:xfrm>
          <a:off x="3537360" y="1974339"/>
          <a:ext cx="2342888" cy="21264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0070C0"/>
              </a:solidFill>
              <a:latin typeface="Calibri" panose="020F0502020204030204" pitchFamily="34" charset="0"/>
              <a:ea typeface="Yu Mincho" panose="02020400000000000000" pitchFamily="18" charset="-128"/>
              <a:cs typeface="Arial" panose="020B0604020202020204" pitchFamily="34" charset="0"/>
            </a:rPr>
            <a:t>adquirir nuevos conocimientos</a:t>
          </a:r>
          <a:endParaRPr lang="hr-HR" sz="1400" kern="1200" dirty="0"/>
        </a:p>
      </dsp:txBody>
      <dsp:txXfrm>
        <a:off x="3880468" y="2285755"/>
        <a:ext cx="1656672" cy="1503649"/>
      </dsp:txXfrm>
    </dsp:sp>
    <dsp:sp modelId="{C91B9E94-DEFF-4ABE-9E47-295A699A2BDF}">
      <dsp:nvSpPr>
        <dsp:cNvPr id="0" name=""/>
        <dsp:cNvSpPr/>
      </dsp:nvSpPr>
      <dsp:spPr>
        <a:xfrm>
          <a:off x="2706272" y="4037387"/>
          <a:ext cx="2302125" cy="23178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0070C0"/>
              </a:solidFill>
            </a:rPr>
            <a:t>corregir sus conductas sanitarias</a:t>
          </a:r>
          <a:endParaRPr lang="hr-HR" sz="1400" kern="1200" dirty="0"/>
        </a:p>
      </dsp:txBody>
      <dsp:txXfrm>
        <a:off x="3043410" y="4376822"/>
        <a:ext cx="1627849" cy="16389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7924800"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0358438" y="0"/>
            <a:ext cx="7924800" cy="5159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71063"/>
            <a:ext cx="7924800" cy="51593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9245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88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9356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38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26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21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206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78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327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6300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267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460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8784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70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3155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67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0407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84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387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328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19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8" name="Google Shape;218;p13:notes"/>
          <p:cNvSpPr txBox="1">
            <a:spLocks noGrp="1"/>
          </p:cNvSpPr>
          <p:nvPr>
            <p:ph type="sldNum" idx="12"/>
          </p:nvPr>
        </p:nvSpPr>
        <p:spPr>
          <a:xfrm>
            <a:off x="10358438" y="9771063"/>
            <a:ext cx="7924800" cy="516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S"/>
              <a:t>40</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8" name="Google Shape;218;p13:notes"/>
          <p:cNvSpPr txBox="1">
            <a:spLocks noGrp="1"/>
          </p:cNvSpPr>
          <p:nvPr>
            <p:ph type="sldNum" idx="12"/>
          </p:nvPr>
        </p:nvSpPr>
        <p:spPr>
          <a:xfrm>
            <a:off x="10358438" y="9771063"/>
            <a:ext cx="7924800" cy="516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S"/>
              <a:t>41</a:t>
            </a:fld>
            <a:endParaRPr/>
          </a:p>
        </p:txBody>
      </p:sp>
    </p:spTree>
    <p:extLst>
      <p:ext uri="{BB962C8B-B14F-4D97-AF65-F5344CB8AC3E}">
        <p14:creationId xmlns:p14="http://schemas.microsoft.com/office/powerpoint/2010/main" val="75443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1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5039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291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21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424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104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173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2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2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eño personalizado" preserve="1">
  <p:cSld name="Diseño personalizado">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961992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obj" preserve="1">
  <p:cSld name="Blank">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15837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345537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6.xml"/><Relationship Id="rId7" Type="http://schemas.openxmlformats.org/officeDocument/2006/relationships/image" Target="../media/image5.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1" name="Google Shape;11;p16"/>
          <p:cNvSpPr/>
          <p:nvPr/>
        </p:nvSpPr>
        <p:spPr>
          <a:xfrm>
            <a:off x="1222551" y="1174148"/>
            <a:ext cx="15678785" cy="0"/>
          </a:xfrm>
          <a:custGeom>
            <a:avLst/>
            <a:gdLst/>
            <a:ahLst/>
            <a:cxnLst/>
            <a:rect l="l" t="t" r="r" b="b"/>
            <a:pathLst>
              <a:path w="15678785" h="120000" extrusionOk="0">
                <a:moveTo>
                  <a:pt x="0" y="0"/>
                </a:moveTo>
                <a:lnTo>
                  <a:pt x="15678235" y="0"/>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6"/>
          <p:cNvSpPr/>
          <p:nvPr/>
        </p:nvSpPr>
        <p:spPr>
          <a:xfrm>
            <a:off x="1023876" y="1409545"/>
            <a:ext cx="0" cy="7525384"/>
          </a:xfrm>
          <a:custGeom>
            <a:avLst/>
            <a:gdLst/>
            <a:ahLst/>
            <a:cxnLst/>
            <a:rect l="l" t="t" r="r" b="b"/>
            <a:pathLst>
              <a:path w="120000" h="7525384" extrusionOk="0">
                <a:moveTo>
                  <a:pt x="0" y="0"/>
                </a:moveTo>
                <a:lnTo>
                  <a:pt x="0" y="7524868"/>
                </a:lnTo>
              </a:path>
            </a:pathLst>
          </a:custGeom>
          <a:ln w="76200">
            <a:solidFill>
              <a:srgbClr val="33CCFF"/>
            </a:solidFill>
            <a:headEnd type="none" w="sm" len="sm"/>
            <a:tailEnd type="none" w="sm" len="sm"/>
          </a:ln>
        </p:spPr>
        <p:style>
          <a:lnRef idx="3">
            <a:schemeClr val="accent5"/>
          </a:lnRef>
          <a:fillRef idx="0">
            <a:schemeClr val="accent5"/>
          </a:fillRef>
          <a:effectRef idx="2">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 name="Google Shape;15;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0560" y="9451198"/>
            <a:ext cx="2247197" cy="471451"/>
          </a:xfrm>
          <a:prstGeom prst="rect">
            <a:avLst/>
          </a:prstGeom>
          <a:noFill/>
          <a:ln>
            <a:noFill/>
          </a:ln>
        </p:spPr>
      </p:pic>
      <p:sp>
        <p:nvSpPr>
          <p:cNvPr id="20" name="Google Shape;20;p16"/>
          <p:cNvSpPr txBox="1"/>
          <p:nvPr/>
        </p:nvSpPr>
        <p:spPr>
          <a:xfrm>
            <a:off x="2916550" y="9386841"/>
            <a:ext cx="5998850"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b="0" i="0" u="none" strike="noStrike">
                <a:solidFill>
                  <a:srgbClr val="000000"/>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a:solidFill>
                <a:schemeClr val="dk1"/>
              </a:solidFill>
              <a:latin typeface="Calibri"/>
              <a:ea typeface="Calibri"/>
              <a:cs typeface="Calibri"/>
              <a:sym typeface="Calibri"/>
            </a:endParaRPr>
          </a:p>
        </p:txBody>
      </p:sp>
      <p:pic>
        <p:nvPicPr>
          <p:cNvPr id="21" name="Google Shape;21;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15400" y="9357719"/>
            <a:ext cx="1676399" cy="600163"/>
          </a:xfrm>
          <a:prstGeom prst="rect">
            <a:avLst/>
          </a:prstGeom>
          <a:noFill/>
          <a:ln>
            <a:noFill/>
          </a:ln>
        </p:spPr>
      </p:pic>
      <p:sp>
        <p:nvSpPr>
          <p:cNvPr id="22" name="Google Shape;22;p16"/>
          <p:cNvSpPr txBox="1"/>
          <p:nvPr/>
        </p:nvSpPr>
        <p:spPr>
          <a:xfrm>
            <a:off x="10591800" y="9345267"/>
            <a:ext cx="6825579"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dirty="0">
                <a:solidFill>
                  <a:schemeClr val="dk1"/>
                </a:solidFill>
                <a:latin typeface="Calibri"/>
                <a:ea typeface="Calibri"/>
                <a:cs typeface="Calibri"/>
                <a:sym typeface="Calibri"/>
              </a:rPr>
              <a:t>Legal </a:t>
            </a:r>
            <a:r>
              <a:rPr lang="es-ES" sz="1100" dirty="0" err="1">
                <a:solidFill>
                  <a:schemeClr val="dk1"/>
                </a:solidFill>
                <a:latin typeface="Calibri"/>
                <a:ea typeface="Calibri"/>
                <a:cs typeface="Calibri"/>
                <a:sym typeface="Calibri"/>
              </a:rPr>
              <a:t>description</a:t>
            </a:r>
            <a:r>
              <a:rPr lang="es-ES" sz="1100" dirty="0">
                <a:solidFill>
                  <a:schemeClr val="dk1"/>
                </a:solidFill>
                <a:latin typeface="Calibri"/>
                <a:ea typeface="Calibri"/>
                <a:cs typeface="Calibri"/>
                <a:sym typeface="Calibri"/>
              </a:rPr>
              <a:t> – </a:t>
            </a:r>
            <a:r>
              <a:rPr lang="es-ES" sz="1100" dirty="0" err="1">
                <a:solidFill>
                  <a:schemeClr val="dk1"/>
                </a:solidFill>
                <a:latin typeface="Calibri"/>
                <a:ea typeface="Calibri"/>
                <a:cs typeface="Calibri"/>
                <a:sym typeface="Calibri"/>
              </a:rPr>
              <a:t>Creative</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Commons</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licensing</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materials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published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on</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hr-HR" sz="1100" b="0" i="0" dirty="0">
                <a:solidFill>
                  <a:schemeClr val="dk1"/>
                </a:solidFill>
                <a:latin typeface="DM Sans"/>
                <a:ea typeface="DM Sans"/>
                <a:cs typeface="DM Sans"/>
                <a:sym typeface="DM Sans"/>
              </a:rPr>
              <a:t>BOOMER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project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website</a:t>
            </a:r>
            <a:r>
              <a:rPr lang="es-ES" sz="1100" b="0" i="0" dirty="0">
                <a:solidFill>
                  <a:schemeClr val="dk1"/>
                </a:solidFill>
                <a:latin typeface="DM Sans"/>
                <a:ea typeface="DM Sans"/>
                <a:cs typeface="DM Sans"/>
                <a:sym typeface="DM Sans"/>
              </a:rPr>
              <a:t> are </a:t>
            </a:r>
            <a:r>
              <a:rPr lang="es-ES" sz="1100" b="0" i="0" dirty="0" err="1">
                <a:solidFill>
                  <a:schemeClr val="dk1"/>
                </a:solidFill>
                <a:latin typeface="DM Sans"/>
                <a:ea typeface="DM Sans"/>
                <a:cs typeface="DM Sans"/>
                <a:sym typeface="DM Sans"/>
              </a:rPr>
              <a:t>classified</a:t>
            </a:r>
            <a:r>
              <a:rPr lang="es-ES" sz="1100" b="0" i="0" dirty="0">
                <a:solidFill>
                  <a:schemeClr val="dk1"/>
                </a:solidFill>
                <a:latin typeface="DM Sans"/>
                <a:ea typeface="DM Sans"/>
                <a:cs typeface="DM Sans"/>
                <a:sym typeface="DM Sans"/>
              </a:rPr>
              <a:t> as Open </a:t>
            </a:r>
            <a:r>
              <a:rPr lang="es-ES" sz="1100" b="0" i="0" dirty="0" err="1">
                <a:solidFill>
                  <a:schemeClr val="dk1"/>
                </a:solidFill>
                <a:latin typeface="DM Sans"/>
                <a:ea typeface="DM Sans"/>
                <a:cs typeface="DM Sans"/>
                <a:sym typeface="DM Sans"/>
              </a:rPr>
              <a:t>Educational</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Resources</a:t>
            </a:r>
            <a:r>
              <a:rPr lang="es-ES" sz="1100" b="0" i="0" dirty="0">
                <a:solidFill>
                  <a:schemeClr val="dk1"/>
                </a:solidFill>
                <a:latin typeface="DM Sans"/>
                <a:ea typeface="DM Sans"/>
                <a:cs typeface="DM Sans"/>
                <a:sym typeface="DM Sans"/>
              </a:rPr>
              <a:t>' (OER) and can be </a:t>
            </a:r>
            <a:r>
              <a:rPr lang="es-ES" sz="1100" b="0" i="0" dirty="0" err="1">
                <a:solidFill>
                  <a:schemeClr val="dk1"/>
                </a:solidFill>
                <a:latin typeface="DM Sans"/>
                <a:ea typeface="DM Sans"/>
                <a:cs typeface="DM Sans"/>
                <a:sym typeface="DM Sans"/>
              </a:rPr>
              <a:t>freely</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without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permission</a:t>
            </a:r>
            <a:r>
              <a:rPr lang="es-ES" sz="1100" b="0" i="0" dirty="0">
                <a:solidFill>
                  <a:schemeClr val="dk1"/>
                </a:solidFill>
                <a:latin typeface="DM Sans"/>
                <a:ea typeface="DM Sans"/>
                <a:cs typeface="DM Sans"/>
                <a:sym typeface="DM Sans"/>
              </a:rPr>
              <a:t> of </a:t>
            </a:r>
            <a:r>
              <a:rPr lang="es-ES" sz="1100" b="0" i="0" dirty="0" err="1">
                <a:solidFill>
                  <a:schemeClr val="dk1"/>
                </a:solidFill>
                <a:latin typeface="DM Sans"/>
                <a:ea typeface="DM Sans"/>
                <a:cs typeface="DM Sans"/>
                <a:sym typeface="DM Sans"/>
              </a:rPr>
              <a:t>their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creators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downloaded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used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reused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copied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adapted</a:t>
            </a:r>
            <a:r>
              <a:rPr lang="es-ES" sz="1100" b="0" i="0" dirty="0">
                <a:solidFill>
                  <a:schemeClr val="dk1"/>
                </a:solidFill>
                <a:latin typeface="DM Sans"/>
                <a:ea typeface="DM Sans"/>
                <a:cs typeface="DM Sans"/>
                <a:sym typeface="DM Sans"/>
              </a:rPr>
              <a:t>, and </a:t>
            </a:r>
            <a:r>
              <a:rPr lang="es-ES" sz="1100" b="0" i="0" dirty="0" err="1">
                <a:solidFill>
                  <a:schemeClr val="dk1"/>
                </a:solidFill>
                <a:latin typeface="DM Sans"/>
                <a:ea typeface="DM Sans"/>
                <a:cs typeface="DM Sans"/>
                <a:sym typeface="DM Sans"/>
              </a:rPr>
              <a:t>shared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by</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users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with</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information</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about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source</a:t>
            </a:r>
            <a:r>
              <a:rPr lang="es-ES" sz="1100" b="0" i="0" dirty="0">
                <a:solidFill>
                  <a:schemeClr val="dk1"/>
                </a:solidFill>
                <a:latin typeface="DM Sans"/>
                <a:ea typeface="DM Sans"/>
                <a:cs typeface="DM Sans"/>
                <a:sym typeface="DM Sans"/>
              </a:rPr>
              <a:t> of </a:t>
            </a:r>
            <a:r>
              <a:rPr lang="es-ES" sz="1100" b="0" i="0" dirty="0" err="1">
                <a:solidFill>
                  <a:schemeClr val="dk1"/>
                </a:solidFill>
                <a:latin typeface="DM Sans"/>
                <a:ea typeface="DM Sans"/>
                <a:cs typeface="DM Sans"/>
                <a:sym typeface="DM Sans"/>
              </a:rPr>
              <a:t>their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origin</a:t>
            </a:r>
            <a:r>
              <a:rPr lang="es-ES" sz="1100" b="0" i="0" dirty="0">
                <a:solidFill>
                  <a:schemeClr val="dk1"/>
                </a:solidFill>
                <a:latin typeface="DM Sans"/>
                <a:ea typeface="DM Sans"/>
                <a:cs typeface="DM Sans"/>
                <a:sym typeface="DM Sans"/>
              </a:rPr>
              <a:t>.</a:t>
            </a:r>
            <a:endParaRPr sz="1100" dirty="0">
              <a:solidFill>
                <a:schemeClr val="dk1"/>
              </a:solidFill>
              <a:latin typeface="Calibri"/>
              <a:ea typeface="Calibri"/>
              <a:cs typeface="Calibri"/>
              <a:sym typeface="Calibri"/>
            </a:endParaRPr>
          </a:p>
        </p:txBody>
      </p:sp>
      <p:pic>
        <p:nvPicPr>
          <p:cNvPr id="24" name="Grafik 3" descr="Ein Bild, das Text, Clipart enthält.&#10;&#10;Automatisch generierte Beschreibung"/>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476021" y="1356854"/>
            <a:ext cx="2089947" cy="685702"/>
          </a:xfrm>
          <a:prstGeom prst="rect">
            <a:avLst/>
          </a:prstGeom>
          <a:noFill/>
          <a:ln>
            <a:noFill/>
          </a:ln>
        </p:spPr>
      </p:pic>
      <p:pic>
        <p:nvPicPr>
          <p:cNvPr id="26" name="Grafik 3" descr="Ein Bild, das Text, Clipart enthält.&#10;&#10;Automatisch generierte Beschreibung"/>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365954" y="1007282"/>
            <a:ext cx="1315844" cy="8045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1" name="Google Shape;11;p16"/>
          <p:cNvSpPr/>
          <p:nvPr/>
        </p:nvSpPr>
        <p:spPr>
          <a:xfrm>
            <a:off x="1222551" y="1174148"/>
            <a:ext cx="15678785" cy="0"/>
          </a:xfrm>
          <a:custGeom>
            <a:avLst/>
            <a:gdLst/>
            <a:ahLst/>
            <a:cxnLst/>
            <a:rect l="l" t="t" r="r" b="b"/>
            <a:pathLst>
              <a:path w="15678785" h="120000" extrusionOk="0">
                <a:moveTo>
                  <a:pt x="0" y="0"/>
                </a:moveTo>
                <a:lnTo>
                  <a:pt x="15678235" y="0"/>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6"/>
          <p:cNvSpPr/>
          <p:nvPr/>
        </p:nvSpPr>
        <p:spPr>
          <a:xfrm>
            <a:off x="1023876" y="1409545"/>
            <a:ext cx="0" cy="7525384"/>
          </a:xfrm>
          <a:custGeom>
            <a:avLst/>
            <a:gdLst/>
            <a:ahLst/>
            <a:cxnLst/>
            <a:rect l="l" t="t" r="r" b="b"/>
            <a:pathLst>
              <a:path w="120000" h="7525384" extrusionOk="0">
                <a:moveTo>
                  <a:pt x="0" y="0"/>
                </a:moveTo>
                <a:lnTo>
                  <a:pt x="0" y="7524868"/>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 name="Google Shape;15;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0560" y="9451198"/>
            <a:ext cx="2247197" cy="471451"/>
          </a:xfrm>
          <a:prstGeom prst="rect">
            <a:avLst/>
          </a:prstGeom>
          <a:noFill/>
          <a:ln>
            <a:noFill/>
          </a:ln>
        </p:spPr>
      </p:pic>
      <p:sp>
        <p:nvSpPr>
          <p:cNvPr id="20" name="Google Shape;20;p16"/>
          <p:cNvSpPr txBox="1"/>
          <p:nvPr/>
        </p:nvSpPr>
        <p:spPr>
          <a:xfrm>
            <a:off x="2916550" y="9386841"/>
            <a:ext cx="5998850"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b="0" i="0" u="none" strike="noStrike">
                <a:solidFill>
                  <a:srgbClr val="000000"/>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a:solidFill>
                <a:schemeClr val="dk1"/>
              </a:solidFill>
              <a:latin typeface="Calibri"/>
              <a:ea typeface="Calibri"/>
              <a:cs typeface="Calibri"/>
              <a:sym typeface="Calibri"/>
            </a:endParaRPr>
          </a:p>
        </p:txBody>
      </p:sp>
      <p:pic>
        <p:nvPicPr>
          <p:cNvPr id="21" name="Google Shape;21;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15400" y="9357719"/>
            <a:ext cx="1676399" cy="600163"/>
          </a:xfrm>
          <a:prstGeom prst="rect">
            <a:avLst/>
          </a:prstGeom>
          <a:noFill/>
          <a:ln>
            <a:noFill/>
          </a:ln>
        </p:spPr>
      </p:pic>
      <p:sp>
        <p:nvSpPr>
          <p:cNvPr id="22" name="Google Shape;22;p16"/>
          <p:cNvSpPr txBox="1"/>
          <p:nvPr/>
        </p:nvSpPr>
        <p:spPr>
          <a:xfrm>
            <a:off x="10591800" y="9345267"/>
            <a:ext cx="6825579"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dirty="0">
                <a:solidFill>
                  <a:schemeClr val="dk1"/>
                </a:solidFill>
                <a:latin typeface="Calibri"/>
                <a:ea typeface="Calibri"/>
                <a:cs typeface="Calibri"/>
                <a:sym typeface="Calibri"/>
              </a:rPr>
              <a:t>Legal </a:t>
            </a:r>
            <a:r>
              <a:rPr lang="es-ES" sz="1100" dirty="0" err="1">
                <a:solidFill>
                  <a:schemeClr val="dk1"/>
                </a:solidFill>
                <a:latin typeface="Calibri"/>
                <a:ea typeface="Calibri"/>
                <a:cs typeface="Calibri"/>
                <a:sym typeface="Calibri"/>
              </a:rPr>
              <a:t>description</a:t>
            </a:r>
            <a:r>
              <a:rPr lang="es-ES" sz="1100" dirty="0">
                <a:solidFill>
                  <a:schemeClr val="dk1"/>
                </a:solidFill>
                <a:latin typeface="Calibri"/>
                <a:ea typeface="Calibri"/>
                <a:cs typeface="Calibri"/>
                <a:sym typeface="Calibri"/>
              </a:rPr>
              <a:t> – </a:t>
            </a:r>
            <a:r>
              <a:rPr lang="es-ES" sz="1100" dirty="0" err="1">
                <a:solidFill>
                  <a:schemeClr val="dk1"/>
                </a:solidFill>
                <a:latin typeface="Calibri"/>
                <a:ea typeface="Calibri"/>
                <a:cs typeface="Calibri"/>
                <a:sym typeface="Calibri"/>
              </a:rPr>
              <a:t>Creative</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Commons</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licensing</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materials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published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on</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hr-HR" sz="1100" b="0" i="0" dirty="0">
                <a:solidFill>
                  <a:schemeClr val="dk1"/>
                </a:solidFill>
                <a:latin typeface="DM Sans"/>
                <a:ea typeface="DM Sans"/>
                <a:cs typeface="DM Sans"/>
                <a:sym typeface="DM Sans"/>
              </a:rPr>
              <a:t>BOOMER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project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website</a:t>
            </a:r>
            <a:r>
              <a:rPr lang="es-ES" sz="1100" b="0" i="0" dirty="0">
                <a:solidFill>
                  <a:schemeClr val="dk1"/>
                </a:solidFill>
                <a:latin typeface="DM Sans"/>
                <a:ea typeface="DM Sans"/>
                <a:cs typeface="DM Sans"/>
                <a:sym typeface="DM Sans"/>
              </a:rPr>
              <a:t> are </a:t>
            </a:r>
            <a:r>
              <a:rPr lang="es-ES" sz="1100" b="0" i="0" dirty="0" err="1">
                <a:solidFill>
                  <a:schemeClr val="dk1"/>
                </a:solidFill>
                <a:latin typeface="DM Sans"/>
                <a:ea typeface="DM Sans"/>
                <a:cs typeface="DM Sans"/>
                <a:sym typeface="DM Sans"/>
              </a:rPr>
              <a:t>classified</a:t>
            </a:r>
            <a:r>
              <a:rPr lang="es-ES" sz="1100" b="0" i="0" dirty="0">
                <a:solidFill>
                  <a:schemeClr val="dk1"/>
                </a:solidFill>
                <a:latin typeface="DM Sans"/>
                <a:ea typeface="DM Sans"/>
                <a:cs typeface="DM Sans"/>
                <a:sym typeface="DM Sans"/>
              </a:rPr>
              <a:t> as Open </a:t>
            </a:r>
            <a:r>
              <a:rPr lang="es-ES" sz="1100" b="0" i="0" dirty="0" err="1">
                <a:solidFill>
                  <a:schemeClr val="dk1"/>
                </a:solidFill>
                <a:latin typeface="DM Sans"/>
                <a:ea typeface="DM Sans"/>
                <a:cs typeface="DM Sans"/>
                <a:sym typeface="DM Sans"/>
              </a:rPr>
              <a:t>Educational</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Resources</a:t>
            </a:r>
            <a:r>
              <a:rPr lang="es-ES" sz="1100" b="0" i="0" dirty="0">
                <a:solidFill>
                  <a:schemeClr val="dk1"/>
                </a:solidFill>
                <a:latin typeface="DM Sans"/>
                <a:ea typeface="DM Sans"/>
                <a:cs typeface="DM Sans"/>
                <a:sym typeface="DM Sans"/>
              </a:rPr>
              <a:t>' (OER) and can be </a:t>
            </a:r>
            <a:r>
              <a:rPr lang="es-ES" sz="1100" b="0" i="0" dirty="0" err="1">
                <a:solidFill>
                  <a:schemeClr val="dk1"/>
                </a:solidFill>
                <a:latin typeface="DM Sans"/>
                <a:ea typeface="DM Sans"/>
                <a:cs typeface="DM Sans"/>
                <a:sym typeface="DM Sans"/>
              </a:rPr>
              <a:t>freely</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without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permission</a:t>
            </a:r>
            <a:r>
              <a:rPr lang="es-ES" sz="1100" b="0" i="0" dirty="0">
                <a:solidFill>
                  <a:schemeClr val="dk1"/>
                </a:solidFill>
                <a:latin typeface="DM Sans"/>
                <a:ea typeface="DM Sans"/>
                <a:cs typeface="DM Sans"/>
                <a:sym typeface="DM Sans"/>
              </a:rPr>
              <a:t> of </a:t>
            </a:r>
            <a:r>
              <a:rPr lang="es-ES" sz="1100" b="0" i="0" dirty="0" err="1">
                <a:solidFill>
                  <a:schemeClr val="dk1"/>
                </a:solidFill>
                <a:latin typeface="DM Sans"/>
                <a:ea typeface="DM Sans"/>
                <a:cs typeface="DM Sans"/>
                <a:sym typeface="DM Sans"/>
              </a:rPr>
              <a:t>their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creators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downloaded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used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reused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copied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adapted</a:t>
            </a:r>
            <a:r>
              <a:rPr lang="es-ES" sz="1100" b="0" i="0" dirty="0">
                <a:solidFill>
                  <a:schemeClr val="dk1"/>
                </a:solidFill>
                <a:latin typeface="DM Sans"/>
                <a:ea typeface="DM Sans"/>
                <a:cs typeface="DM Sans"/>
                <a:sym typeface="DM Sans"/>
              </a:rPr>
              <a:t>, and </a:t>
            </a:r>
            <a:r>
              <a:rPr lang="es-ES" sz="1100" b="0" i="0" dirty="0" err="1">
                <a:solidFill>
                  <a:schemeClr val="dk1"/>
                </a:solidFill>
                <a:latin typeface="DM Sans"/>
                <a:ea typeface="DM Sans"/>
                <a:cs typeface="DM Sans"/>
                <a:sym typeface="DM Sans"/>
              </a:rPr>
              <a:t>shared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by</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users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with</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information</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about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source</a:t>
            </a:r>
            <a:r>
              <a:rPr lang="es-ES" sz="1100" b="0" i="0" dirty="0">
                <a:solidFill>
                  <a:schemeClr val="dk1"/>
                </a:solidFill>
                <a:latin typeface="DM Sans"/>
                <a:ea typeface="DM Sans"/>
                <a:cs typeface="DM Sans"/>
                <a:sym typeface="DM Sans"/>
              </a:rPr>
              <a:t> of </a:t>
            </a:r>
            <a:r>
              <a:rPr lang="es-ES" sz="1100" b="0" i="0" dirty="0" err="1">
                <a:solidFill>
                  <a:schemeClr val="dk1"/>
                </a:solidFill>
                <a:latin typeface="DM Sans"/>
                <a:ea typeface="DM Sans"/>
                <a:cs typeface="DM Sans"/>
                <a:sym typeface="DM Sans"/>
              </a:rPr>
              <a:t>their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origin</a:t>
            </a:r>
            <a:r>
              <a:rPr lang="es-ES" sz="1100" b="0" i="0" dirty="0">
                <a:solidFill>
                  <a:schemeClr val="dk1"/>
                </a:solidFill>
                <a:latin typeface="DM Sans"/>
                <a:ea typeface="DM Sans"/>
                <a:cs typeface="DM Sans"/>
                <a:sym typeface="DM Sans"/>
              </a:rPr>
              <a:t>.</a:t>
            </a:r>
            <a:endParaRPr sz="1100" dirty="0">
              <a:solidFill>
                <a:schemeClr val="dk1"/>
              </a:solidFill>
              <a:latin typeface="Calibri"/>
              <a:ea typeface="Calibri"/>
              <a:cs typeface="Calibri"/>
              <a:sym typeface="Calibri"/>
            </a:endParaRPr>
          </a:p>
        </p:txBody>
      </p:sp>
      <p:pic>
        <p:nvPicPr>
          <p:cNvPr id="24" name="Grafik 3" descr="Ein Bild, das Text, Clipart enthält.&#10;&#10;Automatisch generierte Beschreibung"/>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162049" y="1409546"/>
            <a:ext cx="2403919" cy="909908"/>
          </a:xfrm>
          <a:prstGeom prst="rect">
            <a:avLst/>
          </a:prstGeom>
          <a:noFill/>
          <a:ln>
            <a:noFill/>
          </a:ln>
        </p:spPr>
      </p:pic>
      <p:pic>
        <p:nvPicPr>
          <p:cNvPr id="26" name="Grafik 3" descr="Ein Bild, das Text, Clipart enthält.&#10;&#10;Automatisch generierte Beschreibung"/>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365954" y="1007282"/>
            <a:ext cx="1315844" cy="804526"/>
          </a:xfrm>
          <a:prstGeom prst="rect">
            <a:avLst/>
          </a:prstGeom>
          <a:noFill/>
          <a:ln>
            <a:noFill/>
          </a:ln>
        </p:spPr>
      </p:pic>
    </p:spTree>
    <p:extLst>
      <p:ext uri="{BB962C8B-B14F-4D97-AF65-F5344CB8AC3E}">
        <p14:creationId xmlns:p14="http://schemas.microsoft.com/office/powerpoint/2010/main" val="539589001"/>
      </p:ext>
    </p:extLst>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17/06/relationships/model3d" Target="../media/model3d1.glb"/><Relationship Id="rId7" Type="http://schemas.microsoft.com/office/2017/06/relationships/model3d" Target="../media/model3d2.glb"/><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time.com/5826882/coronavirus-trump-heat-bleach/"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onsilium.europa.eu/hr/policies/coronavirus/fighting-disinformat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ur-lex.europa.eu/legal-content/HR/TXT/PDF/?uri=CELEX:52020JC000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sciensano.be/en/health-topics" TargetMode="External"/><Relationship Id="rId3" Type="http://schemas.openxmlformats.org/officeDocument/2006/relationships/hyperlink" Target="https://stampar.hr/hr" TargetMode="External"/><Relationship Id="rId7" Type="http://schemas.openxmlformats.org/officeDocument/2006/relationships/hyperlink" Target="https://www.iss.it/web/iss-en" TargetMode="External"/><Relationship Id="rId2" Type="http://schemas.openxmlformats.org/officeDocument/2006/relationships/hyperlink" Target="https://www.hzjz.hr/" TargetMode="External"/><Relationship Id="rId1" Type="http://schemas.openxmlformats.org/officeDocument/2006/relationships/slideLayout" Target="../slideLayouts/slideLayout2.xml"/><Relationship Id="rId6" Type="http://schemas.openxmlformats.org/officeDocument/2006/relationships/hyperlink" Target="https://united-healthcare.eu/" TargetMode="External"/><Relationship Id="rId5" Type="http://schemas.openxmlformats.org/officeDocument/2006/relationships/hyperlink" Target="https://www.who.int/" TargetMode="External"/><Relationship Id="rId4" Type="http://schemas.openxmlformats.org/officeDocument/2006/relationships/hyperlink" Target="https://eurohealthnet.eu/"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1" name="Google Shape;51;p1"/>
          <p:cNvSpPr txBox="1"/>
          <p:nvPr/>
        </p:nvSpPr>
        <p:spPr>
          <a:xfrm>
            <a:off x="3259845" y="4111499"/>
            <a:ext cx="11676203" cy="1446509"/>
          </a:xfrm>
          <a:prstGeom prst="rect">
            <a:avLst/>
          </a:prstGeom>
          <a:noFill/>
          <a:ln>
            <a:noFill/>
          </a:ln>
        </p:spPr>
        <p:txBody>
          <a:bodyPr spcFirstLastPara="1" wrap="square" lIns="91425" tIns="45700" rIns="91425" bIns="45700" anchor="t" anchorCtr="0">
            <a:spAutoFit/>
          </a:bodyPr>
          <a:lstStyle/>
          <a:p>
            <a:pPr lvl="0" algn="ctr">
              <a:buClr>
                <a:srgbClr val="4D94B7"/>
              </a:buClr>
              <a:buSzPts val="3600"/>
            </a:pPr>
            <a:r>
              <a:rPr lang="es-ES" sz="4400" b="1">
                <a:solidFill>
                  <a:schemeClr val="tx1"/>
                </a:solidFill>
                <a:latin typeface="+mn-lt"/>
                <a:ea typeface="Helvetica Neue"/>
                <a:cs typeface="Helvetica Neue"/>
                <a:sym typeface="Helvetica Neue"/>
              </a:rPr>
              <a:t>Alfabetización cibersanitaria para la promoción y el mantenimiento de la salud</a:t>
            </a:r>
            <a:endParaRPr sz="4400" b="1" i="0" u="none" strike="noStrike" cap="none" dirty="0">
              <a:solidFill>
                <a:schemeClr val="tx1"/>
              </a:solidFill>
              <a:latin typeface="+mn-lt"/>
              <a:ea typeface="Helvetica Neue"/>
              <a:cs typeface="Helvetica Neue"/>
              <a:sym typeface="Helvetica Neue"/>
            </a:endParaRPr>
          </a:p>
        </p:txBody>
      </p:sp>
      <p:pic>
        <p:nvPicPr>
          <p:cNvPr id="5" name="Grafik 3" descr="Ein Bild, das Text, Clipart enthält.&#10;&#10;Automatisch generierte Beschreibung"/>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691" y="1389845"/>
            <a:ext cx="5359247" cy="2089625"/>
          </a:xfrm>
          <a:prstGeom prst="rect">
            <a:avLst/>
          </a:prstGeom>
          <a:noFill/>
          <a:ln>
            <a:noFill/>
          </a:ln>
        </p:spPr>
      </p:pic>
      <p:sp>
        <p:nvSpPr>
          <p:cNvPr id="2" name="Rectangle 1"/>
          <p:cNvSpPr/>
          <p:nvPr/>
        </p:nvSpPr>
        <p:spPr>
          <a:xfrm>
            <a:off x="5968509" y="3468383"/>
            <a:ext cx="5575610" cy="369332"/>
          </a:xfrm>
          <a:prstGeom prst="rect">
            <a:avLst/>
          </a:prstGeom>
        </p:spPr>
        <p:txBody>
          <a:bodyPr wrap="square">
            <a:spAutoFit/>
          </a:bodyPr>
          <a:lstStyle/>
          <a:p>
            <a:pPr algn="ctr"/>
            <a:r>
              <a:rPr lang="hr-HR" sz="1800" b="1" dirty="0" err="1">
                <a:solidFill>
                  <a:srgbClr val="00CCFF"/>
                </a:solidFill>
              </a:rPr>
              <a:t>www.digital</a:t>
            </a:r>
            <a:r>
              <a:rPr lang="hr-HR" sz="1800" b="1" dirty="0">
                <a:solidFill>
                  <a:srgbClr val="00CCFF"/>
                </a:solidFill>
              </a:rPr>
              <a:t>-</a:t>
            </a:r>
            <a:r>
              <a:rPr lang="hr-HR" sz="1800" b="1" dirty="0" err="1">
                <a:solidFill>
                  <a:srgbClr val="00CCFF"/>
                </a:solidFill>
              </a:rPr>
              <a:t>boomer.eu</a:t>
            </a:r>
            <a:endParaRPr lang="hr-HR" sz="1800" b="1" dirty="0">
              <a:solidFill>
                <a:srgbClr val="00CCFF"/>
              </a:solidFill>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6163" y="7027319"/>
            <a:ext cx="10792429" cy="175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51;p1"/>
          <p:cNvSpPr txBox="1"/>
          <p:nvPr/>
        </p:nvSpPr>
        <p:spPr>
          <a:xfrm>
            <a:off x="3701733" y="5876397"/>
            <a:ext cx="10792428"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D94B7"/>
              </a:buClr>
              <a:buSzPts val="3600"/>
              <a:buFont typeface="Helvetica Neue"/>
              <a:buNone/>
            </a:pPr>
            <a:r>
              <a:rPr lang="en-GB" sz="4000">
                <a:solidFill>
                  <a:schemeClr val="tx1"/>
                </a:solidFill>
                <a:latin typeface="Arial" pitchFamily="34" charset="0"/>
                <a:ea typeface="Helvetica Neue"/>
                <a:cs typeface="Arial" pitchFamily="34" charset="0"/>
                <a:sym typeface="Helvetica Neue"/>
              </a:rPr>
              <a:t>Proporcionado por: Universidad de Dubrovnik</a:t>
            </a:r>
            <a:endParaRPr lang="en-GB" sz="4000" i="0" u="none" strike="noStrike" cap="none" dirty="0">
              <a:solidFill>
                <a:schemeClr val="tx1"/>
              </a:solidFill>
              <a:latin typeface="Arial" pitchFamily="34" charset="0"/>
              <a:ea typeface="Helvetica Neue"/>
              <a:cs typeface="Arial" pitchFamily="34" charset="0"/>
              <a:sym typeface="Helvetica Neue"/>
            </a:endParaRPr>
          </a:p>
        </p:txBody>
      </p:sp>
      <p:pic>
        <p:nvPicPr>
          <p:cNvPr id="7" name="Picture 2">
            <a:extLst>
              <a:ext uri="{FF2B5EF4-FFF2-40B4-BE49-F238E27FC236}">
                <a16:creationId xmlns:a16="http://schemas.microsoft.com/office/drawing/2014/main" id="{5BA77A2C-26F1-400F-A2FD-FD6E04D09D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6163" y="7027318"/>
            <a:ext cx="10792429" cy="175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29042" y="1306438"/>
            <a:ext cx="13815757" cy="1046400"/>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latin typeface="+mn-lt"/>
                <a:ea typeface="Helvetica Neue"/>
                <a:cs typeface="Helvetica Neue"/>
                <a:sym typeface="Helvetica Neue"/>
              </a:rPr>
              <a:t>1.2</a:t>
            </a:r>
            <a:r>
              <a:rPr lang="hr-HR" sz="4800" b="1">
                <a:solidFill>
                  <a:schemeClr val="tx1"/>
                </a:solidFill>
                <a:latin typeface="+mn-lt"/>
                <a:ea typeface="Helvetica Neue"/>
                <a:cs typeface="Helvetica Neue"/>
                <a:sym typeface="Helvetica Neue"/>
              </a:rPr>
              <a:t>. </a:t>
            </a:r>
            <a:r>
              <a:rPr lang="en-GB" sz="4800" b="1">
                <a:solidFill>
                  <a:schemeClr val="tx1"/>
                </a:solidFill>
                <a:latin typeface="+mn-lt"/>
                <a:ea typeface="Helvetica Neue"/>
                <a:cs typeface="Helvetica Neue"/>
                <a:sym typeface="Helvetica Neue"/>
              </a:rPr>
              <a:t>Niveles de alfabetización sanitaria</a:t>
            </a:r>
            <a:endParaRPr lang="en-GB" sz="4800" b="1" dirty="0">
              <a:solidFill>
                <a:schemeClr val="tx1"/>
              </a:solidFill>
              <a:latin typeface="+mn-lt"/>
              <a:ea typeface="Helvetica Neue"/>
              <a:cs typeface="Helvetica Neue"/>
              <a:sym typeface="Helvetica Neue"/>
            </a:endParaRPr>
          </a:p>
          <a:p>
            <a:pPr lvl="0"/>
            <a:endParaRPr dirty="0">
              <a:solidFill>
                <a:schemeClr val="tx1"/>
              </a:solidFill>
              <a:latin typeface="+mn-lt"/>
            </a:endParaRPr>
          </a:p>
        </p:txBody>
      </p:sp>
      <p:sp>
        <p:nvSpPr>
          <p:cNvPr id="120" name="Google Shape;120;p6"/>
          <p:cNvSpPr txBox="1"/>
          <p:nvPr/>
        </p:nvSpPr>
        <p:spPr>
          <a:xfrm>
            <a:off x="1259810" y="4265195"/>
            <a:ext cx="16300269" cy="3046948"/>
          </a:xfrm>
          <a:prstGeom prst="rect">
            <a:avLst/>
          </a:prstGeom>
          <a:noFill/>
          <a:ln>
            <a:noFill/>
          </a:ln>
        </p:spPr>
        <p:txBody>
          <a:bodyPr spcFirstLastPara="1" wrap="square" lIns="91425" tIns="45700" rIns="91425" bIns="45700" anchor="t" anchorCtr="0">
            <a:spAutoFit/>
          </a:bodyPr>
          <a:lstStyle/>
          <a:p>
            <a:pPr marL="457200" lvl="0" indent="-457200">
              <a:buFont typeface="Arial" panose="020B0604020202020204" pitchFamily="34" charset="0"/>
              <a:buChar char="•"/>
            </a:pPr>
            <a:r>
              <a:rPr lang="es-ES" sz="3200"/>
              <a:t>Representa los conocimientos y habilidades más avanzados de carácter sanitario y social que permiten considerar de forma crítica la información sanitaria.</a:t>
            </a:r>
          </a:p>
          <a:p>
            <a:pPr marL="457200" lvl="0" indent="-457200">
              <a:buFont typeface="Arial" panose="020B0604020202020204" pitchFamily="34" charset="0"/>
              <a:buChar char="•"/>
            </a:pPr>
            <a:endParaRPr lang="en-GB" sz="3200" dirty="0"/>
          </a:p>
          <a:p>
            <a:pPr marL="457200" lvl="0" indent="-457200">
              <a:buFont typeface="Arial" panose="020B0604020202020204" pitchFamily="34" charset="0"/>
              <a:buChar char="•"/>
            </a:pPr>
            <a:r>
              <a:rPr lang="es-ES" sz="3200"/>
              <a:t>Mejorar las habilidades personales y sociales.</a:t>
            </a:r>
          </a:p>
          <a:p>
            <a:pPr marL="457200" lvl="0" indent="-457200">
              <a:buFont typeface="Arial" panose="020B0604020202020204" pitchFamily="34" charset="0"/>
              <a:buChar char="•"/>
            </a:pPr>
            <a:endParaRPr lang="en-GB" sz="3200" dirty="0"/>
          </a:p>
          <a:p>
            <a:pPr marL="457200" lvl="0" indent="-457200">
              <a:buFont typeface="Arial" panose="020B0604020202020204" pitchFamily="34" charset="0"/>
              <a:buChar char="•"/>
            </a:pPr>
            <a:r>
              <a:rPr lang="es-ES" sz="3200"/>
              <a:t>Comprender los niveles social, político y económico de la salud y del sistema sanitario.</a:t>
            </a:r>
            <a:endParaRPr lang="en-GB" sz="3200" dirty="0"/>
          </a:p>
        </p:txBody>
      </p:sp>
      <p:sp>
        <p:nvSpPr>
          <p:cNvPr id="4" name="Rectangle: Rounded Corners 3">
            <a:extLst>
              <a:ext uri="{FF2B5EF4-FFF2-40B4-BE49-F238E27FC236}">
                <a16:creationId xmlns:a16="http://schemas.microsoft.com/office/drawing/2014/main" id="{B6252371-334B-4950-B2CD-A8EB244AD984}"/>
              </a:ext>
            </a:extLst>
          </p:cNvPr>
          <p:cNvSpPr/>
          <p:nvPr/>
        </p:nvSpPr>
        <p:spPr>
          <a:xfrm>
            <a:off x="5028732" y="2641247"/>
            <a:ext cx="6473952"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a:solidFill>
                  <a:schemeClr val="tx1"/>
                </a:solidFill>
              </a:rPr>
              <a:t>Alfabetización sanitaria crítica</a:t>
            </a:r>
            <a:endParaRPr lang="hr-HR" sz="3200" dirty="0">
              <a:solidFill>
                <a:schemeClr val="tx1"/>
              </a:solidFill>
            </a:endParaRPr>
          </a:p>
        </p:txBody>
      </p:sp>
    </p:spTree>
    <p:extLst>
      <p:ext uri="{BB962C8B-B14F-4D97-AF65-F5344CB8AC3E}">
        <p14:creationId xmlns:p14="http://schemas.microsoft.com/office/powerpoint/2010/main" val="317458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04319" y="1327382"/>
            <a:ext cx="13256443"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1.3</a:t>
            </a:r>
            <a:r>
              <a:rPr lang="en-US" sz="4800" b="1">
                <a:solidFill>
                  <a:schemeClr val="tx1"/>
                </a:solidFill>
                <a:ea typeface="Helvetica Neue"/>
                <a:cs typeface="Helvetica Neue"/>
                <a:sym typeface="Helvetica Neue"/>
              </a:rPr>
              <a:t>. Fuentes de información sanitaria</a:t>
            </a:r>
            <a:endParaRPr dirty="0">
              <a:solidFill>
                <a:schemeClr val="tx1"/>
              </a:solidFill>
              <a:latin typeface="+mn-lt"/>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704319" y="2327336"/>
            <a:ext cx="12009266" cy="6885924"/>
          </a:xfrm>
          <a:prstGeom prst="rect">
            <a:avLst/>
          </a:prstGeom>
          <a:noFill/>
        </p:spPr>
        <p:txBody>
          <a:bodyPr wrap="square" rtlCol="0">
            <a:spAutoFit/>
          </a:bodyPr>
          <a:lstStyle/>
          <a:p>
            <a:pPr algn="just">
              <a:lnSpc>
                <a:spcPct val="107000"/>
              </a:lnSpc>
              <a:spcAft>
                <a:spcPts val="800"/>
              </a:spcAft>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Hay muchas fuentes de información sanitaria:</a:t>
            </a:r>
          </a:p>
          <a:p>
            <a:pPr algn="just">
              <a:lnSpc>
                <a:spcPct val="107000"/>
              </a:lnSpc>
              <a:spcAft>
                <a:spcPts val="800"/>
              </a:spcAft>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 primera y más importante es el personal profesional (médicos y otro personal sanitario con el que el paciente está en contacto).</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a:solidFill>
                  <a:schemeClr val="tx1"/>
                </a:solidFill>
                <a:latin typeface="Calibri" panose="020F0502020204030204" pitchFamily="34" charset="0"/>
                <a:ea typeface="Yu Mincho" panose="02020400000000000000" pitchFamily="18" charset="-128"/>
                <a:cs typeface="Arial" panose="020B0604020202020204" pitchFamily="34" charset="0"/>
              </a:rPr>
              <a:t>Diversos materiales impresos (material promocional, folletos, revistas, periódicos, libros).</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Medios de comunicación: radio, televisión, redes sociales, información electrónica - portales de Internet.</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Información de otras personas: Amigos, familiares, asociaciones y pacientes encontrados durante el proceso de tratamiento.</a:t>
            </a: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2" name="3D Model 1" descr="Doctor">
                <a:extLst>
                  <a:ext uri="{FF2B5EF4-FFF2-40B4-BE49-F238E27FC236}">
                    <a16:creationId xmlns:a16="http://schemas.microsoft.com/office/drawing/2014/main" id="{27C07EFD-D697-475A-B1BE-738763D7D99B}"/>
                  </a:ext>
                </a:extLst>
              </p:cNvPr>
              <p:cNvGraphicFramePr>
                <a:graphicFrameLocks noChangeAspect="1"/>
              </p:cNvGraphicFramePr>
              <p:nvPr>
                <p:extLst>
                  <p:ext uri="{D42A27DB-BD31-4B8C-83A1-F6EECF244321}">
                    <p14:modId xmlns:p14="http://schemas.microsoft.com/office/powerpoint/2010/main" val="187796421"/>
                  </p:ext>
                </p:extLst>
              </p:nvPr>
            </p:nvGraphicFramePr>
            <p:xfrm>
              <a:off x="16337610" y="2327336"/>
              <a:ext cx="1061743" cy="2159479"/>
            </p:xfrm>
            <a:graphic>
              <a:graphicData uri="http://schemas.microsoft.com/office/drawing/2017/model3d">
                <am3d:model3d r:embed="rId3">
                  <am3d:spPr>
                    <a:xfrm>
                      <a:off x="0" y="0"/>
                      <a:ext cx="1061743" cy="2159479"/>
                    </a:xfrm>
                    <a:prstGeom prst="rect">
                      <a:avLst/>
                    </a:prstGeom>
                  </am3d:spPr>
                  <am3d:camera>
                    <am3d:pos x="0" y="0" z="61659942"/>
                    <am3d:up dx="0" dy="36000000" dz="0"/>
                    <am3d:lookAt x="0" y="0" z="0"/>
                    <am3d:perspective fov="2700000"/>
                  </am3d:camera>
                  <am3d:trans>
                    <am3d:meterPerModelUnit n="3894814" d="1000000"/>
                    <am3d:preTrans dx="755319" dy="-18024929" dz="-2804266"/>
                    <am3d:scale>
                      <am3d:sx n="1000000" d="1000000"/>
                      <am3d:sy n="1000000" d="1000000"/>
                      <am3d:sz n="1000000" d="1000000"/>
                    </am3d:scale>
                    <am3d:rot ax="338631" ay="-1393111" az="-133853"/>
                    <am3d:postTrans dx="0" dy="0" dz="0"/>
                  </am3d:trans>
                  <am3d:raster rName="Office3DRenderer" rVer="16.0.8326">
                    <am3d:blip r:embed="rId4"/>
                  </am3d:raster>
                  <am3d:objViewport viewportSz="29332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Doctor">
                <a:extLst>
                  <a:ext uri="{FF2B5EF4-FFF2-40B4-BE49-F238E27FC236}">
                    <a16:creationId xmlns:a16="http://schemas.microsoft.com/office/drawing/2014/main" id="{27C07EFD-D697-475A-B1BE-738763D7D99B}"/>
                  </a:ext>
                </a:extLst>
              </p:cNvPr>
              <p:cNvPicPr>
                <a:picLocks noGrp="1" noRot="1" noChangeAspect="1" noMove="1" noResize="1" noEditPoints="1" noAdjustHandles="1" noChangeArrowheads="1" noChangeShapeType="1" noCrop="1"/>
              </p:cNvPicPr>
              <p:nvPr/>
            </p:nvPicPr>
            <p:blipFill>
              <a:blip r:embed="rId4"/>
              <a:stretch>
                <a:fillRect/>
              </a:stretch>
            </p:blipFill>
            <p:spPr>
              <a:xfrm>
                <a:off x="16337610" y="2327336"/>
                <a:ext cx="1061743" cy="2159479"/>
              </a:xfrm>
              <a:prstGeom prst="rect">
                <a:avLst/>
              </a:prstGeom>
            </p:spPr>
          </p:pic>
        </mc:Fallback>
      </mc:AlternateContent>
      <p:pic>
        <p:nvPicPr>
          <p:cNvPr id="1026" name="Picture 2" descr="How to Draw a Nurse - Really Easy Drawing Tutorial">
            <a:extLst>
              <a:ext uri="{FF2B5EF4-FFF2-40B4-BE49-F238E27FC236}">
                <a16:creationId xmlns:a16="http://schemas.microsoft.com/office/drawing/2014/main" id="{32E2BD03-10C5-43B7-972F-DC2E0F54755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960762" y="2192222"/>
            <a:ext cx="733107" cy="1599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ok Illustration Images - Free Download on Freepik">
            <a:extLst>
              <a:ext uri="{FF2B5EF4-FFF2-40B4-BE49-F238E27FC236}">
                <a16:creationId xmlns:a16="http://schemas.microsoft.com/office/drawing/2014/main" id="{2D69D5A9-07FC-4BB5-8295-2215B2FE9E6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057268" y="4197656"/>
            <a:ext cx="1958472" cy="19584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9" name="3D Model 8" descr="Group">
                <a:extLst>
                  <a:ext uri="{FF2B5EF4-FFF2-40B4-BE49-F238E27FC236}">
                    <a16:creationId xmlns:a16="http://schemas.microsoft.com/office/drawing/2014/main" id="{F6F1EC78-D463-4C16-A465-E084D9D630EF}"/>
                  </a:ext>
                </a:extLst>
              </p:cNvPr>
              <p:cNvGraphicFramePr>
                <a:graphicFrameLocks noChangeAspect="1"/>
              </p:cNvGraphicFramePr>
              <p:nvPr>
                <p:extLst>
                  <p:ext uri="{D42A27DB-BD31-4B8C-83A1-F6EECF244321}">
                    <p14:modId xmlns:p14="http://schemas.microsoft.com/office/powerpoint/2010/main" val="915674100"/>
                  </p:ext>
                </p:extLst>
              </p:nvPr>
            </p:nvGraphicFramePr>
            <p:xfrm>
              <a:off x="13713585" y="7944740"/>
              <a:ext cx="1713313" cy="1123172"/>
            </p:xfrm>
            <a:graphic>
              <a:graphicData uri="http://schemas.microsoft.com/office/drawing/2017/model3d">
                <am3d:model3d r:embed="rId7">
                  <am3d:spPr>
                    <a:xfrm>
                      <a:off x="0" y="0"/>
                      <a:ext cx="1713313" cy="1123172"/>
                    </a:xfrm>
                    <a:prstGeom prst="rect">
                      <a:avLst/>
                    </a:prstGeom>
                    <a:ln>
                      <a:solidFill>
                        <a:schemeClr val="accent2">
                          <a:lumMod val="60000"/>
                          <a:lumOff val="40000"/>
                        </a:schemeClr>
                      </a:solidFill>
                    </a:ln>
                    <a:effectLst>
                      <a:innerShdw blurRad="63500" dist="50800" dir="13500000">
                        <a:prstClr val="black">
                          <a:alpha val="50000"/>
                        </a:prstClr>
                      </a:innerShdw>
                    </a:effectLst>
                  </am3d:spPr>
                  <am3d:camera>
                    <am3d:pos x="0" y="0" z="67562836"/>
                    <am3d:up dx="0" dy="36000000" dz="0"/>
                    <am3d:lookAt x="0" y="0" z="0"/>
                    <am3d:perspective fov="2700000"/>
                  </am3d:camera>
                  <am3d:trans>
                    <am3d:meterPerModelUnit n="117406" d="1000000"/>
                    <am3d:preTrans dx="0" dy="-4526626" dz="0"/>
                    <am3d:scale>
                      <am3d:sx n="1000000" d="1000000"/>
                      <am3d:sy n="1000000" d="1000000"/>
                      <am3d:sz n="1000000" d="1000000"/>
                    </am3d:scale>
                    <am3d:rot ax="9689143" ay="1167732" az="10417991"/>
                    <am3d:postTrans dx="0" dy="0" dz="0"/>
                  </am3d:trans>
                  <am3d:raster rName="Office3DRenderer" rVer="16.0.8326">
                    <am3d:blip r:embed="rId8"/>
                  </am3d:raster>
                  <am3d:objViewport viewportSz="24367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oup">
                <a:extLst>
                  <a:ext uri="{FF2B5EF4-FFF2-40B4-BE49-F238E27FC236}">
                    <a16:creationId xmlns:a16="http://schemas.microsoft.com/office/drawing/2014/main" id="{F6F1EC78-D463-4C16-A465-E084D9D630EF}"/>
                  </a:ext>
                </a:extLst>
              </p:cNvPr>
              <p:cNvPicPr>
                <a:picLocks noGrp="1" noRot="1" noChangeAspect="1" noMove="1" noResize="1" noEditPoints="1" noAdjustHandles="1" noChangeArrowheads="1" noChangeShapeType="1" noCrop="1"/>
              </p:cNvPicPr>
              <p:nvPr/>
            </p:nvPicPr>
            <p:blipFill>
              <a:blip r:embed="rId8"/>
              <a:stretch>
                <a:fillRect/>
              </a:stretch>
            </p:blipFill>
            <p:spPr>
              <a:xfrm>
                <a:off x="13713585" y="7944740"/>
                <a:ext cx="1713313" cy="1123172"/>
              </a:xfrm>
              <a:prstGeom prst="rect">
                <a:avLst/>
              </a:prstGeom>
              <a:ln>
                <a:solidFill>
                  <a:schemeClr val="accent2">
                    <a:lumMod val="60000"/>
                    <a:lumOff val="40000"/>
                  </a:schemeClr>
                </a:solidFill>
              </a:ln>
              <a:effectLst>
                <a:innerShdw blurRad="63500" dist="50800" dir="13500000">
                  <a:prstClr val="black">
                    <a:alpha val="50000"/>
                  </a:prstClr>
                </a:innerShdw>
              </a:effectLst>
            </p:spPr>
          </p:pic>
        </mc:Fallback>
      </mc:AlternateContent>
      <p:pic>
        <p:nvPicPr>
          <p:cNvPr id="1032" name="Picture 8" descr="Mediji">
            <a:extLst>
              <a:ext uri="{FF2B5EF4-FFF2-40B4-BE49-F238E27FC236}">
                <a16:creationId xmlns:a16="http://schemas.microsoft.com/office/drawing/2014/main" id="{B262F0FE-D04B-4F30-B640-32A70477BD1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899943" y="6014525"/>
            <a:ext cx="2106638" cy="207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792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704319" y="2403077"/>
            <a:ext cx="15036235" cy="6219716"/>
          </a:xfrm>
          <a:prstGeom prst="rect">
            <a:avLst/>
          </a:prstGeom>
          <a:noFill/>
        </p:spPr>
        <p:txBody>
          <a:bodyPr wrap="square" rtlCol="0">
            <a:spAutoFit/>
          </a:bodyPr>
          <a:lstStyle/>
          <a:p>
            <a:pPr algn="just">
              <a:lnSpc>
                <a:spcPct val="107000"/>
              </a:lnSpc>
              <a:spcAft>
                <a:spcPts val="800"/>
              </a:spcAft>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Detmer et al. (2003</a:t>
            </a:r>
            <a:r>
              <a:rPr lang="en-GB" sz="280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dividen las fuentes de información sanitaria en varios grupos, según la forma en que los individuos entran en contacto con la información</a:t>
            </a:r>
            <a:r>
              <a:rPr lang="en-GB" sz="2800">
                <a:solidFill>
                  <a:schemeClr val="tx1"/>
                </a:solidFill>
                <a:latin typeface="Calibri" panose="020F0502020204030204" pitchFamily="34" charset="0"/>
                <a:ea typeface="Yu Mincho" panose="02020400000000000000" pitchFamily="18" charset="-128"/>
                <a:cs typeface="Arial" panose="020B0604020202020204" pitchFamily="34" charset="0"/>
              </a:rPr>
              <a:t>:</a:t>
            </a: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a través de contactos personales (con familiares o amigos, médicos, farmacéuticos, grupos de apoyo)</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a través de lo que oyen, ven o leen (en fuentes que les proporciona el médico o un centro: folletos o documentación sanitaria; en los medios de comunicación; o a través de la educación, es decir, cursos y talleres)</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buscando activamente información (a través de Internet, fuentes impresas, grupos de pacientes) </a:t>
            </a:r>
          </a:p>
          <a:p>
            <a:pPr algn="just">
              <a:lnSpc>
                <a:spcPct val="107000"/>
              </a:lnSpc>
              <a:spcAft>
                <a:spcPts val="800"/>
              </a:spcAft>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 información digital, es decir, la alfabetización en cibersalud, se incluye en el grupo de </a:t>
            </a:r>
            <a:r>
              <a:rPr lang="es-ES" sz="2800" b="1">
                <a:solidFill>
                  <a:schemeClr val="tx1"/>
                </a:solidFill>
                <a:latin typeface="Calibri" panose="020F0502020204030204" pitchFamily="34" charset="0"/>
                <a:ea typeface="Yu Mincho" panose="02020400000000000000" pitchFamily="18" charset="-128"/>
                <a:cs typeface="Arial" panose="020B0604020202020204" pitchFamily="34" charset="0"/>
              </a:rPr>
              <a:t>búsqueda activa de información sanitaria</a:t>
            </a: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a:t>
            </a:r>
            <a:endParaRPr lang="en-US"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6" name="Google Shape;118;p6">
            <a:extLst>
              <a:ext uri="{FF2B5EF4-FFF2-40B4-BE49-F238E27FC236}">
                <a16:creationId xmlns:a16="http://schemas.microsoft.com/office/drawing/2014/main" id="{99318614-3F26-4CEC-B240-A078D2F7439D}"/>
              </a:ext>
            </a:extLst>
          </p:cNvPr>
          <p:cNvSpPr txBox="1"/>
          <p:nvPr/>
        </p:nvSpPr>
        <p:spPr>
          <a:xfrm>
            <a:off x="1704319" y="1327382"/>
            <a:ext cx="14285958"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1.3</a:t>
            </a:r>
            <a:r>
              <a:rPr lang="en-US" sz="4800" b="1">
                <a:solidFill>
                  <a:schemeClr val="tx1"/>
                </a:solidFill>
                <a:ea typeface="Helvetica Neue"/>
                <a:cs typeface="Helvetica Neue"/>
                <a:sym typeface="Helvetica Neue"/>
              </a:rPr>
              <a:t>. Fuentes de información sanitaria</a:t>
            </a:r>
            <a:endParaRPr dirty="0">
              <a:solidFill>
                <a:schemeClr val="tx1"/>
              </a:solidFill>
              <a:latin typeface="+mn-lt"/>
            </a:endParaRPr>
          </a:p>
        </p:txBody>
      </p:sp>
    </p:spTree>
    <p:extLst>
      <p:ext uri="{BB962C8B-B14F-4D97-AF65-F5344CB8AC3E}">
        <p14:creationId xmlns:p14="http://schemas.microsoft.com/office/powerpoint/2010/main" val="333961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562970" y="1442895"/>
            <a:ext cx="11789776" cy="1200288"/>
          </a:xfrm>
          <a:prstGeom prst="rect">
            <a:avLst/>
          </a:prstGeom>
          <a:noFill/>
          <a:ln>
            <a:noFill/>
          </a:ln>
        </p:spPr>
        <p:txBody>
          <a:bodyPr spcFirstLastPara="1" wrap="square" lIns="91425" tIns="45700" rIns="91425" bIns="45700" anchor="t" anchorCtr="0">
            <a:spAutoFit/>
          </a:bodyPr>
          <a:lstStyle/>
          <a:p>
            <a:pPr lvl="0"/>
            <a:r>
              <a:rPr lang="hr-HR" sz="3600" b="1" dirty="0">
                <a:solidFill>
                  <a:schemeClr val="tx1"/>
                </a:solidFill>
                <a:ea typeface="Helvetica Neue"/>
                <a:cs typeface="Helvetica Neue"/>
                <a:sym typeface="Helvetica Neue"/>
              </a:rPr>
              <a:t>1.4</a:t>
            </a:r>
            <a:r>
              <a:rPr lang="hr-HR" sz="3600" b="1">
                <a:solidFill>
                  <a:schemeClr val="tx1"/>
                </a:solidFill>
                <a:ea typeface="Helvetica Neue"/>
                <a:cs typeface="Helvetica Neue"/>
                <a:sym typeface="Helvetica Neue"/>
              </a:rPr>
              <a:t>. </a:t>
            </a:r>
            <a:r>
              <a:rPr lang="es-ES" sz="3600" b="1">
                <a:solidFill>
                  <a:schemeClr val="tx1"/>
                </a:solidFill>
                <a:ea typeface="Helvetica Neue"/>
                <a:cs typeface="Helvetica Neue"/>
                <a:sym typeface="Helvetica Neue"/>
              </a:rPr>
              <a:t>Conexión de la alfabetización sanitaria con la salud y la calidad de vida</a:t>
            </a:r>
            <a:endParaRPr lang="hr-HR" sz="36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562969" y="3352607"/>
            <a:ext cx="8415609" cy="5706755"/>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 alfabetización sanitaria se ha citado como uno de los determinantes sociales de la salud (Rowlands et al., 2017).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Las investigaciones han demostrado que las personas con escasos conocimientos sanitarios tienen más dificultades para acceder a los servicios de atención sanitaria, son más propensas a ser hospitalizadas, no siguen las recomendaciones sanitarias (uso inadecuado de medicamentos, incumplimiento de los planes dietéticos, falta de ejercicio, etc.) y es menos probable que utilicen medidas preventivas de protección y pruebas de detección.</a:t>
            </a: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
        <p:nvSpPr>
          <p:cNvPr id="6" name="Oval 5">
            <a:extLst>
              <a:ext uri="{FF2B5EF4-FFF2-40B4-BE49-F238E27FC236}">
                <a16:creationId xmlns:a16="http://schemas.microsoft.com/office/drawing/2014/main" id="{A89F7A28-D5CD-43BB-B87C-00B31351D2A8}"/>
              </a:ext>
            </a:extLst>
          </p:cNvPr>
          <p:cNvSpPr/>
          <p:nvPr/>
        </p:nvSpPr>
        <p:spPr>
          <a:xfrm>
            <a:off x="10776856" y="4811420"/>
            <a:ext cx="2365111" cy="2095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n w="0"/>
                <a:solidFill>
                  <a:srgbClr val="002060"/>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Baja alfabetización sanitaria</a:t>
            </a:r>
            <a:endParaRPr lang="hr-HR" sz="2000" dirty="0">
              <a:ln w="0"/>
              <a:solidFill>
                <a:srgbClr val="002060"/>
              </a:solidFill>
              <a:effectLst>
                <a:outerShdw blurRad="38100" dist="19050" dir="2700000" algn="tl" rotWithShape="0">
                  <a:schemeClr val="dk1">
                    <a:alpha val="40000"/>
                  </a:schemeClr>
                </a:outerShdw>
              </a:effectLst>
            </a:endParaRPr>
          </a:p>
        </p:txBody>
      </p:sp>
      <p:cxnSp>
        <p:nvCxnSpPr>
          <p:cNvPr id="8" name="Straight Arrow Connector 7">
            <a:extLst>
              <a:ext uri="{FF2B5EF4-FFF2-40B4-BE49-F238E27FC236}">
                <a16:creationId xmlns:a16="http://schemas.microsoft.com/office/drawing/2014/main" id="{D3314BEF-BC66-40F3-9674-412A628A564D}"/>
              </a:ext>
            </a:extLst>
          </p:cNvPr>
          <p:cNvCxnSpPr>
            <a:cxnSpLocks/>
          </p:cNvCxnSpPr>
          <p:nvPr/>
        </p:nvCxnSpPr>
        <p:spPr>
          <a:xfrm flipV="1">
            <a:off x="12938116" y="4761365"/>
            <a:ext cx="974509" cy="51682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4" name="Oval 13">
            <a:extLst>
              <a:ext uri="{FF2B5EF4-FFF2-40B4-BE49-F238E27FC236}">
                <a16:creationId xmlns:a16="http://schemas.microsoft.com/office/drawing/2014/main" id="{213C1467-F23A-462B-B2FE-62CF93CCCB42}"/>
              </a:ext>
            </a:extLst>
          </p:cNvPr>
          <p:cNvSpPr/>
          <p:nvPr/>
        </p:nvSpPr>
        <p:spPr>
          <a:xfrm>
            <a:off x="14280334" y="3353581"/>
            <a:ext cx="2060985" cy="1816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alibri" panose="020F0502020204030204" pitchFamily="34" charset="0"/>
                <a:ea typeface="Yu Mincho" panose="02020400000000000000" pitchFamily="18" charset="-128"/>
                <a:cs typeface="Arial" panose="020B0604020202020204" pitchFamily="34" charset="0"/>
              </a:rPr>
              <a:t>más probabilidades de ser hospitalizados</a:t>
            </a:r>
            <a:endParaRPr lang="hr-HR" dirty="0">
              <a:solidFill>
                <a:srgbClr val="002060"/>
              </a:solidFill>
            </a:endParaRPr>
          </a:p>
        </p:txBody>
      </p:sp>
      <p:sp>
        <p:nvSpPr>
          <p:cNvPr id="15" name="Oval 14">
            <a:extLst>
              <a:ext uri="{FF2B5EF4-FFF2-40B4-BE49-F238E27FC236}">
                <a16:creationId xmlns:a16="http://schemas.microsoft.com/office/drawing/2014/main" id="{D2940993-535D-4223-96FF-81A4F6BD6F70}"/>
              </a:ext>
            </a:extLst>
          </p:cNvPr>
          <p:cNvSpPr/>
          <p:nvPr/>
        </p:nvSpPr>
        <p:spPr>
          <a:xfrm>
            <a:off x="14551883" y="5459521"/>
            <a:ext cx="2365111" cy="1816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rgbClr val="002060"/>
                </a:solidFill>
              </a:rPr>
              <a:t>no siguen las recomendaciones sanitarias</a:t>
            </a:r>
            <a:endParaRPr lang="hr-HR" dirty="0">
              <a:solidFill>
                <a:srgbClr val="002060"/>
              </a:solidFill>
            </a:endParaRPr>
          </a:p>
        </p:txBody>
      </p:sp>
      <p:sp>
        <p:nvSpPr>
          <p:cNvPr id="16" name="Oval 15">
            <a:extLst>
              <a:ext uri="{FF2B5EF4-FFF2-40B4-BE49-F238E27FC236}">
                <a16:creationId xmlns:a16="http://schemas.microsoft.com/office/drawing/2014/main" id="{CC4D7695-4149-4F36-9278-6ECADE6DAB9F}"/>
              </a:ext>
            </a:extLst>
          </p:cNvPr>
          <p:cNvSpPr/>
          <p:nvPr/>
        </p:nvSpPr>
        <p:spPr>
          <a:xfrm>
            <a:off x="12938116" y="7455531"/>
            <a:ext cx="2060985" cy="1646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rgbClr val="002060"/>
                </a:solidFill>
              </a:rPr>
              <a:t>menos propensos a utilizar medidas preventivas de protección y revisiones</a:t>
            </a:r>
            <a:endParaRPr lang="hr-HR" dirty="0">
              <a:solidFill>
                <a:srgbClr val="002060"/>
              </a:solidFill>
            </a:endParaRPr>
          </a:p>
        </p:txBody>
      </p:sp>
      <p:sp>
        <p:nvSpPr>
          <p:cNvPr id="17" name="Oval 16">
            <a:extLst>
              <a:ext uri="{FF2B5EF4-FFF2-40B4-BE49-F238E27FC236}">
                <a16:creationId xmlns:a16="http://schemas.microsoft.com/office/drawing/2014/main" id="{CF5EB805-0282-4C75-8BFA-9A22929768E4}"/>
              </a:ext>
            </a:extLst>
          </p:cNvPr>
          <p:cNvSpPr/>
          <p:nvPr/>
        </p:nvSpPr>
        <p:spPr>
          <a:xfrm>
            <a:off x="12219349" y="2396417"/>
            <a:ext cx="2060985" cy="1642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tienen un acceso más difícil a los servicios sanitarios</a:t>
            </a:r>
            <a:endParaRPr lang="en-US"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cxnSp>
        <p:nvCxnSpPr>
          <p:cNvPr id="28" name="Straight Arrow Connector 27">
            <a:extLst>
              <a:ext uri="{FF2B5EF4-FFF2-40B4-BE49-F238E27FC236}">
                <a16:creationId xmlns:a16="http://schemas.microsoft.com/office/drawing/2014/main" id="{0017988C-DFDE-47D2-99F6-15F4E3DB2196}"/>
              </a:ext>
            </a:extLst>
          </p:cNvPr>
          <p:cNvCxnSpPr>
            <a:cxnSpLocks/>
          </p:cNvCxnSpPr>
          <p:nvPr/>
        </p:nvCxnSpPr>
        <p:spPr>
          <a:xfrm flipV="1">
            <a:off x="12069499" y="4039243"/>
            <a:ext cx="418669" cy="71487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9AE607F3-5C87-4BEC-845A-455461C0C7C1}"/>
              </a:ext>
            </a:extLst>
          </p:cNvPr>
          <p:cNvCxnSpPr>
            <a:cxnSpLocks/>
          </p:cNvCxnSpPr>
          <p:nvPr/>
        </p:nvCxnSpPr>
        <p:spPr>
          <a:xfrm>
            <a:off x="12557623" y="6772616"/>
            <a:ext cx="500050" cy="80853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4" name="Straight Arrow Connector 33">
            <a:extLst>
              <a:ext uri="{FF2B5EF4-FFF2-40B4-BE49-F238E27FC236}">
                <a16:creationId xmlns:a16="http://schemas.microsoft.com/office/drawing/2014/main" id="{CF4D2E1B-7661-456A-816A-1208B9683B34}"/>
              </a:ext>
            </a:extLst>
          </p:cNvPr>
          <p:cNvCxnSpPr>
            <a:cxnSpLocks/>
          </p:cNvCxnSpPr>
          <p:nvPr/>
        </p:nvCxnSpPr>
        <p:spPr>
          <a:xfrm>
            <a:off x="13141968" y="6152263"/>
            <a:ext cx="1140408" cy="10718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56491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DB37B-9375-4C07-91C8-CCB74BD1EABC}"/>
              </a:ext>
            </a:extLst>
          </p:cNvPr>
          <p:cNvPicPr>
            <a:picLocks noChangeAspect="1"/>
          </p:cNvPicPr>
          <p:nvPr/>
        </p:nvPicPr>
        <p:blipFill>
          <a:blip r:embed="rId2"/>
          <a:stretch>
            <a:fillRect/>
          </a:stretch>
        </p:blipFill>
        <p:spPr>
          <a:xfrm>
            <a:off x="8652894" y="2485071"/>
            <a:ext cx="8096250" cy="4905375"/>
          </a:xfrm>
          <a:prstGeom prst="rect">
            <a:avLst/>
          </a:prstGeom>
        </p:spPr>
      </p:pic>
      <p:sp>
        <p:nvSpPr>
          <p:cNvPr id="4" name="Rectangle 3">
            <a:extLst>
              <a:ext uri="{FF2B5EF4-FFF2-40B4-BE49-F238E27FC236}">
                <a16:creationId xmlns:a16="http://schemas.microsoft.com/office/drawing/2014/main" id="{FFB12784-C52C-48FA-909D-2C3171D80155}"/>
              </a:ext>
            </a:extLst>
          </p:cNvPr>
          <p:cNvSpPr/>
          <p:nvPr/>
        </p:nvSpPr>
        <p:spPr>
          <a:xfrm>
            <a:off x="8522208" y="7610538"/>
            <a:ext cx="9144000" cy="523220"/>
          </a:xfrm>
          <a:prstGeom prst="rect">
            <a:avLst/>
          </a:prstGeom>
        </p:spPr>
        <p:txBody>
          <a:bodyPr>
            <a:spAutoFit/>
          </a:bodyPr>
          <a:lstStyle/>
          <a:p>
            <a:r>
              <a:rPr lang="en-US" dirty="0"/>
              <a:t>Centers for Disease Control and Prevention (CDC), Center for Preparedness and Response</a:t>
            </a:r>
            <a:r>
              <a:rPr lang="hr-HR" dirty="0"/>
              <a:t> </a:t>
            </a:r>
            <a:r>
              <a:rPr lang="en-US" dirty="0"/>
              <a:t>:</a:t>
            </a:r>
            <a:r>
              <a:rPr lang="hr-HR" dirty="0" err="1"/>
              <a:t>Available</a:t>
            </a:r>
            <a:r>
              <a:rPr lang="hr-HR" dirty="0"/>
              <a:t> at: </a:t>
            </a:r>
            <a:r>
              <a:rPr lang="en-US" dirty="0"/>
              <a:t> https://www.cdc.gov/cpr/infographics/healthliteracy.htm</a:t>
            </a:r>
            <a:endParaRPr lang="hr-HR" dirty="0"/>
          </a:p>
        </p:txBody>
      </p:sp>
      <p:sp>
        <p:nvSpPr>
          <p:cNvPr id="7" name="Callout: Right Arrow 6">
            <a:extLst>
              <a:ext uri="{FF2B5EF4-FFF2-40B4-BE49-F238E27FC236}">
                <a16:creationId xmlns:a16="http://schemas.microsoft.com/office/drawing/2014/main" id="{3FB750B0-DAAA-402D-99E9-5517A087F6C3}"/>
              </a:ext>
            </a:extLst>
          </p:cNvPr>
          <p:cNvSpPr/>
          <p:nvPr/>
        </p:nvSpPr>
        <p:spPr>
          <a:xfrm>
            <a:off x="6565392" y="5097781"/>
            <a:ext cx="45719" cy="45719"/>
          </a:xfrm>
          <a:prstGeom prst="rightArrowCallout">
            <a:avLst>
              <a:gd name="adj1" fmla="val 25000"/>
              <a:gd name="adj2" fmla="val 50000"/>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Callout: Right Arrow 8">
            <a:extLst>
              <a:ext uri="{FF2B5EF4-FFF2-40B4-BE49-F238E27FC236}">
                <a16:creationId xmlns:a16="http://schemas.microsoft.com/office/drawing/2014/main" id="{B5A0A2D9-0272-4C49-8D1D-82AC177D8A1A}"/>
              </a:ext>
            </a:extLst>
          </p:cNvPr>
          <p:cNvSpPr/>
          <p:nvPr/>
        </p:nvSpPr>
        <p:spPr>
          <a:xfrm>
            <a:off x="1538856" y="3364991"/>
            <a:ext cx="6434712" cy="3145537"/>
          </a:xfrm>
          <a:prstGeom prst="rightArrowCallout">
            <a:avLst/>
          </a:prstGeom>
          <a:solidFill>
            <a:schemeClr val="bg1"/>
          </a:solidFill>
          <a:ln>
            <a:solidFill>
              <a:srgbClr val="0070C0"/>
            </a:solidFill>
          </a:ln>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s-ES" sz="3200"/>
              <a:t>Resultados sanitarios adversos en pacientes con escasos conocimientos sanitarios</a:t>
            </a:r>
            <a:endParaRPr lang="hr-HR" sz="3200" dirty="0"/>
          </a:p>
        </p:txBody>
      </p:sp>
    </p:spTree>
    <p:extLst>
      <p:ext uri="{BB962C8B-B14F-4D97-AF65-F5344CB8AC3E}">
        <p14:creationId xmlns:p14="http://schemas.microsoft.com/office/powerpoint/2010/main" val="1377356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70545" y="1240034"/>
            <a:ext cx="11481992" cy="1200288"/>
          </a:xfrm>
          <a:prstGeom prst="rect">
            <a:avLst/>
          </a:prstGeom>
          <a:noFill/>
          <a:ln>
            <a:noFill/>
          </a:ln>
        </p:spPr>
        <p:txBody>
          <a:bodyPr spcFirstLastPara="1" wrap="square" lIns="91425" tIns="45700" rIns="91425" bIns="45700" anchor="t" anchorCtr="0">
            <a:spAutoFit/>
          </a:bodyPr>
          <a:lstStyle/>
          <a:p>
            <a:pPr lvl="0"/>
            <a:r>
              <a:rPr lang="hr-HR" sz="3600" b="1" dirty="0">
                <a:solidFill>
                  <a:schemeClr val="tx1"/>
                </a:solidFill>
                <a:ea typeface="Helvetica Neue"/>
                <a:cs typeface="Helvetica Neue"/>
                <a:sym typeface="Helvetica Neue"/>
              </a:rPr>
              <a:t>1.4</a:t>
            </a:r>
            <a:r>
              <a:rPr lang="hr-HR" sz="3600" b="1">
                <a:solidFill>
                  <a:schemeClr val="tx1"/>
                </a:solidFill>
                <a:ea typeface="Helvetica Neue"/>
                <a:cs typeface="Helvetica Neue"/>
                <a:sym typeface="Helvetica Neue"/>
              </a:rPr>
              <a:t>. </a:t>
            </a:r>
            <a:r>
              <a:rPr lang="es-ES" sz="3600" b="1">
                <a:solidFill>
                  <a:schemeClr val="tx1"/>
                </a:solidFill>
                <a:ea typeface="Helvetica Neue"/>
                <a:cs typeface="Helvetica Neue"/>
                <a:sym typeface="Helvetica Neue"/>
              </a:rPr>
              <a:t>Conexión de la alfabetización sanitaria con la salud y la calidad de vida</a:t>
            </a:r>
            <a:endParaRPr lang="hr-HR" sz="36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344242" y="3491242"/>
            <a:ext cx="6935410" cy="191597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Los escasos conocimientos sanitarios repercuten en la mala salud de las personas, pero también suponen una carga para la comunidad social.</a:t>
            </a: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4" name="Diagram 3">
            <a:extLst>
              <a:ext uri="{FF2B5EF4-FFF2-40B4-BE49-F238E27FC236}">
                <a16:creationId xmlns:a16="http://schemas.microsoft.com/office/drawing/2014/main" id="{05EA4B93-9278-4D93-A9A5-4EC94B9260EE}"/>
              </a:ext>
            </a:extLst>
          </p:cNvPr>
          <p:cNvGraphicFramePr/>
          <p:nvPr>
            <p:extLst>
              <p:ext uri="{D42A27DB-BD31-4B8C-83A1-F6EECF244321}">
                <p14:modId xmlns:p14="http://schemas.microsoft.com/office/powerpoint/2010/main" val="1981183166"/>
              </p:ext>
            </p:extLst>
          </p:nvPr>
        </p:nvGraphicFramePr>
        <p:xfrm>
          <a:off x="7535340" y="2730159"/>
          <a:ext cx="11247120" cy="682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D1839AA-18D2-44F4-93E7-057DF58A798D}"/>
              </a:ext>
            </a:extLst>
          </p:cNvPr>
          <p:cNvSpPr txBox="1"/>
          <p:nvPr/>
        </p:nvSpPr>
        <p:spPr>
          <a:xfrm>
            <a:off x="9912098" y="5143500"/>
            <a:ext cx="1188718" cy="307777"/>
          </a:xfrm>
          <a:prstGeom prst="rect">
            <a:avLst/>
          </a:prstGeom>
          <a:noFill/>
        </p:spPr>
        <p:txBody>
          <a:bodyPr wrap="square" rtlCol="0">
            <a:spAutoFit/>
          </a:bodyPr>
          <a:lstStyle/>
          <a:p>
            <a:endParaRPr lang="hr-HR" dirty="0"/>
          </a:p>
        </p:txBody>
      </p:sp>
      <p:pic>
        <p:nvPicPr>
          <p:cNvPr id="9" name="Graphic 8" descr="Arrow Counterclockwise curve">
            <a:extLst>
              <a:ext uri="{FF2B5EF4-FFF2-40B4-BE49-F238E27FC236}">
                <a16:creationId xmlns:a16="http://schemas.microsoft.com/office/drawing/2014/main" id="{FC5D36FC-AC43-4145-A1B8-876CC497FE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086758">
            <a:off x="6828559" y="5647349"/>
            <a:ext cx="2319100" cy="1874494"/>
          </a:xfrm>
          <a:prstGeom prst="rect">
            <a:avLst/>
          </a:prstGeom>
        </p:spPr>
      </p:pic>
      <p:sp>
        <p:nvSpPr>
          <p:cNvPr id="10" name="TextBox 9">
            <a:extLst>
              <a:ext uri="{FF2B5EF4-FFF2-40B4-BE49-F238E27FC236}">
                <a16:creationId xmlns:a16="http://schemas.microsoft.com/office/drawing/2014/main" id="{C730CBC8-1C8D-4857-9608-A1C279999972}"/>
              </a:ext>
            </a:extLst>
          </p:cNvPr>
          <p:cNvSpPr txBox="1"/>
          <p:nvPr/>
        </p:nvSpPr>
        <p:spPr>
          <a:xfrm>
            <a:off x="3842848" y="5544939"/>
            <a:ext cx="5043244" cy="595932"/>
          </a:xfrm>
          <a:prstGeom prst="rect">
            <a:avLst/>
          </a:prstGeom>
          <a:noFill/>
        </p:spPr>
        <p:txBody>
          <a:bodyPr wrap="square" rtlCol="0">
            <a:spAutoFit/>
          </a:bodyPr>
          <a:lstStyle/>
          <a:p>
            <a:pPr algn="just">
              <a:lnSpc>
                <a:spcPct val="107000"/>
              </a:lnSpc>
              <a:spcAft>
                <a:spcPts val="800"/>
              </a:spcAft>
            </a:pPr>
            <a:r>
              <a:rPr lang="en-GB" sz="3200" b="1">
                <a:solidFill>
                  <a:srgbClr val="0070C0"/>
                </a:solidFill>
                <a:latin typeface="Calibri" panose="020F0502020204030204" pitchFamily="34" charset="0"/>
                <a:ea typeface="Yu Mincho" panose="02020400000000000000" pitchFamily="18" charset="-128"/>
                <a:cs typeface="Arial" panose="020B0604020202020204" pitchFamily="34" charset="0"/>
              </a:rPr>
              <a:t>Consecuencias sanitarias</a:t>
            </a:r>
            <a:endParaRPr lang="en-GB" sz="2800" b="1"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84005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89212" y="1247854"/>
            <a:ext cx="10324067" cy="1200288"/>
          </a:xfrm>
          <a:prstGeom prst="rect">
            <a:avLst/>
          </a:prstGeom>
          <a:noFill/>
          <a:ln>
            <a:noFill/>
          </a:ln>
        </p:spPr>
        <p:txBody>
          <a:bodyPr spcFirstLastPara="1" wrap="square" lIns="91425" tIns="45700" rIns="91425" bIns="45700" anchor="t" anchorCtr="0">
            <a:spAutoFit/>
          </a:bodyPr>
          <a:lstStyle/>
          <a:p>
            <a:pPr lvl="0"/>
            <a:r>
              <a:rPr lang="hr-HR" sz="3600" b="1" dirty="0">
                <a:solidFill>
                  <a:schemeClr val="tx1"/>
                </a:solidFill>
                <a:ea typeface="Helvetica Neue"/>
                <a:cs typeface="Helvetica Neue"/>
                <a:sym typeface="Helvetica Neue"/>
              </a:rPr>
              <a:t>1.4</a:t>
            </a:r>
            <a:r>
              <a:rPr lang="hr-HR" sz="3600" b="1">
                <a:solidFill>
                  <a:schemeClr val="tx1"/>
                </a:solidFill>
                <a:ea typeface="Helvetica Neue"/>
                <a:cs typeface="Helvetica Neue"/>
                <a:sym typeface="Helvetica Neue"/>
              </a:rPr>
              <a:t>. </a:t>
            </a:r>
            <a:r>
              <a:rPr lang="es-ES" sz="3600" b="1">
                <a:solidFill>
                  <a:schemeClr val="tx1"/>
                </a:solidFill>
                <a:ea typeface="Helvetica Neue"/>
                <a:cs typeface="Helvetica Neue"/>
                <a:sym typeface="Helvetica Neue"/>
              </a:rPr>
              <a:t>Conexión de la alfabetización sanitaria con la salud y la calidad de vida</a:t>
            </a:r>
            <a:endParaRPr lang="hr-HR" sz="36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689211" y="2953143"/>
            <a:ext cx="7321281" cy="3631379"/>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s-ES" sz="2400">
                <a:solidFill>
                  <a:schemeClr val="tx1"/>
                </a:solidFill>
                <a:latin typeface="Calibri" panose="020F0502020204030204" pitchFamily="34" charset="0"/>
                <a:ea typeface="Yu Mincho" panose="02020400000000000000" pitchFamily="18" charset="-128"/>
                <a:cs typeface="Arial" panose="020B0604020202020204" pitchFamily="34" charset="0"/>
              </a:rPr>
              <a:t>Unos niveles elevados de alfabetización sanitaria se asocian a una mejora de la capacidad para cuidar de uno mismo, al control de las enfermedades crónicas, a una mayor disponibilidad de servicios sanitarios adecuados a menor coste y a mejores resultados sanitarios, así como a una reducción de la incertidumbre relacionada con la salud (Tardy y Hale, 1998), lo que contribuye en gran medida a la independencia y a una mejor calidad de vida.</a:t>
            </a:r>
            <a:endPar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
        <p:nvSpPr>
          <p:cNvPr id="6" name="Oval 5">
            <a:extLst>
              <a:ext uri="{FF2B5EF4-FFF2-40B4-BE49-F238E27FC236}">
                <a16:creationId xmlns:a16="http://schemas.microsoft.com/office/drawing/2014/main" id="{06532FB8-B9E0-4E53-8EC8-A3DEA139BE6F}"/>
              </a:ext>
            </a:extLst>
          </p:cNvPr>
          <p:cNvSpPr/>
          <p:nvPr/>
        </p:nvSpPr>
        <p:spPr>
          <a:xfrm>
            <a:off x="10309942" y="4173756"/>
            <a:ext cx="2303767" cy="2095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ln w="0"/>
                <a:solidFill>
                  <a:schemeClr val="tx1"/>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Altos niveles de alfabetización sanitaria </a:t>
            </a:r>
            <a:endParaRPr lang="hr-HR" sz="2000"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a:extLst>
              <a:ext uri="{FF2B5EF4-FFF2-40B4-BE49-F238E27FC236}">
                <a16:creationId xmlns:a16="http://schemas.microsoft.com/office/drawing/2014/main" id="{597DADF2-C3C2-466B-83B7-C7AAAD7EB136}"/>
              </a:ext>
            </a:extLst>
          </p:cNvPr>
          <p:cNvCxnSpPr>
            <a:cxnSpLocks/>
          </p:cNvCxnSpPr>
          <p:nvPr/>
        </p:nvCxnSpPr>
        <p:spPr>
          <a:xfrm flipV="1">
            <a:off x="11450351" y="3449995"/>
            <a:ext cx="573763" cy="45832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8" name="Straight Arrow Connector 7">
            <a:extLst>
              <a:ext uri="{FF2B5EF4-FFF2-40B4-BE49-F238E27FC236}">
                <a16:creationId xmlns:a16="http://schemas.microsoft.com/office/drawing/2014/main" id="{F3119D8D-E97A-4939-9572-91678FF40B63}"/>
              </a:ext>
            </a:extLst>
          </p:cNvPr>
          <p:cNvCxnSpPr>
            <a:cxnSpLocks/>
          </p:cNvCxnSpPr>
          <p:nvPr/>
        </p:nvCxnSpPr>
        <p:spPr>
          <a:xfrm flipV="1">
            <a:off x="12737243" y="4589501"/>
            <a:ext cx="847613" cy="16103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9" name="Straight Arrow Connector 8">
            <a:extLst>
              <a:ext uri="{FF2B5EF4-FFF2-40B4-BE49-F238E27FC236}">
                <a16:creationId xmlns:a16="http://schemas.microsoft.com/office/drawing/2014/main" id="{62C8F2CD-72E7-4E0E-BC53-C5A15FDACED1}"/>
              </a:ext>
            </a:extLst>
          </p:cNvPr>
          <p:cNvCxnSpPr>
            <a:cxnSpLocks/>
          </p:cNvCxnSpPr>
          <p:nvPr/>
        </p:nvCxnSpPr>
        <p:spPr>
          <a:xfrm>
            <a:off x="12819935" y="5702907"/>
            <a:ext cx="1041191" cy="19748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B7D647B2-335B-44FF-AD3B-F88091A6CD62}"/>
              </a:ext>
            </a:extLst>
          </p:cNvPr>
          <p:cNvCxnSpPr>
            <a:cxnSpLocks/>
          </p:cNvCxnSpPr>
          <p:nvPr/>
        </p:nvCxnSpPr>
        <p:spPr>
          <a:xfrm>
            <a:off x="12310778" y="6480979"/>
            <a:ext cx="773491" cy="24185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3" name="Oval 12">
            <a:extLst>
              <a:ext uri="{FF2B5EF4-FFF2-40B4-BE49-F238E27FC236}">
                <a16:creationId xmlns:a16="http://schemas.microsoft.com/office/drawing/2014/main" id="{2F64807B-B430-47D2-82AE-B39C62E9233C}"/>
              </a:ext>
            </a:extLst>
          </p:cNvPr>
          <p:cNvSpPr/>
          <p:nvPr/>
        </p:nvSpPr>
        <p:spPr>
          <a:xfrm>
            <a:off x="12177925" y="2121485"/>
            <a:ext cx="2060985" cy="1569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n w="0"/>
                <a:solidFill>
                  <a:schemeClr val="tx1"/>
                </a:solidFill>
                <a:effectLst>
                  <a:outerShdw blurRad="38100" dist="19050" dir="2700000" algn="tl" rotWithShape="0">
                    <a:schemeClr val="dk1">
                      <a:alpha val="40000"/>
                    </a:schemeClr>
                  </a:outerShdw>
                </a:effectLst>
              </a:rPr>
              <a:t>mejora de la capacidad para cuidar de uno mismo</a:t>
            </a:r>
            <a:endParaRPr lang="hr-HR" dirty="0"/>
          </a:p>
        </p:txBody>
      </p:sp>
      <p:sp>
        <p:nvSpPr>
          <p:cNvPr id="14" name="Oval 13">
            <a:extLst>
              <a:ext uri="{FF2B5EF4-FFF2-40B4-BE49-F238E27FC236}">
                <a16:creationId xmlns:a16="http://schemas.microsoft.com/office/drawing/2014/main" id="{B638BC3C-B753-48BB-851E-BBACF8A96D46}"/>
              </a:ext>
            </a:extLst>
          </p:cNvPr>
          <p:cNvSpPr/>
          <p:nvPr/>
        </p:nvSpPr>
        <p:spPr>
          <a:xfrm>
            <a:off x="14144173" y="3123507"/>
            <a:ext cx="2060985" cy="1728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control de enfermedades crónicas</a:t>
            </a:r>
            <a:endParaRPr lang="hr-HR" dirty="0"/>
          </a:p>
        </p:txBody>
      </p:sp>
      <p:sp>
        <p:nvSpPr>
          <p:cNvPr id="15" name="Oval 14">
            <a:extLst>
              <a:ext uri="{FF2B5EF4-FFF2-40B4-BE49-F238E27FC236}">
                <a16:creationId xmlns:a16="http://schemas.microsoft.com/office/drawing/2014/main" id="{1EA58870-F3C4-4B24-8254-417DFC02312D}"/>
              </a:ext>
            </a:extLst>
          </p:cNvPr>
          <p:cNvSpPr/>
          <p:nvPr/>
        </p:nvSpPr>
        <p:spPr>
          <a:xfrm>
            <a:off x="14218712" y="5169332"/>
            <a:ext cx="2060985" cy="1569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n w="0"/>
                <a:solidFill>
                  <a:schemeClr val="tx1"/>
                </a:solidFill>
                <a:effectLst>
                  <a:outerShdw blurRad="38100" dist="19050" dir="2700000" algn="tl" rotWithShape="0">
                    <a:schemeClr val="dk1">
                      <a:alpha val="40000"/>
                    </a:schemeClr>
                  </a:outerShdw>
                </a:effectLst>
              </a:rPr>
              <a:t>mayor disponibilidad de servicios sanitarios adecuados a menor coste</a:t>
            </a:r>
            <a:endParaRPr lang="hr-HR" dirty="0"/>
          </a:p>
        </p:txBody>
      </p:sp>
      <p:sp>
        <p:nvSpPr>
          <p:cNvPr id="16" name="Oval 15">
            <a:extLst>
              <a:ext uri="{FF2B5EF4-FFF2-40B4-BE49-F238E27FC236}">
                <a16:creationId xmlns:a16="http://schemas.microsoft.com/office/drawing/2014/main" id="{8825FA63-86FA-4D70-A749-C98748655778}"/>
              </a:ext>
            </a:extLst>
          </p:cNvPr>
          <p:cNvSpPr/>
          <p:nvPr/>
        </p:nvSpPr>
        <p:spPr>
          <a:xfrm>
            <a:off x="12819935" y="6751531"/>
            <a:ext cx="2060985" cy="1632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mejores resultados sanitarios</a:t>
            </a:r>
            <a:endParaRPr lang="hr-HR" dirty="0"/>
          </a:p>
        </p:txBody>
      </p:sp>
      <p:sp>
        <p:nvSpPr>
          <p:cNvPr id="23" name="Arrow: Left 22">
            <a:extLst>
              <a:ext uri="{FF2B5EF4-FFF2-40B4-BE49-F238E27FC236}">
                <a16:creationId xmlns:a16="http://schemas.microsoft.com/office/drawing/2014/main" id="{CB2B7099-BB0D-4A92-9F9D-FC5F27F74802}"/>
              </a:ext>
            </a:extLst>
          </p:cNvPr>
          <p:cNvSpPr/>
          <p:nvPr/>
        </p:nvSpPr>
        <p:spPr>
          <a:xfrm rot="19957232">
            <a:off x="10119029" y="6604233"/>
            <a:ext cx="1604896" cy="9571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resultados</a:t>
            </a:r>
            <a:endParaRPr lang="en-GB" sz="2000" dirty="0">
              <a:solidFill>
                <a:srgbClr val="002060"/>
              </a:solidFill>
            </a:endParaRPr>
          </a:p>
        </p:txBody>
      </p:sp>
      <p:sp>
        <p:nvSpPr>
          <p:cNvPr id="24" name="TextBox 23">
            <a:extLst>
              <a:ext uri="{FF2B5EF4-FFF2-40B4-BE49-F238E27FC236}">
                <a16:creationId xmlns:a16="http://schemas.microsoft.com/office/drawing/2014/main" id="{3DAAEC2A-B1FC-48E5-9024-74BDE36DFD1F}"/>
              </a:ext>
            </a:extLst>
          </p:cNvPr>
          <p:cNvSpPr txBox="1"/>
          <p:nvPr/>
        </p:nvSpPr>
        <p:spPr>
          <a:xfrm>
            <a:off x="5714716" y="7163411"/>
            <a:ext cx="3891209" cy="461665"/>
          </a:xfrm>
          <a:prstGeom prst="rect">
            <a:avLst/>
          </a:prstGeom>
          <a:noFill/>
        </p:spPr>
        <p:txBody>
          <a:bodyPr wrap="square" rtlCol="0">
            <a:spAutoFit/>
          </a:bodyPr>
          <a:lstStyle/>
          <a:p>
            <a:r>
              <a:rPr lang="en-GB" sz="2400" b="1"/>
              <a:t>INDEPENDENCIA</a:t>
            </a:r>
            <a:r>
              <a:rPr lang="hr-HR"/>
              <a:t> </a:t>
            </a:r>
            <a:r>
              <a:rPr lang="en-US" dirty="0"/>
              <a:t>.</a:t>
            </a:r>
            <a:endParaRPr lang="hr-HR" dirty="0"/>
          </a:p>
        </p:txBody>
      </p:sp>
      <p:sp>
        <p:nvSpPr>
          <p:cNvPr id="25" name="Arrow: Curved Right 24">
            <a:extLst>
              <a:ext uri="{FF2B5EF4-FFF2-40B4-BE49-F238E27FC236}">
                <a16:creationId xmlns:a16="http://schemas.microsoft.com/office/drawing/2014/main" id="{BB456CAB-77F8-4B2F-88CF-9DD71C5936C5}"/>
              </a:ext>
            </a:extLst>
          </p:cNvPr>
          <p:cNvSpPr/>
          <p:nvPr/>
        </p:nvSpPr>
        <p:spPr>
          <a:xfrm rot="7189752">
            <a:off x="8742867" y="6291148"/>
            <a:ext cx="940654"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
        <p:nvSpPr>
          <p:cNvPr id="27" name="Arrow: Curved Right 26">
            <a:extLst>
              <a:ext uri="{FF2B5EF4-FFF2-40B4-BE49-F238E27FC236}">
                <a16:creationId xmlns:a16="http://schemas.microsoft.com/office/drawing/2014/main" id="{2ADACA78-70E8-4996-8E1E-9157F11BDEDC}"/>
              </a:ext>
            </a:extLst>
          </p:cNvPr>
          <p:cNvSpPr/>
          <p:nvPr/>
        </p:nvSpPr>
        <p:spPr>
          <a:xfrm rot="20904589">
            <a:off x="8552692" y="7611848"/>
            <a:ext cx="940654"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
        <p:nvSpPr>
          <p:cNvPr id="31" name="TextBox 30">
            <a:extLst>
              <a:ext uri="{FF2B5EF4-FFF2-40B4-BE49-F238E27FC236}">
                <a16:creationId xmlns:a16="http://schemas.microsoft.com/office/drawing/2014/main" id="{56083B61-8A45-4452-A81E-FEE332A7B3EA}"/>
              </a:ext>
            </a:extLst>
          </p:cNvPr>
          <p:cNvSpPr txBox="1"/>
          <p:nvPr/>
        </p:nvSpPr>
        <p:spPr>
          <a:xfrm>
            <a:off x="9605925" y="8479171"/>
            <a:ext cx="4632985" cy="461665"/>
          </a:xfrm>
          <a:prstGeom prst="rect">
            <a:avLst/>
          </a:prstGeom>
          <a:noFill/>
        </p:spPr>
        <p:txBody>
          <a:bodyPr wrap="square" rtlCol="0">
            <a:spAutoFit/>
          </a:bodyPr>
          <a:lstStyle/>
          <a:p>
            <a:r>
              <a:rPr lang="es-ES" sz="2400" b="1"/>
              <a:t>MEJOR CALIDAD DE VIDA</a:t>
            </a:r>
            <a:endParaRPr lang="hr-HR" dirty="0"/>
          </a:p>
        </p:txBody>
      </p:sp>
    </p:spTree>
    <p:extLst>
      <p:ext uri="{BB962C8B-B14F-4D97-AF65-F5344CB8AC3E}">
        <p14:creationId xmlns:p14="http://schemas.microsoft.com/office/powerpoint/2010/main" val="2167755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2383176" cy="830956"/>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1.5</a:t>
            </a:r>
            <a:r>
              <a:rPr lang="hr-HR" sz="4800" b="1">
                <a:solidFill>
                  <a:schemeClr val="tx1"/>
                </a:solidFill>
                <a:ea typeface="Helvetica Neue"/>
                <a:cs typeface="Helvetica Neue"/>
                <a:sym typeface="Helvetica Neue"/>
              </a:rPr>
              <a:t>. </a:t>
            </a:r>
            <a:r>
              <a:rPr lang="en-GB" sz="4800" b="1">
                <a:solidFill>
                  <a:schemeClr val="tx1"/>
                </a:solidFill>
                <a:ea typeface="Helvetica Neue"/>
                <a:cs typeface="Helvetica Neue"/>
                <a:sym typeface="Helvetica Neue"/>
              </a:rPr>
              <a:t>Alfabetización en salud digital</a:t>
            </a:r>
            <a:endParaRPr lang="en-GB" sz="48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403918" y="3398317"/>
            <a:ext cx="7540668" cy="4784708"/>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El uso de las tecnologías de la información al servicio de la salud requiere una alfabetización en cibersalud, es decir, la capacidad de leer, utilizar un ordenador, buscar información, comprenderla y contextualizarla.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 alfabetización en cibersalud requiere la capacidad de un individuo para buscar, encontrar, evaluar y aplicar la información del entorno electrónico para resolver un problema de salud.</a:t>
            </a: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AutoShape 2" descr="Detalji su u opisu iza slike">
            <a:extLst>
              <a:ext uri="{FF2B5EF4-FFF2-40B4-BE49-F238E27FC236}">
                <a16:creationId xmlns:a16="http://schemas.microsoft.com/office/drawing/2014/main" id="{A1743740-B1AD-4926-A301-C087454DA537}"/>
              </a:ext>
            </a:extLst>
          </p:cNvPr>
          <p:cNvSpPr>
            <a:spLocks noChangeAspect="1" noChangeArrowheads="1"/>
          </p:cNvSpPr>
          <p:nvPr/>
        </p:nvSpPr>
        <p:spPr bwMode="auto">
          <a:xfrm>
            <a:off x="8991599" y="246647"/>
            <a:ext cx="5049253" cy="50492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6" name="Picture 5">
            <a:extLst>
              <a:ext uri="{FF2B5EF4-FFF2-40B4-BE49-F238E27FC236}">
                <a16:creationId xmlns:a16="http://schemas.microsoft.com/office/drawing/2014/main" id="{ED9DFB60-8D97-4DFE-8B28-86D791333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9778" y="2597253"/>
            <a:ext cx="7077186" cy="5739063"/>
          </a:xfrm>
          <a:prstGeom prst="rect">
            <a:avLst/>
          </a:prstGeom>
        </p:spPr>
      </p:pic>
      <p:sp>
        <p:nvSpPr>
          <p:cNvPr id="7" name="Rectangle 6">
            <a:extLst>
              <a:ext uri="{FF2B5EF4-FFF2-40B4-BE49-F238E27FC236}">
                <a16:creationId xmlns:a16="http://schemas.microsoft.com/office/drawing/2014/main" id="{32B59B33-612C-4D6B-8D23-46CE96F9C8A4}"/>
              </a:ext>
            </a:extLst>
          </p:cNvPr>
          <p:cNvSpPr/>
          <p:nvPr/>
        </p:nvSpPr>
        <p:spPr>
          <a:xfrm>
            <a:off x="10298888" y="8874531"/>
            <a:ext cx="8566769" cy="276999"/>
          </a:xfrm>
          <a:prstGeom prst="rect">
            <a:avLst/>
          </a:prstGeom>
        </p:spPr>
        <p:txBody>
          <a:bodyPr wrap="square">
            <a:spAutoFit/>
          </a:bodyPr>
          <a:lstStyle/>
          <a:p>
            <a:r>
              <a:rPr lang="hr-HR" sz="1200" dirty="0"/>
              <a:t>https://onlinelibrary.wiley.com/cms/asset/bb72cf2d-4135-4fe2-8d7d-3d2641df5bc3/hpja387-fig-0001-m.jpg</a:t>
            </a:r>
          </a:p>
        </p:txBody>
      </p:sp>
    </p:spTree>
    <p:extLst>
      <p:ext uri="{BB962C8B-B14F-4D97-AF65-F5344CB8AC3E}">
        <p14:creationId xmlns:p14="http://schemas.microsoft.com/office/powerpoint/2010/main" val="24294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1.5</a:t>
            </a:r>
            <a:r>
              <a:rPr lang="hr-HR" sz="4800" b="1">
                <a:solidFill>
                  <a:schemeClr val="tx1"/>
                </a:solidFill>
                <a:ea typeface="Helvetica Neue"/>
                <a:cs typeface="Helvetica Neue"/>
                <a:sym typeface="Helvetica Neue"/>
              </a:rPr>
              <a:t>. </a:t>
            </a:r>
            <a:r>
              <a:rPr lang="en-GB" sz="4800" b="1">
                <a:solidFill>
                  <a:schemeClr val="tx1"/>
                </a:solidFill>
                <a:ea typeface="Helvetica Neue"/>
                <a:cs typeface="Helvetica Neue"/>
                <a:sym typeface="Helvetica Neue"/>
              </a:rPr>
              <a:t>Alfabetización en salud digital</a:t>
            </a:r>
            <a:endParaRPr lang="en-GB" sz="48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440493" y="2104925"/>
            <a:ext cx="8279703" cy="6372963"/>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endParaRPr lang="hr-HR"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Con el aumento del grupo de edad avanzada, la demanda de formación en alfabetización sanitaria electrónica para navegar y comprender mejor la información sanitaria digital también ha aumentado en los países desarrollados.</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 alfabetización informatizada en salud electrónica (salud digital) está diseñada para facilitar el acceso a la información, los servicios y la atención sanitaria.</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Un aspecto importante de la búsqueda de información sanitaria en Internet es el papel activo de las personas en la búsqueda y selección de la información que desean.</a:t>
            </a:r>
            <a:endParaRPr lang="es-ES"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pic>
        <p:nvPicPr>
          <p:cNvPr id="6" name="Picture 5">
            <a:extLst>
              <a:ext uri="{FF2B5EF4-FFF2-40B4-BE49-F238E27FC236}">
                <a16:creationId xmlns:a16="http://schemas.microsoft.com/office/drawing/2014/main" id="{85A7D8E8-A544-4929-90D8-57B52DBC75B1}"/>
              </a:ext>
            </a:extLst>
          </p:cNvPr>
          <p:cNvPicPr>
            <a:picLocks noChangeAspect="1"/>
          </p:cNvPicPr>
          <p:nvPr/>
        </p:nvPicPr>
        <p:blipFill>
          <a:blip r:embed="rId3"/>
          <a:stretch>
            <a:fillRect/>
          </a:stretch>
        </p:blipFill>
        <p:spPr>
          <a:xfrm>
            <a:off x="10250780" y="2766430"/>
            <a:ext cx="7239000" cy="5000625"/>
          </a:xfrm>
          <a:prstGeom prst="rect">
            <a:avLst/>
          </a:prstGeom>
        </p:spPr>
      </p:pic>
      <p:sp>
        <p:nvSpPr>
          <p:cNvPr id="7" name="Rectangle 6">
            <a:extLst>
              <a:ext uri="{FF2B5EF4-FFF2-40B4-BE49-F238E27FC236}">
                <a16:creationId xmlns:a16="http://schemas.microsoft.com/office/drawing/2014/main" id="{8C46BAD9-2730-40C7-A47F-8298D2E855F4}"/>
              </a:ext>
            </a:extLst>
          </p:cNvPr>
          <p:cNvSpPr/>
          <p:nvPr/>
        </p:nvSpPr>
        <p:spPr>
          <a:xfrm>
            <a:off x="10674533" y="8859142"/>
            <a:ext cx="5505033" cy="276999"/>
          </a:xfrm>
          <a:prstGeom prst="rect">
            <a:avLst/>
          </a:prstGeom>
        </p:spPr>
        <p:txBody>
          <a:bodyPr wrap="none">
            <a:spAutoFit/>
          </a:bodyPr>
          <a:lstStyle/>
          <a:p>
            <a:r>
              <a:rPr lang="hr-HR" sz="1200" dirty="0"/>
              <a:t>https://www.adiva.hr/wp-content/uploads/2021/09/shutterstock_686237878.jpg</a:t>
            </a:r>
          </a:p>
        </p:txBody>
      </p:sp>
    </p:spTree>
    <p:extLst>
      <p:ext uri="{BB962C8B-B14F-4D97-AF65-F5344CB8AC3E}">
        <p14:creationId xmlns:p14="http://schemas.microsoft.com/office/powerpoint/2010/main" val="1547211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69708" y="1273969"/>
            <a:ext cx="13210718" cy="830956"/>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1.5</a:t>
            </a:r>
            <a:r>
              <a:rPr lang="hr-HR" sz="4800" b="1">
                <a:solidFill>
                  <a:schemeClr val="tx1"/>
                </a:solidFill>
                <a:ea typeface="Helvetica Neue"/>
                <a:cs typeface="Helvetica Neue"/>
                <a:sym typeface="Helvetica Neue"/>
              </a:rPr>
              <a:t>. </a:t>
            </a:r>
            <a:r>
              <a:rPr lang="en-GB" sz="4800" b="1">
                <a:solidFill>
                  <a:schemeClr val="tx1"/>
                </a:solidFill>
                <a:ea typeface="Helvetica Neue"/>
                <a:cs typeface="Helvetica Neue"/>
                <a:sym typeface="Helvetica Neue"/>
              </a:rPr>
              <a:t>Alfabetización en salud digital</a:t>
            </a:r>
            <a:endParaRPr lang="en-GB" sz="4800" b="1" dirty="0">
              <a:solidFill>
                <a:srgbClr val="FF0000"/>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159917" y="3054863"/>
            <a:ext cx="8672770" cy="509248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Las investigaciones realizadas entre personas mayores han demostrado que el resultado de la búsqueda de información sobre salud en Internet es el desarrollo de una estrategia para hacer frente a enfermedades o afecciones específicas</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quienes utilizan este método para obtener información creen en el contenido de Internet,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adquieren nuevos conocimientos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y corrigen sus comportamientos en materia de salud </a:t>
            </a:r>
            <a:r>
              <a:rPr lang="hr-HR" sz="2800">
                <a:solidFill>
                  <a:schemeClr val="tx1"/>
                </a:solidFill>
                <a:latin typeface="Calibri" panose="020F0502020204030204" pitchFamily="34" charset="0"/>
                <a:ea typeface="Yu Mincho" panose="02020400000000000000" pitchFamily="18" charset="-128"/>
                <a:cs typeface="Arial" panose="020B0604020202020204" pitchFamily="34" charset="0"/>
              </a:rPr>
              <a:t>                                                           </a:t>
            </a:r>
            <a:endParaRPr lang="es-ES"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800">
                <a:solidFill>
                  <a:schemeClr val="tx1"/>
                </a:solidFill>
                <a:latin typeface="Calibri" panose="020F0502020204030204" pitchFamily="34" charset="0"/>
                <a:ea typeface="Yu Mincho" panose="02020400000000000000" pitchFamily="18" charset="-128"/>
                <a:cs typeface="Arial" panose="020B0604020202020204" pitchFamily="34" charset="0"/>
              </a:rPr>
              <a:t>(Pourrazavi et al., 2020)</a:t>
            </a:r>
            <a:endPar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4" name="Diagram 3">
            <a:extLst>
              <a:ext uri="{FF2B5EF4-FFF2-40B4-BE49-F238E27FC236}">
                <a16:creationId xmlns:a16="http://schemas.microsoft.com/office/drawing/2014/main" id="{A9ACF719-0466-4A41-ABE2-E8FEE981CBFD}"/>
              </a:ext>
            </a:extLst>
          </p:cNvPr>
          <p:cNvGraphicFramePr/>
          <p:nvPr>
            <p:extLst>
              <p:ext uri="{D42A27DB-BD31-4B8C-83A1-F6EECF244321}">
                <p14:modId xmlns:p14="http://schemas.microsoft.com/office/powerpoint/2010/main" val="100206918"/>
              </p:ext>
            </p:extLst>
          </p:nvPr>
        </p:nvGraphicFramePr>
        <p:xfrm>
          <a:off x="11411712" y="2378204"/>
          <a:ext cx="7778496" cy="6363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975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p:nvPr/>
        </p:nvSpPr>
        <p:spPr>
          <a:xfrm>
            <a:off x="1872669" y="1143111"/>
            <a:ext cx="336103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800" b="1">
                <a:solidFill>
                  <a:srgbClr val="00CCFF"/>
                </a:solidFill>
                <a:latin typeface="+mn-lt"/>
                <a:ea typeface="Helvetica Neue"/>
                <a:cs typeface="Helvetica Neue"/>
                <a:sym typeface="Helvetica Neue"/>
              </a:rPr>
              <a:t>Índice</a:t>
            </a:r>
            <a:endParaRPr sz="4800" dirty="0">
              <a:solidFill>
                <a:srgbClr val="00CCFF"/>
              </a:solidFill>
              <a:latin typeface="+mn-lt"/>
            </a:endParaRPr>
          </a:p>
        </p:txBody>
      </p:sp>
      <p:sp>
        <p:nvSpPr>
          <p:cNvPr id="58" name="Google Shape;58;p2"/>
          <p:cNvSpPr txBox="1"/>
          <p:nvPr/>
        </p:nvSpPr>
        <p:spPr>
          <a:xfrm>
            <a:off x="1559701" y="3286308"/>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800" b="1" dirty="0">
                <a:solidFill>
                  <a:srgbClr val="33CCFF"/>
                </a:solidFill>
                <a:latin typeface="+mn-lt"/>
                <a:ea typeface="Helvetica Neue"/>
                <a:cs typeface="Helvetica Neue"/>
                <a:sym typeface="Helvetica Neue"/>
              </a:rPr>
              <a:t>1</a:t>
            </a:r>
            <a:endParaRPr dirty="0">
              <a:solidFill>
                <a:srgbClr val="33CCFF"/>
              </a:solidFill>
              <a:latin typeface="+mn-lt"/>
            </a:endParaRPr>
          </a:p>
        </p:txBody>
      </p:sp>
      <p:sp>
        <p:nvSpPr>
          <p:cNvPr id="59" name="Google Shape;59;p2"/>
          <p:cNvSpPr txBox="1"/>
          <p:nvPr/>
        </p:nvSpPr>
        <p:spPr>
          <a:xfrm>
            <a:off x="1637912" y="5515721"/>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800" b="1" dirty="0">
                <a:solidFill>
                  <a:srgbClr val="33CCFF"/>
                </a:solidFill>
                <a:latin typeface="+mn-lt"/>
                <a:ea typeface="Helvetica Neue"/>
                <a:cs typeface="Helvetica Neue"/>
                <a:sym typeface="Helvetica Neue"/>
              </a:rPr>
              <a:t>2</a:t>
            </a:r>
            <a:endParaRPr dirty="0">
              <a:solidFill>
                <a:srgbClr val="33CCFF"/>
              </a:solidFill>
              <a:latin typeface="+mn-lt"/>
            </a:endParaRPr>
          </a:p>
        </p:txBody>
      </p:sp>
      <p:sp>
        <p:nvSpPr>
          <p:cNvPr id="60" name="Google Shape;60;p2"/>
          <p:cNvSpPr txBox="1"/>
          <p:nvPr/>
        </p:nvSpPr>
        <p:spPr>
          <a:xfrm>
            <a:off x="1700408" y="7411090"/>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800" b="1" dirty="0">
                <a:solidFill>
                  <a:srgbClr val="33CCFF"/>
                </a:solidFill>
                <a:latin typeface="+mn-lt"/>
                <a:ea typeface="Helvetica Neue"/>
                <a:cs typeface="Helvetica Neue"/>
                <a:sym typeface="Helvetica Neue"/>
              </a:rPr>
              <a:t>3</a:t>
            </a:r>
            <a:endParaRPr dirty="0">
              <a:solidFill>
                <a:srgbClr val="33CCFF"/>
              </a:solidFill>
              <a:latin typeface="+mn-lt"/>
            </a:endParaRPr>
          </a:p>
        </p:txBody>
      </p:sp>
      <p:sp>
        <p:nvSpPr>
          <p:cNvPr id="61" name="Google Shape;61;p2"/>
          <p:cNvSpPr txBox="1"/>
          <p:nvPr/>
        </p:nvSpPr>
        <p:spPr>
          <a:xfrm>
            <a:off x="2369439" y="2793784"/>
            <a:ext cx="2935381" cy="1569620"/>
          </a:xfrm>
          <a:prstGeom prst="rect">
            <a:avLst/>
          </a:prstGeom>
          <a:noFill/>
          <a:ln>
            <a:noFill/>
          </a:ln>
        </p:spPr>
        <p:txBody>
          <a:bodyPr spcFirstLastPara="1" wrap="square" lIns="91425" tIns="45700" rIns="91425" bIns="45700" anchor="t" anchorCtr="0">
            <a:spAutoFit/>
          </a:bodyPr>
          <a:lstStyle/>
          <a:p>
            <a:pPr lvl="0"/>
            <a:r>
              <a:rPr lang="es-ES" sz="2400">
                <a:solidFill>
                  <a:schemeClr val="dk1"/>
                </a:solidFill>
                <a:latin typeface="+mn-lt"/>
                <a:ea typeface="Helvetica Neue"/>
                <a:cs typeface="Helvetica Neue"/>
                <a:sym typeface="Helvetica Neue"/>
              </a:rPr>
              <a:t>Comprender el concepto de alfabetización sanitaria</a:t>
            </a:r>
            <a:endParaRPr lang="en-US" sz="2400" dirty="0">
              <a:solidFill>
                <a:schemeClr val="dk1"/>
              </a:solidFill>
              <a:latin typeface="+mn-lt"/>
              <a:ea typeface="Helvetica Neue"/>
              <a:cs typeface="Helvetica Neue"/>
              <a:sym typeface="Helvetica Neue"/>
            </a:endParaRPr>
          </a:p>
        </p:txBody>
      </p:sp>
      <p:sp>
        <p:nvSpPr>
          <p:cNvPr id="62" name="Google Shape;62;p2"/>
          <p:cNvSpPr txBox="1"/>
          <p:nvPr/>
        </p:nvSpPr>
        <p:spPr>
          <a:xfrm>
            <a:off x="2353628" y="5515762"/>
            <a:ext cx="2935381" cy="1200288"/>
          </a:xfrm>
          <a:prstGeom prst="rect">
            <a:avLst/>
          </a:prstGeom>
          <a:noFill/>
          <a:ln>
            <a:noFill/>
          </a:ln>
        </p:spPr>
        <p:txBody>
          <a:bodyPr spcFirstLastPara="1" wrap="square" lIns="91425" tIns="45700" rIns="91425" bIns="45700" anchor="t" anchorCtr="0">
            <a:spAutoFit/>
          </a:bodyPr>
          <a:lstStyle/>
          <a:p>
            <a:pPr lvl="0"/>
            <a:r>
              <a:rPr lang="en-US" sz="2400">
                <a:latin typeface="+mn-lt"/>
              </a:rPr>
              <a:t>Identificar la desinformación sanitaria</a:t>
            </a:r>
            <a:endParaRPr sz="2400" dirty="0">
              <a:latin typeface="+mn-lt"/>
            </a:endParaRPr>
          </a:p>
        </p:txBody>
      </p:sp>
      <p:sp>
        <p:nvSpPr>
          <p:cNvPr id="63" name="Google Shape;63;p2"/>
          <p:cNvSpPr txBox="1"/>
          <p:nvPr/>
        </p:nvSpPr>
        <p:spPr>
          <a:xfrm>
            <a:off x="2472799" y="7329656"/>
            <a:ext cx="2935381" cy="1200288"/>
          </a:xfrm>
          <a:prstGeom prst="rect">
            <a:avLst/>
          </a:prstGeom>
          <a:noFill/>
          <a:ln>
            <a:noFill/>
          </a:ln>
        </p:spPr>
        <p:txBody>
          <a:bodyPr spcFirstLastPara="1" wrap="square" lIns="91425" tIns="45700" rIns="91425" bIns="45700" anchor="t" anchorCtr="0">
            <a:spAutoFit/>
          </a:bodyPr>
          <a:lstStyle/>
          <a:p>
            <a:pPr lvl="0"/>
            <a:r>
              <a:rPr lang="en-GB" sz="2400">
                <a:solidFill>
                  <a:schemeClr val="dk1"/>
                </a:solidFill>
                <a:latin typeface="+mn-lt"/>
                <a:ea typeface="Helvetica Neue"/>
                <a:cs typeface="Helvetica Neue"/>
                <a:sym typeface="Helvetica Neue"/>
              </a:rPr>
              <a:t>Comportamiento responsable en Internet</a:t>
            </a:r>
            <a:endParaRPr lang="en-GB" dirty="0">
              <a:latin typeface="+mn-lt"/>
            </a:endParaRPr>
          </a:p>
        </p:txBody>
      </p:sp>
      <p:sp>
        <p:nvSpPr>
          <p:cNvPr id="70" name="Google Shape;70;p2"/>
          <p:cNvSpPr/>
          <p:nvPr/>
        </p:nvSpPr>
        <p:spPr>
          <a:xfrm>
            <a:off x="5074811" y="1558609"/>
            <a:ext cx="303203" cy="3382026"/>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71" name="Google Shape;71;p2"/>
          <p:cNvSpPr/>
          <p:nvPr/>
        </p:nvSpPr>
        <p:spPr>
          <a:xfrm>
            <a:off x="5107514" y="7058210"/>
            <a:ext cx="270499" cy="1938952"/>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72" name="Google Shape;72;p2"/>
          <p:cNvSpPr/>
          <p:nvPr/>
        </p:nvSpPr>
        <p:spPr>
          <a:xfrm rot="10800000" flipH="1">
            <a:off x="4999238" y="5229246"/>
            <a:ext cx="345325" cy="1540953"/>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76" name="Google Shape;76;p2"/>
          <p:cNvSpPr txBox="1"/>
          <p:nvPr/>
        </p:nvSpPr>
        <p:spPr>
          <a:xfrm>
            <a:off x="5407598" y="7399306"/>
            <a:ext cx="9910209" cy="1200288"/>
          </a:xfrm>
          <a:prstGeom prst="rect">
            <a:avLst/>
          </a:prstGeom>
          <a:noFill/>
          <a:ln>
            <a:noFill/>
          </a:ln>
        </p:spPr>
        <p:txBody>
          <a:bodyPr spcFirstLastPara="1" wrap="square" lIns="91425" tIns="45700" rIns="91425" bIns="45700" anchor="t" anchorCtr="0">
            <a:spAutoFit/>
          </a:bodyPr>
          <a:lstStyle/>
          <a:p>
            <a:r>
              <a:rPr lang="es-ES" sz="2400">
                <a:latin typeface="+mn-lt"/>
              </a:rPr>
              <a:t>3.1. Formas de reconocer la desinformación en el ámbito sanitario</a:t>
            </a:r>
          </a:p>
          <a:p>
            <a:r>
              <a:rPr lang="es-ES" sz="2400">
                <a:latin typeface="+mn-lt"/>
              </a:rPr>
              <a:t>3.2. Uso responsable de las fuentes de información sanitaria en línea</a:t>
            </a:r>
          </a:p>
          <a:p>
            <a:r>
              <a:rPr lang="es-ES" sz="2400">
                <a:latin typeface="+mn-lt"/>
              </a:rPr>
              <a:t>3.3. Comportamiento responsable en Internet</a:t>
            </a:r>
            <a:endParaRPr lang="es-ES" sz="2400" dirty="0">
              <a:latin typeface="+mn-lt"/>
            </a:endParaRPr>
          </a:p>
        </p:txBody>
      </p:sp>
      <p:sp>
        <p:nvSpPr>
          <p:cNvPr id="67" name="Google Shape;67;p2"/>
          <p:cNvSpPr txBox="1"/>
          <p:nvPr/>
        </p:nvSpPr>
        <p:spPr>
          <a:xfrm>
            <a:off x="5304820" y="1631365"/>
            <a:ext cx="7303086" cy="3046948"/>
          </a:xfrm>
          <a:prstGeom prst="rect">
            <a:avLst/>
          </a:prstGeom>
          <a:noFill/>
          <a:ln>
            <a:noFill/>
          </a:ln>
        </p:spPr>
        <p:txBody>
          <a:bodyPr spcFirstLastPara="1" wrap="square" lIns="91425" tIns="45700" rIns="91425" bIns="45700" anchor="t" anchorCtr="0">
            <a:spAutoFit/>
          </a:bodyPr>
          <a:lstStyle/>
          <a:p>
            <a:r>
              <a:rPr lang="es-ES" sz="2400"/>
              <a:t>1.1. Definición de alfabetización sanitaria</a:t>
            </a:r>
          </a:p>
          <a:p>
            <a:r>
              <a:rPr lang="es-ES" sz="2400"/>
              <a:t>1.2. Niveles de alfabetización sanitaria</a:t>
            </a:r>
          </a:p>
          <a:p>
            <a:r>
              <a:rPr lang="es-ES" sz="2400"/>
              <a:t>1.3. Fuentes de información sanitaria</a:t>
            </a:r>
          </a:p>
          <a:p>
            <a:r>
              <a:rPr lang="es-ES" sz="2400"/>
              <a:t>1.4. Alfabetización en salud digital</a:t>
            </a:r>
          </a:p>
          <a:p>
            <a:r>
              <a:rPr lang="es-ES" sz="2400"/>
              <a:t>1.5. Conexión de la alfabetización sanitaria con la salud y la calidad de vida</a:t>
            </a:r>
          </a:p>
          <a:p>
            <a:r>
              <a:rPr lang="es-ES" sz="2400"/>
              <a:t>1.6. Motivos tras la desinformación</a:t>
            </a:r>
          </a:p>
          <a:p>
            <a:r>
              <a:rPr lang="es-ES" sz="2400"/>
              <a:t>1.7. El papel de las redes sociales</a:t>
            </a:r>
            <a:endParaRPr lang="es-ES" sz="2400" dirty="0"/>
          </a:p>
        </p:txBody>
      </p:sp>
      <p:sp>
        <p:nvSpPr>
          <p:cNvPr id="73" name="Google Shape;73;p2"/>
          <p:cNvSpPr txBox="1"/>
          <p:nvPr/>
        </p:nvSpPr>
        <p:spPr>
          <a:xfrm>
            <a:off x="5407598" y="5271874"/>
            <a:ext cx="7839479" cy="1938952"/>
          </a:xfrm>
          <a:prstGeom prst="rect">
            <a:avLst/>
          </a:prstGeom>
          <a:noFill/>
          <a:ln>
            <a:noFill/>
          </a:ln>
        </p:spPr>
        <p:txBody>
          <a:bodyPr spcFirstLastPara="1" wrap="square" lIns="91425" tIns="45700" rIns="91425" bIns="45700" anchor="t" anchorCtr="0">
            <a:spAutoFit/>
          </a:bodyPr>
          <a:lstStyle/>
          <a:p>
            <a:pPr lvl="0"/>
            <a:r>
              <a:rPr lang="es-ES" sz="2400">
                <a:latin typeface="+mn-lt"/>
              </a:rPr>
              <a:t>2.1. Credibilidad de los contenidos - ¿Cómo identificar la desinformación?</a:t>
            </a:r>
          </a:p>
          <a:p>
            <a:pPr lvl="0"/>
            <a:r>
              <a:rPr lang="es-ES" sz="2400">
                <a:latin typeface="+mn-lt"/>
              </a:rPr>
              <a:t>2.2. ¿Cómo identificar la credibilidad de una fuente?</a:t>
            </a:r>
          </a:p>
          <a:p>
            <a:pPr lvl="0"/>
            <a:r>
              <a:rPr lang="es-ES" sz="2400">
                <a:latin typeface="+mn-lt"/>
              </a:rPr>
              <a:t>2.3. Formas de comprobar las fuentes y los hechos</a:t>
            </a:r>
          </a:p>
          <a:p>
            <a:pPr lvl="0"/>
            <a:endParaRPr lang="en-US" sz="2400" dirty="0">
              <a:latin typeface="+mn-lt"/>
            </a:endParaRPr>
          </a:p>
        </p:txBody>
      </p:sp>
      <p:pic>
        <p:nvPicPr>
          <p:cNvPr id="5122" name="Picture 2" descr="Pogled sa strane na siluetu ženske glave okružene s pet ikona na temu komunikacije.">
            <a:extLst>
              <a:ext uri="{FF2B5EF4-FFF2-40B4-BE49-F238E27FC236}">
                <a16:creationId xmlns:a16="http://schemas.microsoft.com/office/drawing/2014/main" id="{30071F52-1A95-4643-A54C-E4517DF2C1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966133" y="2513694"/>
            <a:ext cx="3904856" cy="36994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7E6916-5242-4BDE-AC26-238A329BF2F9}"/>
              </a:ext>
            </a:extLst>
          </p:cNvPr>
          <p:cNvSpPr/>
          <p:nvPr/>
        </p:nvSpPr>
        <p:spPr>
          <a:xfrm>
            <a:off x="11754853" y="8997162"/>
            <a:ext cx="6533147" cy="276999"/>
          </a:xfrm>
          <a:prstGeom prst="rect">
            <a:avLst/>
          </a:prstGeom>
        </p:spPr>
        <p:txBody>
          <a:bodyPr wrap="square">
            <a:spAutoFit/>
          </a:bodyPr>
          <a:lstStyle/>
          <a:p>
            <a:r>
              <a:rPr lang="hr-HR" sz="1200" dirty="0"/>
              <a:t>https://reemahealth.com/wp-content/uploads/2023/02/HealthLiteracy_Header-1600x1192.png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1.5</a:t>
            </a:r>
            <a:r>
              <a:rPr lang="hr-HR" sz="4800" b="1">
                <a:solidFill>
                  <a:schemeClr val="tx1"/>
                </a:solidFill>
                <a:ea typeface="Helvetica Neue"/>
                <a:cs typeface="Helvetica Neue"/>
                <a:sym typeface="Helvetica Neue"/>
              </a:rPr>
              <a:t>. </a:t>
            </a:r>
            <a:r>
              <a:rPr lang="en-GB" sz="4800" b="1">
                <a:solidFill>
                  <a:schemeClr val="tx1"/>
                </a:solidFill>
                <a:ea typeface="Helvetica Neue"/>
                <a:cs typeface="Helvetica Neue"/>
                <a:sym typeface="Helvetica Neue"/>
              </a:rPr>
              <a:t>Alfabetización en salud digital</a:t>
            </a:r>
            <a:endParaRPr lang="en-GB" sz="48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440494" y="2843589"/>
            <a:ext cx="8672770" cy="6315255"/>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s-ES" sz="3200">
                <a:solidFill>
                  <a:schemeClr val="tx1"/>
                </a:solidFill>
                <a:latin typeface="Calibri" panose="020F0502020204030204" pitchFamily="34" charset="0"/>
                <a:ea typeface="Yu Mincho" panose="02020400000000000000" pitchFamily="18" charset="-128"/>
                <a:cs typeface="Arial" panose="020B0604020202020204" pitchFamily="34" charset="0"/>
              </a:rPr>
              <a:t>Los contenidos en Internet están menos regulados y son más "susceptibles" a la comercialización de información falsa y no contrastada.</a:t>
            </a:r>
          </a:p>
          <a:p>
            <a:pPr algn="just">
              <a:lnSpc>
                <a:spcPct val="107000"/>
              </a:lnSpc>
              <a:spcAft>
                <a:spcPts val="800"/>
              </a:spcAft>
            </a:pPr>
            <a:endParaRPr lang="en-GB" sz="32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3200">
                <a:solidFill>
                  <a:schemeClr val="tx1"/>
                </a:solidFill>
                <a:latin typeface="Calibri" panose="020F0502020204030204" pitchFamily="34" charset="0"/>
                <a:ea typeface="Yu Mincho" panose="02020400000000000000" pitchFamily="18" charset="-128"/>
                <a:cs typeface="Arial" panose="020B0604020202020204" pitchFamily="34" charset="0"/>
              </a:rPr>
              <a:t>Otras fuentes de información sanitaria como libros, revistas o televisión menos "susceptibles“</a:t>
            </a:r>
          </a:p>
          <a:p>
            <a:pPr marL="457200" indent="-457200" algn="just">
              <a:lnSpc>
                <a:spcPct val="107000"/>
              </a:lnSpc>
              <a:spcAft>
                <a:spcPts val="800"/>
              </a:spcAft>
              <a:buFont typeface="Arial" panose="020B0604020202020204" pitchFamily="34" charset="0"/>
              <a:buChar char="•"/>
            </a:pPr>
            <a:endParaRPr lang="en-GB" sz="32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3200">
                <a:solidFill>
                  <a:schemeClr val="tx1"/>
                </a:solidFill>
                <a:latin typeface="Calibri" panose="020F0502020204030204" pitchFamily="34" charset="0"/>
                <a:ea typeface="Yu Mincho" panose="02020400000000000000" pitchFamily="18" charset="-128"/>
                <a:cs typeface="Arial" panose="020B0604020202020204" pitchFamily="34" charset="0"/>
              </a:rPr>
              <a:t>Los ciudadanos deben ser críticos al utilizar contenidos públicos</a:t>
            </a:r>
            <a:endParaRPr lang="hr-HR" sz="32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pic>
        <p:nvPicPr>
          <p:cNvPr id="4" name="Imagen 3">
            <a:extLst>
              <a:ext uri="{FF2B5EF4-FFF2-40B4-BE49-F238E27FC236}">
                <a16:creationId xmlns:a16="http://schemas.microsoft.com/office/drawing/2014/main" id="{C872C3F8-5BF2-9C36-347A-D50BCDB70131}"/>
              </a:ext>
            </a:extLst>
          </p:cNvPr>
          <p:cNvPicPr>
            <a:picLocks noChangeAspect="1"/>
          </p:cNvPicPr>
          <p:nvPr/>
        </p:nvPicPr>
        <p:blipFill>
          <a:blip r:embed="rId3"/>
          <a:stretch>
            <a:fillRect/>
          </a:stretch>
        </p:blipFill>
        <p:spPr>
          <a:xfrm>
            <a:off x="12283596" y="2843589"/>
            <a:ext cx="4563910" cy="4486990"/>
          </a:xfrm>
          <a:prstGeom prst="rect">
            <a:avLst/>
          </a:prstGeom>
        </p:spPr>
      </p:pic>
    </p:spTree>
    <p:extLst>
      <p:ext uri="{BB962C8B-B14F-4D97-AF65-F5344CB8AC3E}">
        <p14:creationId xmlns:p14="http://schemas.microsoft.com/office/powerpoint/2010/main" val="295353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1.5</a:t>
            </a:r>
            <a:r>
              <a:rPr lang="hr-HR" sz="4800" b="1">
                <a:solidFill>
                  <a:schemeClr val="tx1"/>
                </a:solidFill>
                <a:ea typeface="Helvetica Neue"/>
                <a:cs typeface="Helvetica Neue"/>
                <a:sym typeface="Helvetica Neue"/>
              </a:rPr>
              <a:t>. </a:t>
            </a:r>
            <a:r>
              <a:rPr lang="en-GB" sz="4800" b="1">
                <a:solidFill>
                  <a:schemeClr val="tx1"/>
                </a:solidFill>
                <a:ea typeface="Helvetica Neue"/>
                <a:cs typeface="Helvetica Neue"/>
                <a:sym typeface="Helvetica Neue"/>
              </a:rPr>
              <a:t>Alfabetización en salud digital</a:t>
            </a:r>
            <a:endParaRPr lang="en-GB" sz="4800" b="1" dirty="0">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536746" y="2642431"/>
            <a:ext cx="11434258" cy="611712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 información puede dividirse en información falsa y desinformación.</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 información que se publica asumiendo que es correcta (publicada sin intención) y que después de un tiempo resulta ser falsa se denomina desinformación, mientras que la información que se diseña y publica intencionadamente con el objetivo de causar daño o conseguir beneficios económicos y resulta ser falsa se denomina desinformación.</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Por esta misma razón, es necesario adquirir ciertos conocimientos para que el consumo de determinadas noticias e informaciones sea inocuo para la salud del individuo.</a:t>
            </a: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76634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1.5</a:t>
            </a:r>
            <a:r>
              <a:rPr lang="hr-HR" sz="4800" b="1">
                <a:solidFill>
                  <a:schemeClr val="tx1"/>
                </a:solidFill>
                <a:ea typeface="Helvetica Neue"/>
                <a:cs typeface="Helvetica Neue"/>
                <a:sym typeface="Helvetica Neue"/>
              </a:rPr>
              <a:t>. </a:t>
            </a:r>
            <a:r>
              <a:rPr lang="en-GB" sz="4800" b="1">
                <a:solidFill>
                  <a:schemeClr val="tx1"/>
                </a:solidFill>
                <a:ea typeface="Helvetica Neue"/>
                <a:cs typeface="Helvetica Neue"/>
                <a:sym typeface="Helvetica Neue"/>
              </a:rPr>
              <a:t>Alfabetización en salud digital</a:t>
            </a:r>
            <a:endParaRPr lang="en-GB" sz="4800" b="1" dirty="0">
              <a:solidFill>
                <a:schemeClr val="tx1"/>
              </a:solidFill>
              <a:ea typeface="Helvetica Neue"/>
              <a:cs typeface="Helvetica Neue"/>
              <a:sym typeface="Helvetica Neue"/>
            </a:endParaRPr>
          </a:p>
        </p:txBody>
      </p:sp>
      <p:sp>
        <p:nvSpPr>
          <p:cNvPr id="3" name="TextBox 2"/>
          <p:cNvSpPr txBox="1"/>
          <p:nvPr/>
        </p:nvSpPr>
        <p:spPr>
          <a:xfrm>
            <a:off x="8734926" y="8182076"/>
            <a:ext cx="806116" cy="307777"/>
          </a:xfrm>
          <a:prstGeom prst="rect">
            <a:avLst/>
          </a:prstGeom>
          <a:noFill/>
        </p:spPr>
        <p:txBody>
          <a:bodyPr wrap="square" rtlCol="0">
            <a:spAutoFit/>
          </a:bodyPr>
          <a:lstStyle/>
          <a:p>
            <a:r>
              <a:rPr lang="hr-HR" dirty="0"/>
              <a:t>/</a:t>
            </a:r>
            <a:endParaRPr lang="en-US" dirty="0"/>
          </a:p>
        </p:txBody>
      </p:sp>
      <p:sp>
        <p:nvSpPr>
          <p:cNvPr id="7" name="TextBox 6">
            <a:extLst>
              <a:ext uri="{FF2B5EF4-FFF2-40B4-BE49-F238E27FC236}">
                <a16:creationId xmlns:a16="http://schemas.microsoft.com/office/drawing/2014/main" id="{C1483749-03CC-4753-8621-A5C251ADEBE3}"/>
              </a:ext>
            </a:extLst>
          </p:cNvPr>
          <p:cNvSpPr txBox="1"/>
          <p:nvPr/>
        </p:nvSpPr>
        <p:spPr>
          <a:xfrm>
            <a:off x="1690438" y="3055083"/>
            <a:ext cx="8015713" cy="2862322"/>
          </a:xfrm>
          <a:prstGeom prst="rect">
            <a:avLst/>
          </a:prstGeom>
          <a:noFill/>
        </p:spPr>
        <p:txBody>
          <a:bodyPr wrap="square" rtlCol="0">
            <a:spAutoFit/>
          </a:bodyPr>
          <a:lstStyle/>
          <a:p>
            <a:endParaRPr lang="hr-HR" sz="2000" dirty="0"/>
          </a:p>
          <a:p>
            <a:r>
              <a:rPr lang="es-ES" sz="2000" b="1"/>
              <a:t>Tratamiento de las varices en casa</a:t>
            </a:r>
            <a:endParaRPr lang="hr-HR" sz="2000" dirty="0"/>
          </a:p>
          <a:p>
            <a:r>
              <a:rPr lang="hr-HR" sz="1800" dirty="0"/>
              <a:t>https://hr4.varcosin.info/azhOwtuQOq/sn9vvMbh5RKAHAz/?al=95218&amp;ap=-1&amp;clickid=w073o9e7n2kjsbhr2c059sbs&amp;esub=-7EBRQCgQAAAPV0gMOZQMCZzfycwHQBgADD_Zl_2QRDRoRDSIRDUIRDVoDSFIHbmwyf2FkY29tYm__NWVLZjhQQnIAA2VJ&amp;site_option=0&amp;sub_2=416&amp;sub_3=noverukavic&amp;sub_4=linker&amp;target=-7EBNQCgQAAAPV0gMOZQAFAQEREQoRCQoRDUIRDRIAAX9hZGNvbWJvATE</a:t>
            </a:r>
          </a:p>
          <a:p>
            <a:endParaRPr lang="hr-HR" dirty="0"/>
          </a:p>
        </p:txBody>
      </p:sp>
      <p:pic>
        <p:nvPicPr>
          <p:cNvPr id="10" name="Picture 9">
            <a:extLst>
              <a:ext uri="{FF2B5EF4-FFF2-40B4-BE49-F238E27FC236}">
                <a16:creationId xmlns:a16="http://schemas.microsoft.com/office/drawing/2014/main" id="{8872327E-9600-4399-A123-2D605CB55A17}"/>
              </a:ext>
            </a:extLst>
          </p:cNvPr>
          <p:cNvPicPr>
            <a:picLocks noChangeAspect="1"/>
          </p:cNvPicPr>
          <p:nvPr/>
        </p:nvPicPr>
        <p:blipFill>
          <a:blip r:embed="rId3"/>
          <a:stretch>
            <a:fillRect/>
          </a:stretch>
        </p:blipFill>
        <p:spPr>
          <a:xfrm>
            <a:off x="11254923" y="5191143"/>
            <a:ext cx="6286500" cy="3607337"/>
          </a:xfrm>
          <a:prstGeom prst="rect">
            <a:avLst/>
          </a:prstGeom>
        </p:spPr>
      </p:pic>
      <p:sp>
        <p:nvSpPr>
          <p:cNvPr id="11" name="Rectangle 10">
            <a:extLst>
              <a:ext uri="{FF2B5EF4-FFF2-40B4-BE49-F238E27FC236}">
                <a16:creationId xmlns:a16="http://schemas.microsoft.com/office/drawing/2014/main" id="{EC955842-9013-4E78-B27B-D5C4C2F72326}"/>
              </a:ext>
            </a:extLst>
          </p:cNvPr>
          <p:cNvSpPr/>
          <p:nvPr/>
        </p:nvSpPr>
        <p:spPr>
          <a:xfrm>
            <a:off x="11766883" y="3494298"/>
            <a:ext cx="4403558" cy="1446550"/>
          </a:xfrm>
          <a:prstGeom prst="rect">
            <a:avLst/>
          </a:prstGeom>
        </p:spPr>
        <p:txBody>
          <a:bodyPr wrap="square">
            <a:spAutoFit/>
          </a:bodyPr>
          <a:lstStyle/>
          <a:p>
            <a:endParaRPr lang="hr-HR" dirty="0"/>
          </a:p>
          <a:p>
            <a:r>
              <a:rPr lang="es-ES" sz="2000" b="1"/>
              <a:t>Tratamiento de la tensión arterial</a:t>
            </a:r>
          </a:p>
          <a:p>
            <a:endParaRPr lang="hr-HR" sz="2000" b="1" dirty="0"/>
          </a:p>
          <a:p>
            <a:r>
              <a:rPr lang="hr-HR" sz="2000" dirty="0"/>
              <a:t>http://spagetlink.com/tx4f</a:t>
            </a:r>
          </a:p>
          <a:p>
            <a:endParaRPr lang="hr-HR" dirty="0"/>
          </a:p>
        </p:txBody>
      </p:sp>
      <p:sp>
        <p:nvSpPr>
          <p:cNvPr id="13" name="Rectangle 12">
            <a:extLst>
              <a:ext uri="{FF2B5EF4-FFF2-40B4-BE49-F238E27FC236}">
                <a16:creationId xmlns:a16="http://schemas.microsoft.com/office/drawing/2014/main" id="{78FBBCA6-5FAE-4D0E-A30E-5396A4010E05}"/>
              </a:ext>
            </a:extLst>
          </p:cNvPr>
          <p:cNvSpPr/>
          <p:nvPr/>
        </p:nvSpPr>
        <p:spPr>
          <a:xfrm>
            <a:off x="1657676" y="6858637"/>
            <a:ext cx="9144000" cy="1631216"/>
          </a:xfrm>
          <a:prstGeom prst="rect">
            <a:avLst/>
          </a:prstGeom>
        </p:spPr>
        <p:txBody>
          <a:bodyPr>
            <a:spAutoFit/>
          </a:bodyPr>
          <a:lstStyle/>
          <a:p>
            <a:endParaRPr lang="hr-HR" sz="2000" dirty="0"/>
          </a:p>
          <a:p>
            <a:r>
              <a:rPr lang="es-ES" sz="2000" b="1" u="sng">
                <a:solidFill>
                  <a:srgbClr val="1A0DAB"/>
                </a:solidFill>
                <a:latin typeface="arial" panose="020B0604020202020204" pitchFamily="34" charset="0"/>
                <a:hlinkClick r:id="rId4"/>
              </a:rPr>
              <a:t>Expertos advierten contra la inhalación de lejía tras los comentarios de Trump</a:t>
            </a:r>
          </a:p>
          <a:p>
            <a:endParaRPr lang="hr-HR" sz="2000" u="sng" dirty="0">
              <a:solidFill>
                <a:srgbClr val="1A0DAB"/>
              </a:solidFill>
              <a:latin typeface="arial" panose="020B0604020202020204" pitchFamily="34" charset="0"/>
              <a:hlinkClick r:id="rId4"/>
            </a:endParaRPr>
          </a:p>
          <a:p>
            <a:r>
              <a:rPr lang="en-US" sz="2000" u="sng" dirty="0">
                <a:solidFill>
                  <a:srgbClr val="1A0DAB"/>
                </a:solidFill>
                <a:latin typeface="arial" panose="020B0604020202020204" pitchFamily="34" charset="0"/>
                <a:hlinkClick r:id="rId4">
                  <a:extLst>
                    <a:ext uri="{A12FA001-AC4F-418D-AE19-62706E023703}">
                      <ahyp:hlinkClr xmlns:ahyp="http://schemas.microsoft.com/office/drawing/2018/hyperlinkcolor" val="tx"/>
                    </a:ext>
                  </a:extLst>
                </a:hlinkClick>
              </a:rPr>
              <a:t>https://time.com/5826882/coronavirus-trump-heat-bleach/</a:t>
            </a:r>
            <a:endParaRPr lang="en-US" sz="2000" u="sng" dirty="0">
              <a:solidFill>
                <a:srgbClr val="1A0DAB"/>
              </a:solidFill>
              <a:latin typeface="arial" panose="020B0604020202020204" pitchFamily="34" charset="0"/>
              <a:hlinkClick r:id="rId4"/>
            </a:endParaRPr>
          </a:p>
        </p:txBody>
      </p:sp>
      <p:sp>
        <p:nvSpPr>
          <p:cNvPr id="14" name="Speech Bubble: Rectangle with Corners Rounded 13">
            <a:extLst>
              <a:ext uri="{FF2B5EF4-FFF2-40B4-BE49-F238E27FC236}">
                <a16:creationId xmlns:a16="http://schemas.microsoft.com/office/drawing/2014/main" id="{23C11607-94CC-4A08-88DE-923B011CD0CA}"/>
              </a:ext>
            </a:extLst>
          </p:cNvPr>
          <p:cNvSpPr/>
          <p:nvPr/>
        </p:nvSpPr>
        <p:spPr>
          <a:xfrm>
            <a:off x="1690437" y="2341929"/>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r>
              <a:rPr lang="en-GB" sz="2400">
                <a:solidFill>
                  <a:schemeClr val="tx1"/>
                </a:solidFill>
              </a:rPr>
              <a:t>Ejemplo</a:t>
            </a:r>
            <a:r>
              <a:rPr lang="hr-HR" sz="2400">
                <a:solidFill>
                  <a:schemeClr val="tx1"/>
                </a:solidFill>
              </a:rPr>
              <a:t>:</a:t>
            </a:r>
            <a:endParaRPr lang="hr-HR" sz="2400" dirty="0">
              <a:solidFill>
                <a:schemeClr val="tx1"/>
              </a:solidFill>
            </a:endParaRPr>
          </a:p>
        </p:txBody>
      </p:sp>
      <p:sp>
        <p:nvSpPr>
          <p:cNvPr id="17" name="Speech Bubble: Rectangle with Corners Rounded 16">
            <a:extLst>
              <a:ext uri="{FF2B5EF4-FFF2-40B4-BE49-F238E27FC236}">
                <a16:creationId xmlns:a16="http://schemas.microsoft.com/office/drawing/2014/main" id="{D0668A2D-9D6E-4E97-BBC2-F9FBA13BE1C6}"/>
              </a:ext>
            </a:extLst>
          </p:cNvPr>
          <p:cNvSpPr/>
          <p:nvPr/>
        </p:nvSpPr>
        <p:spPr>
          <a:xfrm>
            <a:off x="1654342" y="6060212"/>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r>
              <a:rPr lang="en-GB" sz="2400">
                <a:solidFill>
                  <a:schemeClr val="tx1"/>
                </a:solidFill>
              </a:rPr>
              <a:t>Ejemplo </a:t>
            </a:r>
            <a:r>
              <a:rPr lang="hr-HR" sz="2400">
                <a:solidFill>
                  <a:schemeClr val="tx1"/>
                </a:solidFill>
              </a:rPr>
              <a:t>:</a:t>
            </a:r>
            <a:endParaRPr lang="hr-HR" sz="2400" dirty="0">
              <a:solidFill>
                <a:schemeClr val="tx1"/>
              </a:solidFill>
            </a:endParaRPr>
          </a:p>
        </p:txBody>
      </p:sp>
      <p:sp>
        <p:nvSpPr>
          <p:cNvPr id="2" name="Speech Bubble: Rectangle with Corners Rounded 13">
            <a:extLst>
              <a:ext uri="{FF2B5EF4-FFF2-40B4-BE49-F238E27FC236}">
                <a16:creationId xmlns:a16="http://schemas.microsoft.com/office/drawing/2014/main" id="{4DDE6282-D61A-6D7E-24C5-AF0C6CB2FD54}"/>
              </a:ext>
            </a:extLst>
          </p:cNvPr>
          <p:cNvSpPr/>
          <p:nvPr/>
        </p:nvSpPr>
        <p:spPr>
          <a:xfrm>
            <a:off x="11766883" y="2383268"/>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r>
              <a:rPr lang="en-GB" sz="2400">
                <a:solidFill>
                  <a:schemeClr val="tx1"/>
                </a:solidFill>
              </a:rPr>
              <a:t>Ejemplo</a:t>
            </a:r>
            <a:r>
              <a:rPr lang="hr-HR" sz="2400">
                <a:solidFill>
                  <a:schemeClr val="tx1"/>
                </a:solidFill>
              </a:rPr>
              <a:t>:</a:t>
            </a:r>
            <a:endParaRPr lang="hr-HR" sz="2400" dirty="0">
              <a:solidFill>
                <a:schemeClr val="tx1"/>
              </a:solidFill>
            </a:endParaRPr>
          </a:p>
        </p:txBody>
      </p:sp>
    </p:spTree>
    <p:extLst>
      <p:ext uri="{BB962C8B-B14F-4D97-AF65-F5344CB8AC3E}">
        <p14:creationId xmlns:p14="http://schemas.microsoft.com/office/powerpoint/2010/main" val="320089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1.6</a:t>
            </a:r>
            <a:r>
              <a:rPr lang="en-US" sz="4400" b="1">
                <a:solidFill>
                  <a:schemeClr val="tx1"/>
                </a:solidFill>
                <a:ea typeface="Helvetica Neue"/>
                <a:cs typeface="Helvetica Neue"/>
                <a:sym typeface="Helvetica Neue"/>
              </a:rPr>
              <a:t>	</a:t>
            </a:r>
            <a:r>
              <a:rPr lang="es-ES" sz="4400" b="1">
                <a:solidFill>
                  <a:schemeClr val="tx1"/>
                </a:solidFill>
                <a:ea typeface="Helvetica Neue"/>
                <a:cs typeface="Helvetica Neue"/>
                <a:sym typeface="Helvetica Neue"/>
              </a:rPr>
              <a:t>Los motivos tras la desinformación</a:t>
            </a:r>
            <a:endParaRPr lang="en-US" sz="4400" b="1" dirty="0">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440494" y="2843589"/>
            <a:ext cx="13210718" cy="5450916"/>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Noticias falsas - Las publicaciones se refieren a información falsa o fabricada intencionadamente que se presenta como verdadera con fines promocionales, es decir, para vender un medicamento, un procedimiento para tratar una enfermedad - afección concreta, o por un tercer motivo.</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 información incluye noticias falsas peligrosas e información sanitaria engañosa con afirmaciones falsas que pueden poner directamente en peligro vidas y perjudicar gravemente la salud de las personas.</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Es importante evaluar las fuentes, es decir, comprobar la credibilidad de la información, para evitar fraudes, que pueden tener graves consecuencias en caso de enfermedad.</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Es imperativo examinar el motivo y la finalidad de la publicación.</a:t>
            </a: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492761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2734980" cy="707846"/>
          </a:xfrm>
          <a:prstGeom prst="rect">
            <a:avLst/>
          </a:prstGeom>
          <a:noFill/>
          <a:ln>
            <a:noFill/>
          </a:ln>
        </p:spPr>
        <p:txBody>
          <a:bodyPr spcFirstLastPara="1" wrap="square" lIns="91425" tIns="45700" rIns="91425" bIns="45700" anchor="t" anchorCtr="0">
            <a:spAutoFit/>
          </a:bodyPr>
          <a:lstStyle/>
          <a:p>
            <a:pPr lvl="0"/>
            <a:r>
              <a:rPr lang="en-US" sz="4000" b="1" dirty="0">
                <a:solidFill>
                  <a:schemeClr val="tx1"/>
                </a:solidFill>
                <a:ea typeface="Helvetica Neue"/>
                <a:cs typeface="Helvetica Neue"/>
                <a:sym typeface="Helvetica Neue"/>
              </a:rPr>
              <a:t>1.6</a:t>
            </a:r>
            <a:r>
              <a:rPr lang="en-US" sz="4000" b="1">
                <a:solidFill>
                  <a:schemeClr val="tx1"/>
                </a:solidFill>
                <a:ea typeface="Helvetica Neue"/>
                <a:cs typeface="Helvetica Neue"/>
                <a:sym typeface="Helvetica Neue"/>
              </a:rPr>
              <a:t>	</a:t>
            </a:r>
            <a:r>
              <a:rPr lang="es-ES" sz="4000" b="1">
                <a:solidFill>
                  <a:schemeClr val="tx1"/>
                </a:solidFill>
                <a:ea typeface="Helvetica Neue"/>
                <a:cs typeface="Helvetica Neue"/>
                <a:sym typeface="Helvetica Neue"/>
              </a:rPr>
              <a:t> Los motivos tras la desinformación</a:t>
            </a:r>
            <a:endParaRPr lang="hr-HR" sz="4000" b="1" dirty="0">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440493" y="2843589"/>
            <a:ext cx="14291875" cy="5297669"/>
          </a:xfrm>
          <a:prstGeom prst="rect">
            <a:avLst/>
          </a:prstGeom>
          <a:noFill/>
        </p:spPr>
        <p:txBody>
          <a:bodyPr wrap="square" rtlCol="0">
            <a:spAutoFit/>
          </a:bodyPr>
          <a:lstStyle/>
          <a:p>
            <a:pPr algn="just">
              <a:lnSpc>
                <a:spcPct val="107000"/>
              </a:lnSpc>
              <a:spcAft>
                <a:spcPts val="800"/>
              </a:spcAft>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¿Cuáles podrían ser los motivos de la desinformación sanitaria?</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Venta de contenidos: beneficio económico. - Los anuncios falsos suelen estar motivados por incentivos económicos. Personas o grupos difunden información falsa sobre un producto concreto -un medicamento o un procedimiento terapéutico- para promocionarlo y obtener un beneficio económico.</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Causar daño deliberadamente.</a:t>
            </a:r>
          </a:p>
          <a:p>
            <a:pPr algn="just">
              <a:lnSpc>
                <a:spcPct val="107000"/>
              </a:lnSpc>
              <a:spcAft>
                <a:spcPts val="800"/>
              </a:spcAft>
            </a:pP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¿Cuál puede ser el objetivo de la desinformación?</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Base política - manipulación del intercambio público (durante la pandemia de Covid 19).</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Publicación con fines publicitarios (publicidad de pago).</a:t>
            </a: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780863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1.7</a:t>
            </a:r>
            <a:r>
              <a:rPr lang="en-US" sz="4800" b="1">
                <a:solidFill>
                  <a:schemeClr val="tx1"/>
                </a:solidFill>
                <a:ea typeface="Helvetica Neue"/>
                <a:cs typeface="Helvetica Neue"/>
                <a:sym typeface="Helvetica Neue"/>
              </a:rPr>
              <a:t>. </a:t>
            </a:r>
            <a:r>
              <a:rPr lang="es-ES" sz="4800" b="1">
                <a:solidFill>
                  <a:schemeClr val="tx1"/>
                </a:solidFill>
                <a:ea typeface="Helvetica Neue"/>
                <a:cs typeface="Helvetica Neue"/>
                <a:sym typeface="Helvetica Neue"/>
              </a:rPr>
              <a:t>El papel de las redes sociales</a:t>
            </a:r>
            <a:endParaRPr lang="hr-HR" sz="4800" b="1" dirty="0">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392367" y="2651084"/>
            <a:ext cx="15081336" cy="611712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Las redes sociales desempeñan un papel importante en la difusión de desinformación, lo que fue especialmente evidente durante la pandemia de coronavirus y la introducción de la cuarentena, cuando las redes sociales fueron la principal fuente de información. </a:t>
            </a:r>
          </a:p>
          <a:p>
            <a:pPr marL="457200" indent="-457200" algn="just">
              <a:lnSpc>
                <a:spcPct val="107000"/>
              </a:lnSpc>
              <a:spcAft>
                <a:spcPts val="800"/>
              </a:spcAft>
              <a:buFont typeface="Arial" panose="020B0604020202020204" pitchFamily="34" charset="0"/>
              <a:buChar char="•"/>
            </a:pPr>
            <a:endParaRPr lang="es-ES"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Con la propagación de la pandemia y el desarrollo e introducción de la vacuna contra la enfermedad COVID -19, se difundieron en las plataformas de Internet una serie de informaciones erróneas sobre la seguridad de la vacuna, qué hacer en caso de enfermedad, etc.</a:t>
            </a: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Uno de los ejemplos es que lavarse las manos no ayuda a combatir el COVID -19, así como la publicidad de una serie de "medicamentos" para tratar el COVID -19, cuyo uso puede tener graves consecuencias para la salud humana, por ejemplo, "una infección por coronavirus se puede curar si se bebe lejía o alcohol puro".</a:t>
            </a:r>
            <a:endParaRPr lang="en-GB"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6670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1.7</a:t>
            </a:r>
            <a:r>
              <a:rPr lang="en-US" sz="4800" b="1">
                <a:solidFill>
                  <a:schemeClr val="tx1"/>
                </a:solidFill>
                <a:ea typeface="Helvetica Neue"/>
                <a:cs typeface="Helvetica Neue"/>
                <a:sym typeface="Helvetica Neue"/>
              </a:rPr>
              <a:t>. </a:t>
            </a:r>
            <a:r>
              <a:rPr lang="es-ES" sz="4800" b="1">
                <a:solidFill>
                  <a:schemeClr val="tx1"/>
                </a:solidFill>
                <a:ea typeface="Helvetica Neue"/>
                <a:cs typeface="Helvetica Neue"/>
                <a:sym typeface="Helvetica Neue"/>
              </a:rPr>
              <a:t>El papel de las redes sociales</a:t>
            </a:r>
            <a:endParaRPr lang="hr-HR" sz="48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440494" y="2843589"/>
            <a:ext cx="15081336" cy="5553508"/>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Las plataformas de redes sociales refuerzan y difunden la desinformación a través de diversos contenidos creados por usuarios que no están autorizados a facilitar información sobre salud y tratamientos. Por este motivo, la Unión Europea y sus Estados miembros están intensificando sus actividades y tomando medidas para combatir la desinformación.</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a:solidFill>
                  <a:schemeClr val="tx1"/>
                </a:solidFill>
                <a:latin typeface="Calibri" panose="020F0502020204030204" pitchFamily="34" charset="0"/>
                <a:ea typeface="Yu Mincho" panose="02020400000000000000" pitchFamily="18" charset="-128"/>
                <a:cs typeface="Arial" panose="020B0604020202020204" pitchFamily="34" charset="0"/>
              </a:rPr>
              <a:t>Disponible en:</a:t>
            </a: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hlinkClick r:id="rId3"/>
              </a:rPr>
              <a:t>https://www.consilium.europa.eu/hr/policies/coronavirus/fighting-disinformation/</a:t>
            </a: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Las instituciones de la UE están trabajando para concienciar sobre los peligros de la desinformación y fomentar el uso de fuentes creíbles, con la publicación de una lista de fuentes de información pertinentes (fuentes oficiales de información) en la UE y las instituciones de la UE y organizaciones internacionales pertinentes se ha publicado.</a:t>
            </a:r>
            <a:endParaRPr lang="en-GB"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02416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1.7</a:t>
            </a:r>
            <a:r>
              <a:rPr lang="en-US" sz="4800" b="1">
                <a:solidFill>
                  <a:schemeClr val="tx1"/>
                </a:solidFill>
                <a:ea typeface="Helvetica Neue"/>
                <a:cs typeface="Helvetica Neue"/>
                <a:sym typeface="Helvetica Neue"/>
              </a:rPr>
              <a:t>. </a:t>
            </a:r>
            <a:r>
              <a:rPr lang="es-ES" sz="4800" b="1">
                <a:solidFill>
                  <a:schemeClr val="tx1"/>
                </a:solidFill>
                <a:ea typeface="Helvetica Neue"/>
                <a:cs typeface="Helvetica Neue"/>
                <a:sym typeface="Helvetica Neue"/>
              </a:rPr>
              <a:t>El papel de las redes sociales</a:t>
            </a:r>
            <a:endParaRPr lang="hr-HR" sz="4800" b="1" dirty="0">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256274" y="2386389"/>
            <a:ext cx="15081336" cy="6578147"/>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Como resultado de las actividades de lucha contra la desinformación, en junio de 2020 se publicó una COMUNICACIÓN CONJUNTA DEL PARLAMENTO EUROPEO, EL CONSEJO EUROPEO, EL CONSEJO, EL COMITÉ ECONÓMICO Y SOCIAL EUROPEO Y EL CONSEJO DE LAS REGIONES titulada "La lucha contra la desinformación sobre la enfermedad COVID -19 - Reconocimiento de los hechos", en la que la Comisión Europea y la Alta Representante propondrán medidas concretas para combatir el problema de la propagación de la desinformación.</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a:solidFill>
                  <a:schemeClr val="tx1"/>
                </a:solidFill>
                <a:latin typeface="Calibri" panose="020F0502020204030204" pitchFamily="34" charset="0"/>
                <a:ea typeface="Yu Mincho" panose="02020400000000000000" pitchFamily="18" charset="-128"/>
                <a:cs typeface="Arial" panose="020B0604020202020204" pitchFamily="34" charset="0"/>
              </a:rPr>
              <a:t>El documento está disponible en: </a:t>
            </a: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hlinkClick r:id="rId3"/>
              </a:rPr>
              <a:t>https://eur-lex.europa.eu/legal-content/HR/TXT/PDF/?uri=CELEX:52020JC0008</a:t>
            </a: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El amplio alcance de las redes sociales, así como la disponibilidad de su uso, las convierte en un terreno abonado para la rápida difusión de información falsa o inexacta que puede tener consecuencias muy graves para la salud de las personas.</a:t>
            </a:r>
            <a:endParaRPr lang="en-GB"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pic>
        <p:nvPicPr>
          <p:cNvPr id="4" name="Imagen 3">
            <a:extLst>
              <a:ext uri="{FF2B5EF4-FFF2-40B4-BE49-F238E27FC236}">
                <a16:creationId xmlns:a16="http://schemas.microsoft.com/office/drawing/2014/main" id="{8BB7CE44-A4C7-F162-3DD6-FBDB2C81A0E5}"/>
              </a:ext>
            </a:extLst>
          </p:cNvPr>
          <p:cNvPicPr>
            <a:picLocks noChangeAspect="1"/>
          </p:cNvPicPr>
          <p:nvPr/>
        </p:nvPicPr>
        <p:blipFill>
          <a:blip r:embed="rId4"/>
          <a:stretch>
            <a:fillRect/>
          </a:stretch>
        </p:blipFill>
        <p:spPr>
          <a:xfrm>
            <a:off x="14242876" y="4969897"/>
            <a:ext cx="3343666" cy="2289684"/>
          </a:xfrm>
          <a:prstGeom prst="rect">
            <a:avLst/>
          </a:prstGeom>
        </p:spPr>
      </p:pic>
    </p:spTree>
    <p:extLst>
      <p:ext uri="{BB962C8B-B14F-4D97-AF65-F5344CB8AC3E}">
        <p14:creationId xmlns:p14="http://schemas.microsoft.com/office/powerpoint/2010/main" val="384225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3566160" y="2604875"/>
            <a:ext cx="12017829" cy="3785611"/>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en-US" sz="6000" b="1" dirty="0">
              <a:solidFill>
                <a:srgbClr val="00CCFF"/>
              </a:solidFill>
              <a:latin typeface="+mn-lt"/>
              <a:ea typeface="Helvetica Neue"/>
              <a:cs typeface="Helvetica Neue"/>
              <a:sym typeface="Helvetica Neue"/>
            </a:endParaRPr>
          </a:p>
          <a:p>
            <a:pPr lvl="0" algn="ctr">
              <a:buClr>
                <a:srgbClr val="AED633"/>
              </a:buClr>
              <a:buSzPts val="6000"/>
            </a:pPr>
            <a:r>
              <a:rPr lang="hr-HR" sz="6000" b="1" dirty="0">
                <a:solidFill>
                  <a:srgbClr val="00CCFF"/>
                </a:solidFill>
                <a:latin typeface="+mn-lt"/>
                <a:ea typeface="Helvetica Neue"/>
                <a:cs typeface="Helvetica Neue"/>
                <a:sym typeface="Helvetica Neue"/>
              </a:rPr>
              <a:t>2. </a:t>
            </a:r>
          </a:p>
          <a:p>
            <a:pPr lvl="0" algn="ctr">
              <a:buClr>
                <a:srgbClr val="AED633"/>
              </a:buClr>
              <a:buSzPts val="6000"/>
            </a:pPr>
            <a:r>
              <a:rPr lang="en-US" sz="6000" b="1">
                <a:solidFill>
                  <a:srgbClr val="00CCFF"/>
                </a:solidFill>
                <a:latin typeface="+mn-lt"/>
                <a:ea typeface="Helvetica Neue"/>
                <a:cs typeface="Helvetica Neue"/>
                <a:sym typeface="Helvetica Neue"/>
              </a:rPr>
              <a:t>Identificar la desinformación sanitaria</a:t>
            </a:r>
            <a:endParaRPr lang="es-ES" sz="6000" b="1" dirty="0">
              <a:solidFill>
                <a:srgbClr val="00CCFF"/>
              </a:solidFill>
              <a:latin typeface="+mn-lt"/>
              <a:ea typeface="Helvetica Neue"/>
              <a:cs typeface="Helvetica Neue"/>
              <a:sym typeface="Helvetica Neue"/>
            </a:endParaRPr>
          </a:p>
        </p:txBody>
      </p:sp>
      <p:sp>
        <p:nvSpPr>
          <p:cNvPr id="2" name="Rectangle 1">
            <a:extLst>
              <a:ext uri="{FF2B5EF4-FFF2-40B4-BE49-F238E27FC236}">
                <a16:creationId xmlns:a16="http://schemas.microsoft.com/office/drawing/2014/main" id="{210795AE-4B8E-44BA-B605-21844BA0208E}"/>
              </a:ext>
            </a:extLst>
          </p:cNvPr>
          <p:cNvSpPr/>
          <p:nvPr/>
        </p:nvSpPr>
        <p:spPr>
          <a:xfrm>
            <a:off x="12025837" y="8984095"/>
            <a:ext cx="5565947" cy="307777"/>
          </a:xfrm>
          <a:prstGeom prst="rect">
            <a:avLst/>
          </a:prstGeom>
        </p:spPr>
        <p:txBody>
          <a:bodyPr wrap="none">
            <a:spAutoFit/>
          </a:bodyPr>
          <a:lstStyle/>
          <a:p>
            <a:r>
              <a:rPr lang="hr-HR" dirty="0"/>
              <a:t>https://www.vecernji.ba/media/img/d4/f2/2f8550822c1bff47f6db.jpeg</a:t>
            </a:r>
          </a:p>
        </p:txBody>
      </p:sp>
      <p:pic>
        <p:nvPicPr>
          <p:cNvPr id="3" name="Picture 2">
            <a:extLst>
              <a:ext uri="{FF2B5EF4-FFF2-40B4-BE49-F238E27FC236}">
                <a16:creationId xmlns:a16="http://schemas.microsoft.com/office/drawing/2014/main" id="{09261A5C-929B-47D5-90F8-A73DE1E993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21146" y="5889984"/>
            <a:ext cx="3981033" cy="2645893"/>
          </a:xfrm>
          <a:prstGeom prst="rect">
            <a:avLst/>
          </a:prstGeom>
        </p:spPr>
      </p:pic>
    </p:spTree>
    <p:extLst>
      <p:ext uri="{BB962C8B-B14F-4D97-AF65-F5344CB8AC3E}">
        <p14:creationId xmlns:p14="http://schemas.microsoft.com/office/powerpoint/2010/main" val="3463618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958061" y="1481476"/>
            <a:ext cx="12086185" cy="1200288"/>
          </a:xfrm>
          <a:prstGeom prst="rect">
            <a:avLst/>
          </a:prstGeom>
          <a:noFill/>
          <a:ln>
            <a:noFill/>
          </a:ln>
        </p:spPr>
        <p:txBody>
          <a:bodyPr spcFirstLastPara="1" wrap="square" lIns="91425" tIns="45700" rIns="91425" bIns="45700" anchor="t" anchorCtr="0">
            <a:spAutoFit/>
          </a:bodyPr>
          <a:lstStyle/>
          <a:p>
            <a:pPr lvl="0"/>
            <a:r>
              <a:rPr lang="en-US" sz="3600" b="1" dirty="0">
                <a:solidFill>
                  <a:schemeClr val="tx1"/>
                </a:solidFill>
                <a:ea typeface="Helvetica Neue"/>
                <a:cs typeface="Helvetica Neue"/>
                <a:sym typeface="Helvetica Neue"/>
              </a:rPr>
              <a:t>2.1</a:t>
            </a:r>
            <a:r>
              <a:rPr lang="en-US" sz="3600" b="1">
                <a:solidFill>
                  <a:schemeClr val="tx1"/>
                </a:solidFill>
                <a:ea typeface="Helvetica Neue"/>
                <a:cs typeface="Helvetica Neue"/>
                <a:sym typeface="Helvetica Neue"/>
              </a:rPr>
              <a:t>. </a:t>
            </a:r>
            <a:r>
              <a:rPr lang="es-ES" sz="3600" b="1">
                <a:solidFill>
                  <a:schemeClr val="tx1"/>
                </a:solidFill>
                <a:ea typeface="Helvetica Neue"/>
                <a:cs typeface="Helvetica Neue"/>
                <a:sym typeface="Helvetica Neue"/>
              </a:rPr>
              <a:t>Credibilidad de los contenidos - ¿Cómo reconocer la desinformación sanitaria?</a:t>
            </a:r>
            <a:endParaRPr lang="hr-HR" sz="36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801651" y="2991680"/>
            <a:ext cx="15081336" cy="6095964"/>
          </a:xfrm>
          <a:prstGeom prst="rect">
            <a:avLst/>
          </a:prstGeom>
          <a:noFill/>
        </p:spPr>
        <p:txBody>
          <a:bodyPr wrap="square" rtlCol="0">
            <a:spAutoFit/>
          </a:bodyPr>
          <a:lstStyle/>
          <a:p>
            <a:pPr algn="just">
              <a:lnSpc>
                <a:spcPct val="107000"/>
              </a:lnSpc>
              <a:spcAft>
                <a:spcPts val="800"/>
              </a:spcAft>
            </a:pPr>
            <a:r>
              <a:rPr lang="es-ES" sz="3600">
                <a:solidFill>
                  <a:schemeClr val="tx1"/>
                </a:solidFill>
                <a:latin typeface="Calibri" panose="020F0502020204030204" pitchFamily="34" charset="0"/>
                <a:ea typeface="Yu Mincho" panose="02020400000000000000" pitchFamily="18" charset="-128"/>
                <a:cs typeface="Arial" panose="020B0604020202020204" pitchFamily="34" charset="0"/>
              </a:rPr>
              <a:t>Al buscar sitios web, es decir, entradas en portales de Internet:</a:t>
            </a:r>
          </a:p>
          <a:p>
            <a:pPr algn="just">
              <a:lnSpc>
                <a:spcPct val="107000"/>
              </a:lnSpc>
              <a:spcAft>
                <a:spcPts val="800"/>
              </a:spcAft>
            </a:pPr>
            <a:r>
              <a:rPr lang="en-US" sz="3600">
                <a:solidFill>
                  <a:schemeClr val="tx1"/>
                </a:solidFill>
                <a:latin typeface="Calibri" panose="020F0502020204030204" pitchFamily="34" charset="0"/>
                <a:ea typeface="Yu Mincho" panose="02020400000000000000" pitchFamily="18" charset="-128"/>
                <a:cs typeface="Arial" panose="020B0604020202020204" pitchFamily="34" charset="0"/>
              </a:rPr>
              <a:t> </a:t>
            </a:r>
            <a:endPar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3600">
                <a:solidFill>
                  <a:schemeClr val="tx1"/>
                </a:solidFill>
                <a:latin typeface="Calibri" panose="020F0502020204030204" pitchFamily="34" charset="0"/>
                <a:ea typeface="Yu Mincho" panose="02020400000000000000" pitchFamily="18" charset="-128"/>
                <a:cs typeface="Arial" panose="020B0604020202020204" pitchFamily="34" charset="0"/>
              </a:rPr>
              <a:t>Comprueba las URLs</a:t>
            </a:r>
            <a:endPar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endPar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3600">
                <a:solidFill>
                  <a:schemeClr val="tx1"/>
                </a:solidFill>
                <a:latin typeface="Calibri" panose="020F0502020204030204" pitchFamily="34" charset="0"/>
                <a:ea typeface="Yu Mincho" panose="02020400000000000000" pitchFamily="18" charset="-128"/>
                <a:cs typeface="Arial" panose="020B0604020202020204" pitchFamily="34" charset="0"/>
              </a:rPr>
              <a:t>Comprueba si el portal tiene un sello</a:t>
            </a:r>
            <a:endPar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3600">
                <a:solidFill>
                  <a:schemeClr val="tx1"/>
                </a:solidFill>
                <a:latin typeface="Calibri" panose="020F0502020204030204" pitchFamily="34" charset="0"/>
                <a:ea typeface="Yu Mincho" panose="02020400000000000000" pitchFamily="18" charset="-128"/>
                <a:cs typeface="Arial" panose="020B0604020202020204" pitchFamily="34" charset="0"/>
              </a:rPr>
              <a:t>Comprueba las identidades de las personas que lo editan</a:t>
            </a:r>
            <a:endPar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endParaRPr lang="hr-HR" sz="36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GB"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pic>
        <p:nvPicPr>
          <p:cNvPr id="8" name="Picture 7">
            <a:extLst>
              <a:ext uri="{FF2B5EF4-FFF2-40B4-BE49-F238E27FC236}">
                <a16:creationId xmlns:a16="http://schemas.microsoft.com/office/drawing/2014/main" id="{9D5B14A8-3C12-4F1B-BB34-069634D80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80929" y="6995706"/>
            <a:ext cx="1263317" cy="914479"/>
          </a:xfrm>
          <a:prstGeom prst="rect">
            <a:avLst/>
          </a:prstGeom>
        </p:spPr>
      </p:pic>
      <p:pic>
        <p:nvPicPr>
          <p:cNvPr id="9" name="Picture 8">
            <a:extLst>
              <a:ext uri="{FF2B5EF4-FFF2-40B4-BE49-F238E27FC236}">
                <a16:creationId xmlns:a16="http://schemas.microsoft.com/office/drawing/2014/main" id="{405962DB-852D-4FCF-B9E4-55EC023BB2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1224" y="5733007"/>
            <a:ext cx="1268078" cy="914479"/>
          </a:xfrm>
          <a:prstGeom prst="rect">
            <a:avLst/>
          </a:prstGeom>
        </p:spPr>
      </p:pic>
      <p:pic>
        <p:nvPicPr>
          <p:cNvPr id="10" name="Picture 9">
            <a:extLst>
              <a:ext uri="{FF2B5EF4-FFF2-40B4-BE49-F238E27FC236}">
                <a16:creationId xmlns:a16="http://schemas.microsoft.com/office/drawing/2014/main" id="{E526CE02-35CE-466F-A901-A79DA6086A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7866" y="4084681"/>
            <a:ext cx="1268078" cy="914479"/>
          </a:xfrm>
          <a:prstGeom prst="rect">
            <a:avLst/>
          </a:prstGeom>
        </p:spPr>
      </p:pic>
    </p:spTree>
    <p:extLst>
      <p:ext uri="{BB962C8B-B14F-4D97-AF65-F5344CB8AC3E}">
        <p14:creationId xmlns:p14="http://schemas.microsoft.com/office/powerpoint/2010/main" val="611044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C00C44-6D5D-4D6B-AC0F-5C115D0BD909}"/>
              </a:ext>
            </a:extLst>
          </p:cNvPr>
          <p:cNvSpPr txBox="1"/>
          <p:nvPr/>
        </p:nvSpPr>
        <p:spPr>
          <a:xfrm>
            <a:off x="1840804" y="4507418"/>
            <a:ext cx="11070524" cy="3970318"/>
          </a:xfrm>
          <a:prstGeom prst="rect">
            <a:avLst/>
          </a:prstGeom>
          <a:noFill/>
        </p:spPr>
        <p:txBody>
          <a:bodyPr wrap="square" rtlCol="0">
            <a:spAutoFit/>
          </a:bodyPr>
          <a:lstStyle/>
          <a:p>
            <a:pPr marL="342900" indent="-342900">
              <a:buFont typeface="Arial" panose="020B0604020202020204" pitchFamily="34" charset="0"/>
              <a:buChar char="•"/>
            </a:pPr>
            <a:r>
              <a:rPr lang="es-ES" sz="2800"/>
              <a:t>Comprender el concepto de alfabetización sanitaria.</a:t>
            </a:r>
          </a:p>
          <a:p>
            <a:pPr marL="342900" indent="-342900">
              <a:buFont typeface="Arial" panose="020B0604020202020204" pitchFamily="34" charset="0"/>
              <a:buChar char="•"/>
            </a:pPr>
            <a:r>
              <a:rPr lang="es-ES" sz="2800"/>
              <a:t>Comprender el concepto de alfabetización en cibersalud.</a:t>
            </a:r>
          </a:p>
          <a:p>
            <a:pPr marL="342900" indent="-342900">
              <a:buFont typeface="Arial" panose="020B0604020202020204" pitchFamily="34" charset="0"/>
              <a:buChar char="•"/>
            </a:pPr>
            <a:r>
              <a:rPr lang="es-ES" sz="2800"/>
              <a:t>Comprender la desinformación relacionada con la salud y su impacto en las personas.</a:t>
            </a:r>
          </a:p>
          <a:p>
            <a:pPr marL="342900" indent="-342900">
              <a:buFont typeface="Arial" panose="020B0604020202020204" pitchFamily="34" charset="0"/>
              <a:buChar char="•"/>
            </a:pPr>
            <a:r>
              <a:rPr lang="es-ES" sz="2800"/>
              <a:t>Desarrollar y mejorar el conocimiento y las habilidades de pensamiento crítico para identificar y evaluar la desinformación potencial relacionada con la salud.</a:t>
            </a:r>
          </a:p>
          <a:p>
            <a:pPr marL="342900" indent="-342900">
              <a:buFont typeface="Arial" panose="020B0604020202020204" pitchFamily="34" charset="0"/>
              <a:buChar char="•"/>
            </a:pPr>
            <a:r>
              <a:rPr lang="es-ES" sz="2800"/>
              <a:t>Aplicar técnicas básicas para verificar la información utilizando fuentes relevantes.</a:t>
            </a:r>
            <a:endParaRPr lang="hr-HR" sz="2800" dirty="0"/>
          </a:p>
        </p:txBody>
      </p:sp>
      <p:sp>
        <p:nvSpPr>
          <p:cNvPr id="6" name="Google Shape;98;p4">
            <a:extLst>
              <a:ext uri="{FF2B5EF4-FFF2-40B4-BE49-F238E27FC236}">
                <a16:creationId xmlns:a16="http://schemas.microsoft.com/office/drawing/2014/main" id="{80860384-A386-4B48-9CBD-7EE4F2C8C5C4}"/>
              </a:ext>
            </a:extLst>
          </p:cNvPr>
          <p:cNvSpPr txBox="1"/>
          <p:nvPr/>
        </p:nvSpPr>
        <p:spPr>
          <a:xfrm>
            <a:off x="1840804" y="1598036"/>
            <a:ext cx="36960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a:solidFill>
                  <a:schemeClr val="tx1"/>
                </a:solidFill>
                <a:latin typeface="+mn-lt"/>
                <a:ea typeface="Helvetica Neue"/>
                <a:cs typeface="Helvetica Neue"/>
                <a:sym typeface="Helvetica Neue"/>
              </a:rPr>
              <a:t>Objetivos</a:t>
            </a:r>
          </a:p>
        </p:txBody>
      </p:sp>
      <p:sp>
        <p:nvSpPr>
          <p:cNvPr id="7" name="Rectangle 6">
            <a:extLst>
              <a:ext uri="{FF2B5EF4-FFF2-40B4-BE49-F238E27FC236}">
                <a16:creationId xmlns:a16="http://schemas.microsoft.com/office/drawing/2014/main" id="{D68EDEE5-0C9F-41BA-8AAB-5A27CF3EBA05}"/>
              </a:ext>
            </a:extLst>
          </p:cNvPr>
          <p:cNvSpPr/>
          <p:nvPr/>
        </p:nvSpPr>
        <p:spPr>
          <a:xfrm>
            <a:off x="1637819" y="3100430"/>
            <a:ext cx="6641562" cy="523220"/>
          </a:xfrm>
          <a:prstGeom prst="rect">
            <a:avLst/>
          </a:prstGeom>
        </p:spPr>
        <p:txBody>
          <a:bodyPr wrap="none">
            <a:spAutoFit/>
          </a:bodyPr>
          <a:lstStyle/>
          <a:p>
            <a:pPr lvl="0" algn="just"/>
            <a:r>
              <a:rPr lang="en-US" sz="2800">
                <a:solidFill>
                  <a:schemeClr val="dk1"/>
                </a:solidFill>
                <a:ea typeface="Helvetica Neue"/>
                <a:cs typeface="Helvetica Neue"/>
                <a:sym typeface="Helvetica Neue"/>
              </a:rPr>
              <a:t>Al finalizar este módulo, serás capaz de:</a:t>
            </a:r>
            <a:endParaRPr lang="en-US" sz="2800" dirty="0">
              <a:ea typeface="Helvetica Neue"/>
              <a:cs typeface="Helvetica Neue"/>
              <a:sym typeface="Helvetica Neue"/>
            </a:endParaRPr>
          </a:p>
        </p:txBody>
      </p:sp>
      <p:pic>
        <p:nvPicPr>
          <p:cNvPr id="4" name="Graphic 3" descr="Lightbulb and gear">
            <a:extLst>
              <a:ext uri="{FF2B5EF4-FFF2-40B4-BE49-F238E27FC236}">
                <a16:creationId xmlns:a16="http://schemas.microsoft.com/office/drawing/2014/main" id="{CFAD5C2B-58AF-43E5-90B3-6B1DB082DD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61958" y="3100430"/>
            <a:ext cx="1888958" cy="1699461"/>
          </a:xfrm>
          <a:prstGeom prst="rect">
            <a:avLst/>
          </a:prstGeom>
        </p:spPr>
      </p:pic>
    </p:spTree>
    <p:extLst>
      <p:ext uri="{BB962C8B-B14F-4D97-AF65-F5344CB8AC3E}">
        <p14:creationId xmlns:p14="http://schemas.microsoft.com/office/powerpoint/2010/main" val="4286863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41118" y="1146210"/>
            <a:ext cx="11974882" cy="1200288"/>
          </a:xfrm>
          <a:prstGeom prst="rect">
            <a:avLst/>
          </a:prstGeom>
          <a:noFill/>
          <a:ln>
            <a:noFill/>
          </a:ln>
        </p:spPr>
        <p:txBody>
          <a:bodyPr spcFirstLastPara="1" wrap="square" lIns="91425" tIns="45700" rIns="91425" bIns="45700" anchor="t" anchorCtr="0">
            <a:spAutoFit/>
          </a:bodyPr>
          <a:lstStyle/>
          <a:p>
            <a:pPr lvl="0"/>
            <a:r>
              <a:rPr lang="en-US" sz="3600" b="1" dirty="0">
                <a:solidFill>
                  <a:schemeClr val="tx1"/>
                </a:solidFill>
                <a:ea typeface="Helvetica Neue"/>
                <a:cs typeface="Helvetica Neue"/>
                <a:sym typeface="Helvetica Neue"/>
              </a:rPr>
              <a:t>2.1</a:t>
            </a:r>
            <a:r>
              <a:rPr lang="en-US" sz="3600" b="1">
                <a:solidFill>
                  <a:schemeClr val="tx1"/>
                </a:solidFill>
                <a:ea typeface="Helvetica Neue"/>
                <a:cs typeface="Helvetica Neue"/>
                <a:sym typeface="Helvetica Neue"/>
              </a:rPr>
              <a:t>. </a:t>
            </a:r>
            <a:r>
              <a:rPr lang="es-ES" sz="3600" b="1">
                <a:solidFill>
                  <a:schemeClr val="tx1"/>
                </a:solidFill>
                <a:ea typeface="Helvetica Neue"/>
                <a:cs typeface="Helvetica Neue"/>
                <a:sym typeface="Helvetica Neue"/>
              </a:rPr>
              <a:t>Credibilidad de los contenidos - ¿Cómo reconocer la desinformación sanitaria?</a:t>
            </a:r>
            <a:endParaRPr lang="en-US" sz="36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553228" y="2788420"/>
            <a:ext cx="14993654" cy="6219716"/>
          </a:xfrm>
          <a:prstGeom prst="rect">
            <a:avLst/>
          </a:prstGeom>
          <a:noFill/>
        </p:spPr>
        <p:txBody>
          <a:bodyPr wrap="square" rtlCol="0">
            <a:spAutoFit/>
          </a:bodyPr>
          <a:lstStyle/>
          <a:p>
            <a:pPr algn="just">
              <a:lnSpc>
                <a:spcPct val="107000"/>
              </a:lnSpc>
              <a:spcAft>
                <a:spcPts val="800"/>
              </a:spcAft>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La fuente es creíble: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si hay una persona experta y profesional (autor firmado) detrás de la publicación,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si las fuentes de la información son interlocutores reales (nombre y apellidos) o instituciones/organizaciones sanitarias relevantes (niveles primario, secundario y terciario de atención sanitaria),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si son portales sanitarios oficiales, es decir, sitios, portales de instituciones sanitarias, asociaciones de la sociedad civil, sitios oficiales del Ministerio y del Instituto de Salud Pública son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y si se puede comprobar que la información publicada en un medio concreto (portal de Internet) se actualiza con regularidad (fecha de publicación marcada).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En la publicidad, cuando sólo se destacan los valores positivos de un determinado producto (medicamento) o servicio.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Si se trata de un artículo, comprobar las referencias y su credibilidad.</a:t>
            </a:r>
            <a:endParaRPr lang="en-GB"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988551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221251" y="3062825"/>
            <a:ext cx="12133594" cy="671209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s-ES" sz="3600">
                <a:solidFill>
                  <a:schemeClr val="tx1"/>
                </a:solidFill>
                <a:latin typeface="Calibri" panose="020F0502020204030204" pitchFamily="34" charset="0"/>
                <a:ea typeface="Yu Mincho" panose="02020400000000000000" pitchFamily="18" charset="-128"/>
                <a:cs typeface="Arial" panose="020B0604020202020204" pitchFamily="34" charset="0"/>
              </a:rPr>
              <a:t>Comprobar si el sitio web está acreditado.</a:t>
            </a:r>
          </a:p>
          <a:p>
            <a:pPr marL="457200" indent="-457200" algn="just">
              <a:lnSpc>
                <a:spcPct val="107000"/>
              </a:lnSpc>
              <a:spcAft>
                <a:spcPts val="800"/>
              </a:spcAft>
              <a:buFont typeface="Arial" panose="020B0604020202020204" pitchFamily="34" charset="0"/>
              <a:buChar char="•"/>
            </a:pPr>
            <a:r>
              <a:rPr lang="es-ES" sz="3600">
                <a:solidFill>
                  <a:schemeClr val="tx1"/>
                </a:solidFill>
                <a:latin typeface="Calibri" panose="020F0502020204030204" pitchFamily="34" charset="0"/>
                <a:ea typeface="Yu Mincho" panose="02020400000000000000" pitchFamily="18" charset="-128"/>
                <a:cs typeface="Arial" panose="020B0604020202020204" pitchFamily="34" charset="0"/>
              </a:rPr>
              <a:t>Comprobar si los autores y editores están claramente resaltados.</a:t>
            </a:r>
          </a:p>
          <a:p>
            <a:pPr marL="457200" indent="-457200" algn="just">
              <a:lnSpc>
                <a:spcPct val="107000"/>
              </a:lnSpc>
              <a:spcAft>
                <a:spcPts val="800"/>
              </a:spcAft>
              <a:buFont typeface="Arial" panose="020B0604020202020204" pitchFamily="34" charset="0"/>
              <a:buChar char="•"/>
            </a:pPr>
            <a:r>
              <a:rPr lang="es-ES" sz="3600">
                <a:solidFill>
                  <a:schemeClr val="tx1"/>
                </a:solidFill>
                <a:latin typeface="Calibri" panose="020F0502020204030204" pitchFamily="34" charset="0"/>
                <a:ea typeface="Yu Mincho" panose="02020400000000000000" pitchFamily="18" charset="-128"/>
                <a:cs typeface="Arial" panose="020B0604020202020204" pitchFamily="34" charset="0"/>
              </a:rPr>
              <a:t>Comprobar si el artículo está firmado por el autor.</a:t>
            </a:r>
          </a:p>
          <a:p>
            <a:pPr marL="457200" indent="-457200" algn="just">
              <a:lnSpc>
                <a:spcPct val="107000"/>
              </a:lnSpc>
              <a:spcAft>
                <a:spcPts val="800"/>
              </a:spcAft>
              <a:buFont typeface="Arial" panose="020B0604020202020204" pitchFamily="34" charset="0"/>
              <a:buChar char="•"/>
            </a:pPr>
            <a:r>
              <a:rPr lang="es-ES" sz="3600">
                <a:solidFill>
                  <a:schemeClr val="tx1"/>
                </a:solidFill>
                <a:latin typeface="Calibri" panose="020F0502020204030204" pitchFamily="34" charset="0"/>
                <a:ea typeface="Yu Mincho" panose="02020400000000000000" pitchFamily="18" charset="-128"/>
                <a:cs typeface="Arial" panose="020B0604020202020204" pitchFamily="34" charset="0"/>
              </a:rPr>
              <a:t>Comprobar las referencias.</a:t>
            </a:r>
          </a:p>
          <a:p>
            <a:pPr marL="457200" indent="-457200" algn="just">
              <a:lnSpc>
                <a:spcPct val="107000"/>
              </a:lnSpc>
              <a:spcAft>
                <a:spcPts val="800"/>
              </a:spcAft>
              <a:buFont typeface="Arial" panose="020B0604020202020204" pitchFamily="34" charset="0"/>
              <a:buChar char="•"/>
            </a:pPr>
            <a:r>
              <a:rPr lang="es-ES" sz="3600">
                <a:solidFill>
                  <a:schemeClr val="tx1"/>
                </a:solidFill>
                <a:latin typeface="Calibri" panose="020F0502020204030204" pitchFamily="34" charset="0"/>
                <a:ea typeface="Yu Mincho" panose="02020400000000000000" pitchFamily="18" charset="-128"/>
                <a:cs typeface="Arial" panose="020B0604020202020204" pitchFamily="34" charset="0"/>
              </a:rPr>
              <a:t>Comprobar si el sitio se actualiza regularmente: se indica la fecha de la última modificación.</a:t>
            </a:r>
          </a:p>
          <a:p>
            <a:pPr marL="457200" indent="-457200" algn="just">
              <a:lnSpc>
                <a:spcPct val="107000"/>
              </a:lnSpc>
              <a:spcAft>
                <a:spcPts val="800"/>
              </a:spcAft>
              <a:buFont typeface="Arial" panose="020B0604020202020204" pitchFamily="34" charset="0"/>
              <a:buChar char="•"/>
            </a:pPr>
            <a:r>
              <a:rPr lang="es-ES" sz="3600">
                <a:solidFill>
                  <a:schemeClr val="tx1"/>
                </a:solidFill>
                <a:latin typeface="Calibri" panose="020F0502020204030204" pitchFamily="34" charset="0"/>
                <a:ea typeface="Yu Mincho" panose="02020400000000000000" pitchFamily="18" charset="-128"/>
                <a:cs typeface="Arial" panose="020B0604020202020204" pitchFamily="34" charset="0"/>
              </a:rPr>
              <a:t>Comprobar la gramática.</a:t>
            </a:r>
          </a:p>
          <a:p>
            <a:pPr marL="457200" indent="-457200" algn="just">
              <a:lnSpc>
                <a:spcPct val="107000"/>
              </a:lnSpc>
              <a:spcAft>
                <a:spcPts val="800"/>
              </a:spcAft>
              <a:buFont typeface="Arial" panose="020B0604020202020204" pitchFamily="34" charset="0"/>
              <a:buChar char="•"/>
            </a:pPr>
            <a:r>
              <a:rPr lang="es-ES" sz="3600">
                <a:solidFill>
                  <a:schemeClr val="tx1"/>
                </a:solidFill>
                <a:latin typeface="Calibri" panose="020F0502020204030204" pitchFamily="34" charset="0"/>
                <a:ea typeface="Yu Mincho" panose="02020400000000000000" pitchFamily="18" charset="-128"/>
                <a:cs typeface="Arial" panose="020B0604020202020204" pitchFamily="34" charset="0"/>
              </a:rPr>
              <a:t>Comprobar el motivo y el propósito de la publicación.</a:t>
            </a:r>
          </a:p>
          <a:p>
            <a:pPr marL="457200" indent="-457200" algn="just">
              <a:lnSpc>
                <a:spcPct val="107000"/>
              </a:lnSpc>
              <a:spcAft>
                <a:spcPts val="800"/>
              </a:spcAft>
              <a:buFont typeface="Arial" panose="020B0604020202020204" pitchFamily="34" charset="0"/>
              <a:buChar char="•"/>
            </a:pPr>
            <a:endPar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2400855" y="1269637"/>
            <a:ext cx="10400745" cy="1446509"/>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2.2</a:t>
            </a:r>
            <a:r>
              <a:rPr lang="en-US" sz="4400" b="1">
                <a:solidFill>
                  <a:schemeClr val="tx1"/>
                </a:solidFill>
                <a:ea typeface="Helvetica Neue"/>
                <a:cs typeface="Helvetica Neue"/>
                <a:sym typeface="Helvetica Neue"/>
              </a:rPr>
              <a:t>. </a:t>
            </a:r>
            <a:r>
              <a:rPr lang="es-ES" sz="4400" b="1">
                <a:solidFill>
                  <a:schemeClr val="tx1"/>
                </a:solidFill>
                <a:ea typeface="Helvetica Neue"/>
                <a:cs typeface="Helvetica Neue"/>
                <a:sym typeface="Helvetica Neue"/>
              </a:rPr>
              <a:t>¿Cómo reconocer la credibilidad de la fuente?</a:t>
            </a:r>
            <a:endParaRPr lang="hr-HR" sz="4400" b="1" dirty="0">
              <a:solidFill>
                <a:schemeClr val="tx1"/>
              </a:solidFill>
              <a:ea typeface="Helvetica Neue"/>
              <a:cs typeface="Helvetica Neue"/>
              <a:sym typeface="Helvetica Neue"/>
            </a:endParaRPr>
          </a:p>
        </p:txBody>
      </p:sp>
      <p:pic>
        <p:nvPicPr>
          <p:cNvPr id="6" name="Imagen 5">
            <a:extLst>
              <a:ext uri="{FF2B5EF4-FFF2-40B4-BE49-F238E27FC236}">
                <a16:creationId xmlns:a16="http://schemas.microsoft.com/office/drawing/2014/main" id="{2C9C101E-487F-458B-2990-136E5C9F478D}"/>
              </a:ext>
            </a:extLst>
          </p:cNvPr>
          <p:cNvPicPr>
            <a:picLocks noChangeAspect="1"/>
          </p:cNvPicPr>
          <p:nvPr/>
        </p:nvPicPr>
        <p:blipFill>
          <a:blip r:embed="rId2"/>
          <a:stretch>
            <a:fillRect/>
          </a:stretch>
        </p:blipFill>
        <p:spPr>
          <a:xfrm>
            <a:off x="14354845" y="3391071"/>
            <a:ext cx="3933155" cy="4519464"/>
          </a:xfrm>
          <a:prstGeom prst="rect">
            <a:avLst/>
          </a:prstGeom>
        </p:spPr>
      </p:pic>
    </p:spTree>
    <p:extLst>
      <p:ext uri="{BB962C8B-B14F-4D97-AF65-F5344CB8AC3E}">
        <p14:creationId xmlns:p14="http://schemas.microsoft.com/office/powerpoint/2010/main" val="4206028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1799605" y="3133530"/>
            <a:ext cx="10851682" cy="5695790"/>
          </a:xfrm>
          <a:prstGeom prst="rect">
            <a:avLst/>
          </a:prstGeom>
          <a:noFill/>
        </p:spPr>
        <p:txBody>
          <a:bodyPr wrap="square" rtlCol="0">
            <a:spAutoFit/>
          </a:bodyPr>
          <a:lstStyle/>
          <a:p>
            <a:pPr algn="just">
              <a:lnSpc>
                <a:spcPct val="107000"/>
              </a:lnSpc>
              <a:spcAft>
                <a:spcPts val="800"/>
              </a:spcAft>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Se pueden utilizar varios criterios para evaluar la pertinencia y exactitud de la información encontrada.</a:t>
            </a:r>
            <a:endParaRPr lang="hr-HR"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comprobar la fecha de publicación</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comprobar la fuente si el artículo está firmado por el autor, si la información puede encontrarse en otros sitios web (sitios web - portales especializados en salud),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si se trata de un artículo,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si la información se apoya en citas: evaluar la credibilidad de las citas,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finalidad del artículo: si se trata de un anuncio pagado o tiene una base política.</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2400854" y="1269637"/>
            <a:ext cx="10626213" cy="1446509"/>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2.3</a:t>
            </a:r>
            <a:r>
              <a:rPr lang="en-US" sz="4400" b="1">
                <a:solidFill>
                  <a:schemeClr val="tx1"/>
                </a:solidFill>
                <a:ea typeface="Helvetica Neue"/>
                <a:cs typeface="Helvetica Neue"/>
                <a:sym typeface="Helvetica Neue"/>
              </a:rPr>
              <a:t>. </a:t>
            </a:r>
            <a:r>
              <a:rPr lang="es-ES" sz="4400" b="1">
                <a:solidFill>
                  <a:schemeClr val="tx1"/>
                </a:solidFill>
                <a:ea typeface="Helvetica Neue"/>
                <a:cs typeface="Helvetica Neue"/>
                <a:sym typeface="Helvetica Neue"/>
              </a:rPr>
              <a:t>Formas de comprobar las fuentes y los hechos</a:t>
            </a:r>
            <a:endParaRPr lang="en-US" sz="4400" b="1" dirty="0">
              <a:solidFill>
                <a:schemeClr val="tx1"/>
              </a:solidFill>
              <a:ea typeface="Helvetica Neue"/>
              <a:cs typeface="Helvetica Neue"/>
              <a:sym typeface="Helvetica Neue"/>
            </a:endParaRPr>
          </a:p>
        </p:txBody>
      </p:sp>
      <p:pic>
        <p:nvPicPr>
          <p:cNvPr id="4" name="Picture 2" descr="Informacija – Wikipedija">
            <a:extLst>
              <a:ext uri="{FF2B5EF4-FFF2-40B4-BE49-F238E27FC236}">
                <a16:creationId xmlns:a16="http://schemas.microsoft.com/office/drawing/2014/main" id="{3BDDCD1E-99FA-461E-B82C-84D7DE5429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815582" y="455871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394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3688894" y="1515918"/>
            <a:ext cx="12017829" cy="3785611"/>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en-US" sz="6000" b="1" dirty="0">
              <a:solidFill>
                <a:srgbClr val="00CCFF"/>
              </a:solidFill>
              <a:latin typeface="+mn-lt"/>
              <a:ea typeface="Helvetica Neue"/>
              <a:cs typeface="Helvetica Neue"/>
              <a:sym typeface="Helvetica Neue"/>
            </a:endParaRPr>
          </a:p>
          <a:p>
            <a:pPr lvl="0" algn="ctr">
              <a:buClr>
                <a:srgbClr val="AED633"/>
              </a:buClr>
              <a:buSzPts val="6000"/>
            </a:pPr>
            <a:r>
              <a:rPr lang="hr-HR" sz="6000" b="1" dirty="0">
                <a:solidFill>
                  <a:srgbClr val="00CCFF"/>
                </a:solidFill>
                <a:latin typeface="+mn-lt"/>
                <a:ea typeface="Helvetica Neue"/>
                <a:cs typeface="Helvetica Neue"/>
                <a:sym typeface="Helvetica Neue"/>
              </a:rPr>
              <a:t>3. </a:t>
            </a:r>
          </a:p>
          <a:p>
            <a:pPr lvl="0" algn="ctr">
              <a:buClr>
                <a:srgbClr val="AED633"/>
              </a:buClr>
              <a:buSzPts val="6000"/>
            </a:pPr>
            <a:r>
              <a:rPr lang="en-GB" sz="6000" b="1">
                <a:solidFill>
                  <a:srgbClr val="00CCFF"/>
                </a:solidFill>
                <a:latin typeface="+mn-lt"/>
                <a:ea typeface="Helvetica Neue"/>
                <a:cs typeface="Helvetica Neue"/>
                <a:sym typeface="Helvetica Neue"/>
              </a:rPr>
              <a:t>Comportamiento responsable en Internet</a:t>
            </a:r>
            <a:endParaRPr lang="en-GB" sz="6000" b="1" dirty="0">
              <a:solidFill>
                <a:srgbClr val="00CCFF"/>
              </a:solidFill>
              <a:latin typeface="+mn-lt"/>
              <a:ea typeface="Helvetica Neue"/>
              <a:cs typeface="Helvetica Neue"/>
              <a:sym typeface="Helvetica Neue"/>
            </a:endParaRPr>
          </a:p>
        </p:txBody>
      </p:sp>
      <p:pic>
        <p:nvPicPr>
          <p:cNvPr id="3" name="Picture 2">
            <a:extLst>
              <a:ext uri="{FF2B5EF4-FFF2-40B4-BE49-F238E27FC236}">
                <a16:creationId xmlns:a16="http://schemas.microsoft.com/office/drawing/2014/main" id="{212434AD-34CB-448C-81B2-0ECA485D65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8378" y="5728498"/>
            <a:ext cx="4138863" cy="2759242"/>
          </a:xfrm>
          <a:prstGeom prst="rect">
            <a:avLst/>
          </a:prstGeom>
        </p:spPr>
      </p:pic>
      <p:sp>
        <p:nvSpPr>
          <p:cNvPr id="4" name="Rectangle 3">
            <a:extLst>
              <a:ext uri="{FF2B5EF4-FFF2-40B4-BE49-F238E27FC236}">
                <a16:creationId xmlns:a16="http://schemas.microsoft.com/office/drawing/2014/main" id="{DBD8FCC9-1DFD-46B3-84E3-0FFCCC136E85}"/>
              </a:ext>
            </a:extLst>
          </p:cNvPr>
          <p:cNvSpPr/>
          <p:nvPr/>
        </p:nvSpPr>
        <p:spPr>
          <a:xfrm>
            <a:off x="7333249" y="8740713"/>
            <a:ext cx="5233736" cy="246221"/>
          </a:xfrm>
          <a:prstGeom prst="rect">
            <a:avLst/>
          </a:prstGeom>
        </p:spPr>
        <p:txBody>
          <a:bodyPr wrap="square">
            <a:spAutoFit/>
          </a:bodyPr>
          <a:lstStyle/>
          <a:p>
            <a:r>
              <a:rPr lang="hr-HR" sz="1000" dirty="0"/>
              <a:t>https://www.dijabetes.hr/wp-content/uploads/2023/03/zdravstvena-pismenost-1.jpg</a:t>
            </a:r>
          </a:p>
        </p:txBody>
      </p:sp>
    </p:spTree>
    <p:extLst>
      <p:ext uri="{BB962C8B-B14F-4D97-AF65-F5344CB8AC3E}">
        <p14:creationId xmlns:p14="http://schemas.microsoft.com/office/powerpoint/2010/main" val="3413975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7362244" y="2754784"/>
            <a:ext cx="5462337" cy="595932"/>
          </a:xfrm>
          <a:prstGeom prst="rect">
            <a:avLst/>
          </a:prstGeom>
          <a:noFill/>
        </p:spPr>
        <p:txBody>
          <a:bodyPr wrap="square" rtlCol="0">
            <a:spAutoFit/>
          </a:bodyPr>
          <a:lstStyle/>
          <a:p>
            <a:pPr algn="just">
              <a:lnSpc>
                <a:spcPct val="107000"/>
              </a:lnSpc>
              <a:spcAft>
                <a:spcPts val="800"/>
              </a:spcAft>
            </a:pPr>
            <a:r>
              <a:rPr lang="en-US" sz="3200" b="1">
                <a:solidFill>
                  <a:srgbClr val="0070C0"/>
                </a:solidFill>
                <a:latin typeface="Calibri" panose="020F0502020204030204" pitchFamily="34" charset="0"/>
                <a:ea typeface="Yu Mincho" panose="02020400000000000000" pitchFamily="18" charset="-128"/>
                <a:cs typeface="Arial" panose="020B0604020202020204" pitchFamily="34" charset="0"/>
              </a:rPr>
              <a:t>Utilizar sitios acreditados</a:t>
            </a:r>
            <a:endParaRPr lang="hr-HR" sz="3200" b="1"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852865" y="1400651"/>
            <a:ext cx="13210718" cy="1446509"/>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3.1</a:t>
            </a:r>
            <a:r>
              <a:rPr lang="en-US" sz="4400" b="1">
                <a:solidFill>
                  <a:schemeClr val="tx1"/>
                </a:solidFill>
                <a:ea typeface="Helvetica Neue"/>
                <a:cs typeface="Helvetica Neue"/>
                <a:sym typeface="Helvetica Neue"/>
              </a:rPr>
              <a:t>. </a:t>
            </a:r>
            <a:r>
              <a:rPr lang="es-ES" sz="4400" b="1">
                <a:solidFill>
                  <a:schemeClr val="tx1"/>
                </a:solidFill>
                <a:ea typeface="Helvetica Neue"/>
                <a:cs typeface="Helvetica Neue"/>
                <a:sym typeface="Helvetica Neue"/>
              </a:rPr>
              <a:t>Formas de reconocer la desinformación sanitaria</a:t>
            </a:r>
            <a:endParaRPr lang="en-US" sz="4400" b="1" dirty="0">
              <a:solidFill>
                <a:schemeClr val="tx1"/>
              </a:solidFill>
              <a:ea typeface="Helvetica Neue"/>
              <a:cs typeface="Helvetica Neue"/>
              <a:sym typeface="Helvetica Neue"/>
            </a:endParaRPr>
          </a:p>
        </p:txBody>
      </p:sp>
      <p:sp>
        <p:nvSpPr>
          <p:cNvPr id="6" name="TextBox 5">
            <a:extLst>
              <a:ext uri="{FF2B5EF4-FFF2-40B4-BE49-F238E27FC236}">
                <a16:creationId xmlns:a16="http://schemas.microsoft.com/office/drawing/2014/main" id="{9FE44B84-4444-40CD-AB69-137C29A7908D}"/>
              </a:ext>
            </a:extLst>
          </p:cNvPr>
          <p:cNvSpPr txBox="1"/>
          <p:nvPr/>
        </p:nvSpPr>
        <p:spPr>
          <a:xfrm>
            <a:off x="1997242" y="3368842"/>
            <a:ext cx="5462337" cy="4832092"/>
          </a:xfrm>
          <a:prstGeom prst="rect">
            <a:avLst/>
          </a:prstGeom>
          <a:noFill/>
        </p:spPr>
        <p:txBody>
          <a:bodyPr wrap="square" rtlCol="0">
            <a:spAutoFit/>
          </a:bodyPr>
          <a:lstStyle/>
          <a:p>
            <a:pPr marL="342900" indent="-342900" algn="just">
              <a:lnSpc>
                <a:spcPct val="107000"/>
              </a:lnSpc>
              <a:spcAft>
                <a:spcPts val="800"/>
              </a:spcAft>
              <a:buFont typeface="Arial" panose="020B0604020202020204" pitchFamily="34" charset="0"/>
              <a:buChar char="•"/>
            </a:pPr>
            <a:r>
              <a:rPr lang="es-ES" sz="2400">
                <a:solidFill>
                  <a:schemeClr val="tx1"/>
                </a:solidFill>
                <a:latin typeface="Calibri" panose="020F0502020204030204" pitchFamily="34" charset="0"/>
                <a:ea typeface="Yu Mincho" panose="02020400000000000000" pitchFamily="18" charset="-128"/>
                <a:cs typeface="Arial" panose="020B0604020202020204" pitchFamily="34" charset="0"/>
              </a:rPr>
              <a:t>Los sitios web pueden acreditarse si cumplen ocho condiciones:</a:t>
            </a:r>
          </a:p>
          <a:p>
            <a:pPr marL="342900" indent="-342900" algn="just">
              <a:lnSpc>
                <a:spcPct val="107000"/>
              </a:lnSpc>
              <a:spcAft>
                <a:spcPts val="800"/>
              </a:spcAft>
              <a:buFont typeface="Arial" panose="020B0604020202020204" pitchFamily="34" charset="0"/>
              <a:buChar char="•"/>
            </a:pPr>
            <a:r>
              <a:rPr lang="es-ES" sz="2400">
                <a:solidFill>
                  <a:schemeClr val="tx1"/>
                </a:solidFill>
                <a:latin typeface="Calibri" panose="020F0502020204030204" pitchFamily="34" charset="0"/>
                <a:ea typeface="Yu Mincho" panose="02020400000000000000" pitchFamily="18" charset="-128"/>
                <a:cs typeface="Arial" panose="020B0604020202020204" pitchFamily="34" charset="0"/>
              </a:rPr>
              <a:t>se destacan claramente los autores y editores </a:t>
            </a:r>
          </a:p>
          <a:p>
            <a:pPr marL="342900" indent="-342900" algn="just">
              <a:lnSpc>
                <a:spcPct val="107000"/>
              </a:lnSpc>
              <a:spcAft>
                <a:spcPts val="800"/>
              </a:spcAft>
              <a:buFont typeface="Arial" panose="020B0604020202020204" pitchFamily="34" charset="0"/>
              <a:buChar char="•"/>
            </a:pPr>
            <a:r>
              <a:rPr lang="es-ES" sz="2400">
                <a:solidFill>
                  <a:schemeClr val="tx1"/>
                </a:solidFill>
                <a:latin typeface="Calibri" panose="020F0502020204030204" pitchFamily="34" charset="0"/>
                <a:ea typeface="Yu Mincho" panose="02020400000000000000" pitchFamily="18" charset="-128"/>
                <a:cs typeface="Arial" panose="020B0604020202020204" pitchFamily="34" charset="0"/>
              </a:rPr>
              <a:t>se indica que el sitio web y su contenido no pueden sustituir la visita al médico</a:t>
            </a:r>
          </a:p>
          <a:p>
            <a:pPr marL="342900" indent="-342900" algn="just">
              <a:lnSpc>
                <a:spcPct val="107000"/>
              </a:lnSpc>
              <a:spcAft>
                <a:spcPts val="800"/>
              </a:spcAft>
              <a:buFont typeface="Arial" panose="020B0604020202020204" pitchFamily="34" charset="0"/>
              <a:buChar char="•"/>
            </a:pPr>
            <a:r>
              <a:rPr lang="es-ES" sz="2400">
                <a:solidFill>
                  <a:schemeClr val="tx1"/>
                </a:solidFill>
                <a:latin typeface="Calibri" panose="020F0502020204030204" pitchFamily="34" charset="0"/>
                <a:ea typeface="Yu Mincho" panose="02020400000000000000" pitchFamily="18" charset="-128"/>
                <a:cs typeface="Arial" panose="020B0604020202020204" pitchFamily="34" charset="0"/>
              </a:rPr>
              <a:t>se protegen los datos del usuario</a:t>
            </a:r>
          </a:p>
          <a:p>
            <a:pPr marL="342900" indent="-342900" algn="just">
              <a:lnSpc>
                <a:spcPct val="107000"/>
              </a:lnSpc>
              <a:spcAft>
                <a:spcPts val="800"/>
              </a:spcAft>
              <a:buFont typeface="Arial" panose="020B0604020202020204" pitchFamily="34" charset="0"/>
              <a:buChar char="•"/>
            </a:pPr>
            <a:r>
              <a:rPr lang="es-ES" sz="2400">
                <a:solidFill>
                  <a:schemeClr val="tx1"/>
                </a:solidFill>
                <a:latin typeface="Calibri" panose="020F0502020204030204" pitchFamily="34" charset="0"/>
                <a:ea typeface="Yu Mincho" panose="02020400000000000000" pitchFamily="18" charset="-128"/>
                <a:cs typeface="Arial" panose="020B0604020202020204" pitchFamily="34" charset="0"/>
              </a:rPr>
              <a:t>el sitio web está actualizado: se indica la fecha de la última modificación la información es objetiva y completa</a:t>
            </a:r>
            <a:endParaRPr lang="en-GB" sz="24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
        <p:nvSpPr>
          <p:cNvPr id="8" name="TextBox 7">
            <a:extLst>
              <a:ext uri="{FF2B5EF4-FFF2-40B4-BE49-F238E27FC236}">
                <a16:creationId xmlns:a16="http://schemas.microsoft.com/office/drawing/2014/main" id="{84A86663-793F-4EF5-992B-58543AF4B94E}"/>
              </a:ext>
            </a:extLst>
          </p:cNvPr>
          <p:cNvSpPr txBox="1"/>
          <p:nvPr/>
        </p:nvSpPr>
        <p:spPr>
          <a:xfrm>
            <a:off x="10707331" y="3522730"/>
            <a:ext cx="6783500" cy="5124673"/>
          </a:xfrm>
          <a:prstGeom prst="rect">
            <a:avLst/>
          </a:prstGeom>
          <a:noFill/>
        </p:spPr>
        <p:txBody>
          <a:bodyPr wrap="square" rtlCol="0">
            <a:spAutoFit/>
          </a:bodyPr>
          <a:lstStyle/>
          <a:p>
            <a:pPr marL="342900" indent="-342900" algn="just">
              <a:lnSpc>
                <a:spcPct val="107000"/>
              </a:lnSpc>
              <a:spcAft>
                <a:spcPts val="800"/>
              </a:spcAft>
              <a:buFont typeface="Arial" panose="020B0604020202020204" pitchFamily="34" charset="0"/>
              <a:buChar char="•"/>
            </a:pPr>
            <a:r>
              <a:rPr lang="es-ES" sz="2400">
                <a:solidFill>
                  <a:schemeClr val="tx1"/>
                </a:solidFill>
                <a:latin typeface="Calibri" panose="020F0502020204030204" pitchFamily="34" charset="0"/>
                <a:ea typeface="Yu Mincho" panose="02020400000000000000" pitchFamily="18" charset="-128"/>
                <a:cs typeface="Arial" panose="020B0604020202020204" pitchFamily="34" charset="0"/>
              </a:rPr>
              <a:t>la interfaz del sitio web es accesible para el usuario y tiene una tarea destacada</a:t>
            </a:r>
          </a:p>
          <a:p>
            <a:pPr marL="342900" indent="-342900" algn="just">
              <a:lnSpc>
                <a:spcPct val="107000"/>
              </a:lnSpc>
              <a:spcAft>
                <a:spcPts val="800"/>
              </a:spcAft>
              <a:buFont typeface="Arial" panose="020B0604020202020204" pitchFamily="34" charset="0"/>
              <a:buChar char="•"/>
            </a:pPr>
            <a:r>
              <a:rPr lang="es-ES" sz="2400">
                <a:solidFill>
                  <a:schemeClr val="tx1"/>
                </a:solidFill>
                <a:latin typeface="Calibri" panose="020F0502020204030204" pitchFamily="34" charset="0"/>
                <a:ea typeface="Yu Mincho" panose="02020400000000000000" pitchFamily="18" charset="-128"/>
                <a:cs typeface="Arial" panose="020B0604020202020204" pitchFamily="34" charset="0"/>
              </a:rPr>
              <a:t>todas las fuentes de financiación estén claramente indicadas</a:t>
            </a:r>
          </a:p>
          <a:p>
            <a:pPr marL="342900" indent="-342900" algn="just">
              <a:lnSpc>
                <a:spcPct val="107000"/>
              </a:lnSpc>
              <a:spcAft>
                <a:spcPts val="800"/>
              </a:spcAft>
              <a:buFont typeface="Arial" panose="020B0604020202020204" pitchFamily="34" charset="0"/>
              <a:buChar char="•"/>
            </a:pPr>
            <a:r>
              <a:rPr lang="es-ES" sz="2400">
                <a:solidFill>
                  <a:schemeClr val="tx1"/>
                </a:solidFill>
                <a:latin typeface="Calibri" panose="020F0502020204030204" pitchFamily="34" charset="0"/>
                <a:ea typeface="Yu Mincho" panose="02020400000000000000" pitchFamily="18" charset="-128"/>
                <a:cs typeface="Arial" panose="020B0604020202020204" pitchFamily="34" charset="0"/>
              </a:rPr>
              <a:t>todos los anuncios deben estar marcados como publicidad para que el lector pueda distinguirlos del contenido sanitario del sitio web</a:t>
            </a:r>
          </a:p>
          <a:p>
            <a:pPr marL="342900" indent="-342900" algn="just">
              <a:lnSpc>
                <a:spcPct val="107000"/>
              </a:lnSpc>
              <a:spcAft>
                <a:spcPts val="800"/>
              </a:spcAft>
              <a:buFont typeface="Arial" panose="020B0604020202020204" pitchFamily="34" charset="0"/>
              <a:buChar char="•"/>
            </a:pPr>
            <a:r>
              <a:rPr lang="es-ES" sz="2400">
                <a:solidFill>
                  <a:schemeClr val="tx1"/>
                </a:solidFill>
                <a:latin typeface="Calibri" panose="020F0502020204030204" pitchFamily="34" charset="0"/>
                <a:ea typeface="Yu Mincho" panose="02020400000000000000" pitchFamily="18" charset="-128"/>
                <a:cs typeface="Arial" panose="020B0604020202020204" pitchFamily="34" charset="0"/>
              </a:rPr>
              <a:t>Busca sitios web especializados cuyo contenido se centre en la prevención de la salud y la prevención de enfermedades, así como sitios web - portales donde se puedan obtener respuestas a preguntas relacionadas con la salud.</a:t>
            </a:r>
            <a:endParaRPr lang="en-GB" sz="12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pic>
        <p:nvPicPr>
          <p:cNvPr id="10242" name="Picture 2" descr="Blue exclamation point button Digital Art by Henrik Lehnerer - Pixels">
            <a:extLst>
              <a:ext uri="{FF2B5EF4-FFF2-40B4-BE49-F238E27FC236}">
                <a16:creationId xmlns:a16="http://schemas.microsoft.com/office/drawing/2014/main" id="{B1ED73B8-EC75-4D32-9B74-A618CB72DE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67381" y="3777916"/>
            <a:ext cx="3261042" cy="32610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C4CF804-56C2-431F-ACEC-341A75B7252F}"/>
              </a:ext>
            </a:extLst>
          </p:cNvPr>
          <p:cNvSpPr/>
          <p:nvPr/>
        </p:nvSpPr>
        <p:spPr>
          <a:xfrm>
            <a:off x="7976936" y="8963495"/>
            <a:ext cx="3344006" cy="369332"/>
          </a:xfrm>
          <a:prstGeom prst="rect">
            <a:avLst/>
          </a:prstGeom>
        </p:spPr>
        <p:txBody>
          <a:bodyPr wrap="square">
            <a:spAutoFit/>
          </a:bodyPr>
          <a:lstStyle/>
          <a:p>
            <a:r>
              <a:rPr lang="hr-HR" sz="900" dirty="0"/>
              <a:t>https://images.fineartamerica.com/images-medium-large-5/blue-exclamation-point-button-henrik-lehnerer.jpg</a:t>
            </a:r>
          </a:p>
        </p:txBody>
      </p:sp>
    </p:spTree>
    <p:extLst>
      <p:ext uri="{BB962C8B-B14F-4D97-AF65-F5344CB8AC3E}">
        <p14:creationId xmlns:p14="http://schemas.microsoft.com/office/powerpoint/2010/main" val="206263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212953" y="3132423"/>
            <a:ext cx="13390323" cy="5081648"/>
          </a:xfrm>
          <a:prstGeom prst="rect">
            <a:avLst/>
          </a:prstGeom>
          <a:noFill/>
        </p:spPr>
        <p:txBody>
          <a:bodyPr wrap="square" rtlCol="0">
            <a:spAutoFit/>
          </a:bodyPr>
          <a:lstStyle/>
          <a:p>
            <a:pPr algn="just">
              <a:lnSpc>
                <a:spcPct val="107000"/>
              </a:lnSpc>
              <a:spcAft>
                <a:spcPts val="800"/>
              </a:spcAft>
            </a:pPr>
            <a:r>
              <a:rPr lang="en-GB" sz="3200" b="1">
                <a:solidFill>
                  <a:srgbClr val="0070C0"/>
                </a:solidFill>
                <a:latin typeface="Calibri" panose="020F0502020204030204" pitchFamily="34" charset="0"/>
                <a:ea typeface="Yu Mincho" panose="02020400000000000000" pitchFamily="18" charset="-128"/>
                <a:cs typeface="Arial" panose="020B0604020202020204" pitchFamily="34" charset="0"/>
              </a:rPr>
              <a:t>Ejemplos de sitios web acreditados:</a:t>
            </a:r>
            <a:endParaRPr lang="en-GB" sz="3200" b="1"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2"/>
              </a:rPr>
              <a:t>https://www.hzjz.hr/</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3"/>
              </a:rPr>
              <a:t>https://stampar.hr/hr</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4"/>
              </a:rPr>
              <a:t>https://eurohealthnet.eu/</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5"/>
              </a:rPr>
              <a:t>https://www.who.int/</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6"/>
              </a:rPr>
              <a:t>https://united-healthcare.eu/</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7"/>
              </a:rPr>
              <a:t>https://www.iss.it/web/iss-en</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8"/>
              </a:rPr>
              <a:t>https://www.sciensano.be/en/health-topics</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860653" y="1287925"/>
            <a:ext cx="14168073" cy="1446509"/>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3.1</a:t>
            </a:r>
            <a:r>
              <a:rPr lang="en-US" sz="4400" b="1">
                <a:solidFill>
                  <a:schemeClr val="tx1"/>
                </a:solidFill>
                <a:ea typeface="Helvetica Neue"/>
                <a:cs typeface="Helvetica Neue"/>
                <a:sym typeface="Helvetica Neue"/>
              </a:rPr>
              <a:t>. </a:t>
            </a:r>
            <a:r>
              <a:rPr lang="es-ES" sz="4400" b="1">
                <a:solidFill>
                  <a:schemeClr val="tx1"/>
                </a:solidFill>
                <a:ea typeface="Helvetica Neue"/>
                <a:cs typeface="Helvetica Neue"/>
                <a:sym typeface="Helvetica Neue"/>
              </a:rPr>
              <a:t>Formas de reconocer la desinformación sanitaria</a:t>
            </a:r>
            <a:endParaRPr lang="en-US" sz="4400" b="1" dirty="0">
              <a:solidFill>
                <a:schemeClr val="tx1"/>
              </a:solidFill>
              <a:ea typeface="Helvetica Neue"/>
              <a:cs typeface="Helvetica Neue"/>
              <a:sym typeface="Helvetica Neue"/>
            </a:endParaRPr>
          </a:p>
        </p:txBody>
      </p:sp>
    </p:spTree>
    <p:extLst>
      <p:ext uri="{BB962C8B-B14F-4D97-AF65-F5344CB8AC3E}">
        <p14:creationId xmlns:p14="http://schemas.microsoft.com/office/powerpoint/2010/main" val="533693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1941039" y="2789733"/>
            <a:ext cx="13880096" cy="6117124"/>
          </a:xfrm>
          <a:prstGeom prst="rect">
            <a:avLst/>
          </a:prstGeom>
          <a:noFill/>
        </p:spPr>
        <p:txBody>
          <a:bodyPr wrap="square" rtlCol="0">
            <a:spAutoFit/>
          </a:bodyPr>
          <a:lstStyle/>
          <a:p>
            <a:pPr algn="just">
              <a:lnSpc>
                <a:spcPct val="107000"/>
              </a:lnSpc>
              <a:spcAft>
                <a:spcPts val="800"/>
              </a:spcAft>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El uso responsable del mundo de Internet, en este caso de la información sanitaria, exige seguir algunas reglas</a:t>
            </a:r>
            <a:r>
              <a:rPr lang="en-GB" sz="2800">
                <a:solidFill>
                  <a:schemeClr val="tx1"/>
                </a:solidFill>
                <a:latin typeface="Calibri" panose="020F0502020204030204" pitchFamily="34" charset="0"/>
                <a:ea typeface="Yu Mincho" panose="02020400000000000000" pitchFamily="18" charset="-128"/>
                <a:cs typeface="Arial" panose="020B0604020202020204" pitchFamily="34" charset="0"/>
              </a:rPr>
              <a:t>. </a:t>
            </a: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Revisa la información antes de compartirla o utilizarla con otras personas.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Busca fuentes fiables y pide a un profesional (médico, enfermero/técnico) que confirme la exactitud de la información.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Evaluar objetivamente la credibilidad del contenido y considerar perspectivas alternativas antes de aplicar o compartir la información.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Verifica la credibilidad de las fuentes buscando pruebas y comprobando las afirmaciones, sobre todo en casos de "milagros" y soluciones fáciles para tratar y curar determinadas afecciones y enfermedades (por ejemplo, enfermedades crónicas, diabetes, artritis, etc.), lo que pone en duda su veracidad. </a:t>
            </a:r>
          </a:p>
          <a:p>
            <a:pPr marL="457200" indent="-4572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Busca otras fuentes para informarse y comprender mejor el tema (enfermedad, afección).</a:t>
            </a: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797051" y="1257605"/>
            <a:ext cx="14168073" cy="1323399"/>
          </a:xfrm>
          <a:prstGeom prst="rect">
            <a:avLst/>
          </a:prstGeom>
          <a:noFill/>
          <a:ln>
            <a:noFill/>
          </a:ln>
        </p:spPr>
        <p:txBody>
          <a:bodyPr spcFirstLastPara="1" wrap="square" lIns="91425" tIns="45700" rIns="91425" bIns="45700" anchor="t" anchorCtr="0">
            <a:spAutoFit/>
          </a:bodyPr>
          <a:lstStyle/>
          <a:p>
            <a:pPr lvl="0"/>
            <a:r>
              <a:rPr lang="en-US" sz="4000" b="1" dirty="0">
                <a:solidFill>
                  <a:schemeClr val="tx1"/>
                </a:solidFill>
                <a:ea typeface="Helvetica Neue"/>
                <a:cs typeface="Helvetica Neue"/>
                <a:sym typeface="Helvetica Neue"/>
              </a:rPr>
              <a:t>3.2</a:t>
            </a:r>
            <a:r>
              <a:rPr lang="en-US" sz="4000" b="1">
                <a:solidFill>
                  <a:schemeClr val="tx1"/>
                </a:solidFill>
                <a:ea typeface="Helvetica Neue"/>
                <a:cs typeface="Helvetica Neue"/>
                <a:sym typeface="Helvetica Neue"/>
              </a:rPr>
              <a:t>. </a:t>
            </a:r>
            <a:r>
              <a:rPr lang="es-ES" sz="4000" b="1">
                <a:solidFill>
                  <a:schemeClr val="tx1"/>
                </a:solidFill>
                <a:ea typeface="Helvetica Neue"/>
                <a:cs typeface="Helvetica Neue"/>
                <a:sym typeface="Helvetica Neue"/>
              </a:rPr>
              <a:t>Uso responsable de las fuentes de información sanitaria en línea</a:t>
            </a:r>
            <a:endParaRPr lang="en-US" sz="4800" b="1" dirty="0">
              <a:solidFill>
                <a:schemeClr val="tx1"/>
              </a:solidFill>
              <a:ea typeface="Helvetica Neue"/>
              <a:cs typeface="Helvetica Neue"/>
              <a:sym typeface="Helvetica Neue"/>
            </a:endParaRPr>
          </a:p>
        </p:txBody>
      </p:sp>
    </p:spTree>
    <p:extLst>
      <p:ext uri="{BB962C8B-B14F-4D97-AF65-F5344CB8AC3E}">
        <p14:creationId xmlns:p14="http://schemas.microsoft.com/office/powerpoint/2010/main" val="563337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198439" y="2449509"/>
            <a:ext cx="13390323" cy="6578147"/>
          </a:xfrm>
          <a:prstGeom prst="rect">
            <a:avLst/>
          </a:prstGeom>
          <a:noFill/>
        </p:spPr>
        <p:txBody>
          <a:bodyPr wrap="square" rtlCol="0">
            <a:spAutoFit/>
          </a:bodyPr>
          <a:lstStyle/>
          <a:p>
            <a:pPr algn="just">
              <a:lnSpc>
                <a:spcPct val="107000"/>
              </a:lnSpc>
              <a:spcAft>
                <a:spcPts val="800"/>
              </a:spcAft>
            </a:pP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Verificar la información antes de utilizarla o compartirla: Verificar la autenticidad y credibilidad de la información de fuentes de confianza u organizaciones de comprobación de hechos (profesionales médicos, centros sanitarios especializados, etc.) antes de compartirla.</a:t>
            </a:r>
          </a:p>
          <a:p>
            <a:pPr marL="342900" indent="-3429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Utilizar fuentes especializadas de confianza: Recurre a fuentes de información sanitaria de confianza para evitar la desinformación. Sigue a sitios web especializados en la comprobación de hechos y a expertos en diversos campos de la salud.</a:t>
            </a:r>
          </a:p>
          <a:p>
            <a:pPr marL="342900" indent="-3429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Comprobación y análisis de los hechos: desarrolla habilidades de pensamiento crítico revisando la información que encuentres. Evalúa la credibilidad de la fuente y examina las pruebas.</a:t>
            </a: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2400854" y="1269637"/>
            <a:ext cx="13847331" cy="707846"/>
          </a:xfrm>
          <a:prstGeom prst="rect">
            <a:avLst/>
          </a:prstGeom>
          <a:noFill/>
          <a:ln>
            <a:noFill/>
          </a:ln>
        </p:spPr>
        <p:txBody>
          <a:bodyPr spcFirstLastPara="1" wrap="square" lIns="91425" tIns="45700" rIns="91425" bIns="45700" anchor="t" anchorCtr="0">
            <a:spAutoFit/>
          </a:bodyPr>
          <a:lstStyle/>
          <a:p>
            <a:pPr lvl="0"/>
            <a:r>
              <a:rPr lang="en-US" sz="4000" b="1" dirty="0">
                <a:solidFill>
                  <a:schemeClr val="tx1"/>
                </a:solidFill>
                <a:ea typeface="Helvetica Neue"/>
                <a:cs typeface="Helvetica Neue"/>
                <a:sym typeface="Helvetica Neue"/>
              </a:rPr>
              <a:t>3.3</a:t>
            </a:r>
            <a:r>
              <a:rPr lang="en-US" sz="4000" b="1">
                <a:solidFill>
                  <a:schemeClr val="tx1"/>
                </a:solidFill>
                <a:ea typeface="Helvetica Neue"/>
                <a:cs typeface="Helvetica Neue"/>
                <a:sym typeface="Helvetica Neue"/>
              </a:rPr>
              <a:t>. </a:t>
            </a:r>
            <a:r>
              <a:rPr lang="en-GB" sz="4000" b="1">
                <a:solidFill>
                  <a:schemeClr val="tx1"/>
                </a:solidFill>
                <a:ea typeface="Helvetica Neue"/>
                <a:cs typeface="Helvetica Neue"/>
                <a:sym typeface="Helvetica Neue"/>
              </a:rPr>
              <a:t>Comportamiento responsable en Internet</a:t>
            </a:r>
            <a:endParaRPr lang="en-GB" sz="4000" b="1" dirty="0">
              <a:solidFill>
                <a:schemeClr val="tx1"/>
              </a:solidFill>
              <a:ea typeface="Helvetica Neue"/>
              <a:cs typeface="Helvetica Neue"/>
              <a:sym typeface="Helvetica Neue"/>
            </a:endParaRPr>
          </a:p>
        </p:txBody>
      </p:sp>
    </p:spTree>
    <p:extLst>
      <p:ext uri="{BB962C8B-B14F-4D97-AF65-F5344CB8AC3E}">
        <p14:creationId xmlns:p14="http://schemas.microsoft.com/office/powerpoint/2010/main" val="4140516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222503" y="2100593"/>
            <a:ext cx="8046912" cy="5348324"/>
          </a:xfrm>
          <a:prstGeom prst="rect">
            <a:avLst/>
          </a:prstGeom>
          <a:noFill/>
        </p:spPr>
        <p:txBody>
          <a:bodyPr wrap="square" rtlCol="0">
            <a:spAutoFit/>
          </a:bodyPr>
          <a:lstStyle/>
          <a:p>
            <a:pPr algn="just">
              <a:lnSpc>
                <a:spcPct val="107000"/>
              </a:lnSpc>
              <a:spcAft>
                <a:spcPts val="800"/>
              </a:spcAft>
            </a:pP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Utiliza herramientas de comprobación de hechos: Utilice las herramientas de comprobación de hechos y los recursos disponibles en Internet para verificar la exactitud de las afirmaciones - busque otras fuentes - sitios web especializados - para verificar los hechos declarados relacionados con la salud.</a:t>
            </a:r>
          </a:p>
          <a:p>
            <a:pPr marL="342900" indent="-342900" algn="just">
              <a:lnSpc>
                <a:spcPct val="107000"/>
              </a:lnSpc>
              <a:spcAft>
                <a:spcPts val="800"/>
              </a:spcAft>
              <a:buFont typeface="Arial" panose="020B0604020202020204" pitchFamily="34" charset="0"/>
              <a:buChar char="•"/>
            </a:pPr>
            <a:r>
              <a:rPr lang="es-ES" sz="2800">
                <a:solidFill>
                  <a:schemeClr val="tx1"/>
                </a:solidFill>
                <a:latin typeface="Calibri" panose="020F0502020204030204" pitchFamily="34" charset="0"/>
                <a:ea typeface="Yu Mincho" panose="02020400000000000000" pitchFamily="18" charset="-128"/>
                <a:cs typeface="Arial" panose="020B0604020202020204" pitchFamily="34" charset="0"/>
              </a:rPr>
              <a:t>Denuncia y señala la desinformación: Si encuentras información falsa o inexacta, denúnciala a la plataforma o red social donde se encuentre.</a:t>
            </a:r>
            <a:endPar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2400854" y="1269637"/>
            <a:ext cx="14168073" cy="707846"/>
          </a:xfrm>
          <a:prstGeom prst="rect">
            <a:avLst/>
          </a:prstGeom>
          <a:noFill/>
          <a:ln>
            <a:noFill/>
          </a:ln>
        </p:spPr>
        <p:txBody>
          <a:bodyPr spcFirstLastPara="1" wrap="square" lIns="91425" tIns="45700" rIns="91425" bIns="45700" anchor="t" anchorCtr="0">
            <a:spAutoFit/>
          </a:bodyPr>
          <a:lstStyle/>
          <a:p>
            <a:pPr lvl="0"/>
            <a:r>
              <a:rPr lang="en-US" sz="4000" b="1" dirty="0">
                <a:solidFill>
                  <a:schemeClr val="tx1"/>
                </a:solidFill>
                <a:ea typeface="Helvetica Neue"/>
                <a:cs typeface="Helvetica Neue"/>
                <a:sym typeface="Helvetica Neue"/>
              </a:rPr>
              <a:t>3.3</a:t>
            </a:r>
            <a:r>
              <a:rPr lang="en-US" sz="4000" b="1">
                <a:solidFill>
                  <a:schemeClr val="tx1"/>
                </a:solidFill>
                <a:ea typeface="Helvetica Neue"/>
                <a:cs typeface="Helvetica Neue"/>
                <a:sym typeface="Helvetica Neue"/>
              </a:rPr>
              <a:t>. </a:t>
            </a:r>
            <a:r>
              <a:rPr lang="en-GB" sz="4000" b="1">
                <a:solidFill>
                  <a:schemeClr val="tx1"/>
                </a:solidFill>
                <a:ea typeface="Helvetica Neue"/>
                <a:cs typeface="Helvetica Neue"/>
                <a:sym typeface="Helvetica Neue"/>
              </a:rPr>
              <a:t>Comportamiento responsable en Internet</a:t>
            </a:r>
            <a:endParaRPr lang="en-GB" sz="4000" b="1" dirty="0">
              <a:solidFill>
                <a:schemeClr val="tx1"/>
              </a:solidFill>
              <a:ea typeface="Helvetica Neue"/>
              <a:cs typeface="Helvetica Neue"/>
              <a:sym typeface="Helvetica Neue"/>
            </a:endParaRPr>
          </a:p>
        </p:txBody>
      </p:sp>
      <p:pic>
        <p:nvPicPr>
          <p:cNvPr id="4" name="Picture 3">
            <a:extLst>
              <a:ext uri="{FF2B5EF4-FFF2-40B4-BE49-F238E27FC236}">
                <a16:creationId xmlns:a16="http://schemas.microsoft.com/office/drawing/2014/main" id="{1056F102-53C8-423A-AEE8-3E30E8F051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34518" y="3344780"/>
            <a:ext cx="5702511" cy="3955590"/>
          </a:xfrm>
          <a:prstGeom prst="rect">
            <a:avLst/>
          </a:prstGeom>
        </p:spPr>
      </p:pic>
      <p:sp>
        <p:nvSpPr>
          <p:cNvPr id="5" name="Rectangle 4">
            <a:extLst>
              <a:ext uri="{FF2B5EF4-FFF2-40B4-BE49-F238E27FC236}">
                <a16:creationId xmlns:a16="http://schemas.microsoft.com/office/drawing/2014/main" id="{24BF1A3A-B317-4A21-AA0F-4AE3972EB2F5}"/>
              </a:ext>
            </a:extLst>
          </p:cNvPr>
          <p:cNvSpPr/>
          <p:nvPr/>
        </p:nvSpPr>
        <p:spPr>
          <a:xfrm>
            <a:off x="11381874" y="8753938"/>
            <a:ext cx="6323141" cy="461665"/>
          </a:xfrm>
          <a:prstGeom prst="rect">
            <a:avLst/>
          </a:prstGeom>
        </p:spPr>
        <p:txBody>
          <a:bodyPr wrap="square">
            <a:spAutoFit/>
          </a:bodyPr>
          <a:lstStyle/>
          <a:p>
            <a:r>
              <a:rPr lang="hr-HR" sz="1200" dirty="0"/>
              <a:t>https://sites.google.com/a/uconn.edu/internet-safety-101/_/rsrc/1406055561420/digital-citizenship/Nine%20Elements%20of%20Digital%20Citizenship.gif?height=286&amp;width=400</a:t>
            </a:r>
          </a:p>
        </p:txBody>
      </p:sp>
      <p:sp>
        <p:nvSpPr>
          <p:cNvPr id="7" name="Rectangle 6">
            <a:extLst>
              <a:ext uri="{FF2B5EF4-FFF2-40B4-BE49-F238E27FC236}">
                <a16:creationId xmlns:a16="http://schemas.microsoft.com/office/drawing/2014/main" id="{1370304C-856E-4AB6-9FF3-0CDE2302AEC1}"/>
              </a:ext>
            </a:extLst>
          </p:cNvPr>
          <p:cNvSpPr/>
          <p:nvPr/>
        </p:nvSpPr>
        <p:spPr>
          <a:xfrm>
            <a:off x="12085039" y="2494228"/>
            <a:ext cx="4734408" cy="523220"/>
          </a:xfrm>
          <a:prstGeom prst="rect">
            <a:avLst/>
          </a:prstGeom>
        </p:spPr>
        <p:txBody>
          <a:bodyPr wrap="square">
            <a:spAutoFit/>
          </a:bodyPr>
          <a:lstStyle/>
          <a:p>
            <a:r>
              <a:rPr lang="es-ES" b="1"/>
              <a:t>Pautas para un comportamiento responsable y adecuado en el uso de la tecnología</a:t>
            </a:r>
            <a:endParaRPr lang="hr-HR" dirty="0"/>
          </a:p>
        </p:txBody>
      </p:sp>
    </p:spTree>
    <p:extLst>
      <p:ext uri="{BB962C8B-B14F-4D97-AF65-F5344CB8AC3E}">
        <p14:creationId xmlns:p14="http://schemas.microsoft.com/office/powerpoint/2010/main" val="1826827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7" name="Google Shape;187;p11"/>
          <p:cNvGrpSpPr/>
          <p:nvPr/>
        </p:nvGrpSpPr>
        <p:grpSpPr>
          <a:xfrm>
            <a:off x="9697452" y="1940675"/>
            <a:ext cx="7549970" cy="2992273"/>
            <a:chOff x="1219200" y="2400300"/>
            <a:chExt cx="5665225" cy="2632587"/>
          </a:xfrm>
        </p:grpSpPr>
        <p:sp>
          <p:nvSpPr>
            <p:cNvPr id="188" name="Google Shape;188;p11"/>
            <p:cNvSpPr/>
            <p:nvPr/>
          </p:nvSpPr>
          <p:spPr>
            <a:xfrm>
              <a:off x="1219200" y="2400300"/>
              <a:ext cx="5665225" cy="2527566"/>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189" name="Google Shape;189;p11"/>
            <p:cNvSpPr/>
            <p:nvPr/>
          </p:nvSpPr>
          <p:spPr>
            <a:xfrm>
              <a:off x="1256712" y="2459136"/>
              <a:ext cx="5622189" cy="2573751"/>
            </a:xfrm>
            <a:prstGeom prst="rect">
              <a:avLst/>
            </a:prstGeom>
            <a:noFill/>
            <a:ln>
              <a:noFill/>
            </a:ln>
          </p:spPr>
          <p:txBody>
            <a:bodyPr spcFirstLastPara="1" wrap="square" lIns="91425" tIns="45700" rIns="91425" bIns="45700" anchor="t" anchorCtr="0">
              <a:spAutoFit/>
            </a:bodyPr>
            <a:lstStyle/>
            <a:p>
              <a:r>
                <a:rPr lang="es-ES" sz="1600"/>
                <a:t>La alfabetización sanitaria funcional representa:</a:t>
              </a:r>
            </a:p>
            <a:p>
              <a:pPr marL="285750" indent="-285750">
                <a:buFont typeface="Arial" panose="020B0604020202020204" pitchFamily="34" charset="0"/>
                <a:buChar char="•"/>
              </a:pPr>
              <a:r>
                <a:rPr lang="es-ES" sz="1600"/>
                <a:t>Los conocimientos y competencias más avanzados de carácter sanitario y social que permitan un examen crítico de la información sanitaria, la mejora de las competencias personales y sociales y la comprensión de los niveles social, político y económico de la salud y la sanidad.</a:t>
              </a:r>
            </a:p>
            <a:p>
              <a:pPr marL="285750" indent="-285750">
                <a:buFont typeface="Arial" panose="020B0604020202020204" pitchFamily="34" charset="0"/>
                <a:buChar char="•"/>
              </a:pPr>
              <a:r>
                <a:rPr lang="es-ES" sz="1600"/>
                <a:t>Conocimientos y habilidades avanzados que permitan la participación en actividades sanitarias específicas, la comprensión de diversas formas de información sanitaria y su aplicación en un entorno cambiante.</a:t>
              </a:r>
            </a:p>
            <a:p>
              <a:pPr marL="285750" indent="-285750">
                <a:buFont typeface="Arial" panose="020B0604020202020204" pitchFamily="34" charset="0"/>
                <a:buChar char="•"/>
              </a:pPr>
              <a:r>
                <a:rPr lang="es-ES" sz="1600"/>
                <a:t>Conocimientos y competencias básicas que permiten un funcionamiento y una gestión eficaces del entorno sanitario. </a:t>
              </a:r>
              <a:endParaRPr lang="es-ES" sz="1600" dirty="0"/>
            </a:p>
          </p:txBody>
        </p:sp>
      </p:grpSp>
      <p:sp>
        <p:nvSpPr>
          <p:cNvPr id="191" name="Google Shape;191;p11"/>
          <p:cNvSpPr txBox="1"/>
          <p:nvPr/>
        </p:nvSpPr>
        <p:spPr>
          <a:xfrm>
            <a:off x="1742719" y="1222297"/>
            <a:ext cx="754997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chemeClr val="tx1"/>
                </a:solidFill>
                <a:latin typeface="+mn-lt"/>
                <a:ea typeface="Helvetica Neue"/>
                <a:cs typeface="Helvetica Neue"/>
                <a:sym typeface="Helvetica Neue"/>
              </a:rPr>
              <a:t>¡Prueba tus conocimientos</a:t>
            </a:r>
            <a:r>
              <a:rPr lang="es-ES" sz="4400" b="1">
                <a:solidFill>
                  <a:schemeClr val="tx1"/>
                </a:solidFill>
                <a:latin typeface="+mn-lt"/>
                <a:ea typeface="Helvetica Neue"/>
                <a:cs typeface="Helvetica Neue"/>
                <a:sym typeface="Helvetica Neue"/>
              </a:rPr>
              <a:t>!</a:t>
            </a:r>
            <a:endParaRPr sz="1200" dirty="0">
              <a:solidFill>
                <a:schemeClr val="tx1"/>
              </a:solidFill>
              <a:latin typeface="+mn-lt"/>
            </a:endParaRPr>
          </a:p>
        </p:txBody>
      </p:sp>
      <p:sp>
        <p:nvSpPr>
          <p:cNvPr id="192" name="Google Shape;192;p11"/>
          <p:cNvSpPr txBox="1"/>
          <p:nvPr/>
        </p:nvSpPr>
        <p:spPr>
          <a:xfrm>
            <a:off x="8063184" y="1417475"/>
            <a:ext cx="68763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800" b="1" dirty="0">
                <a:solidFill>
                  <a:srgbClr val="00CCFF"/>
                </a:solidFill>
                <a:latin typeface="+mn-lt"/>
                <a:ea typeface="Helvetica Neue"/>
                <a:cs typeface="Helvetica Neue"/>
                <a:sym typeface="Helvetica Neue"/>
              </a:rPr>
              <a:t>:</a:t>
            </a:r>
            <a:endParaRPr dirty="0">
              <a:solidFill>
                <a:srgbClr val="00CCFF"/>
              </a:solidFill>
              <a:latin typeface="+mn-lt"/>
            </a:endParaRPr>
          </a:p>
        </p:txBody>
      </p:sp>
      <p:grpSp>
        <p:nvGrpSpPr>
          <p:cNvPr id="193" name="Google Shape;193;p11"/>
          <p:cNvGrpSpPr/>
          <p:nvPr/>
        </p:nvGrpSpPr>
        <p:grpSpPr>
          <a:xfrm>
            <a:off x="1155570" y="2564412"/>
            <a:ext cx="6562667" cy="1938992"/>
            <a:chOff x="1191108" y="4871723"/>
            <a:chExt cx="6784518" cy="1834432"/>
          </a:xfrm>
        </p:grpSpPr>
        <p:sp>
          <p:nvSpPr>
            <p:cNvPr id="194" name="Google Shape;194;p11"/>
            <p:cNvSpPr/>
            <p:nvPr/>
          </p:nvSpPr>
          <p:spPr>
            <a:xfrm>
              <a:off x="1191108" y="4871723"/>
              <a:ext cx="6722680" cy="1834432"/>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195" name="Google Shape;195;p11"/>
            <p:cNvSpPr/>
            <p:nvPr/>
          </p:nvSpPr>
          <p:spPr>
            <a:xfrm>
              <a:off x="1409604" y="4871723"/>
              <a:ext cx="6566022" cy="1717922"/>
            </a:xfrm>
            <a:prstGeom prst="rect">
              <a:avLst/>
            </a:prstGeom>
            <a:noFill/>
            <a:ln>
              <a:noFill/>
            </a:ln>
          </p:spPr>
          <p:txBody>
            <a:bodyPr spcFirstLastPara="1" wrap="square" lIns="91425" tIns="45700" rIns="91425" bIns="45700" anchor="t" anchorCtr="0">
              <a:spAutoFit/>
            </a:bodyPr>
            <a:lstStyle/>
            <a:p>
              <a:r>
                <a:rPr lang="es-ES" sz="1600"/>
                <a:t>El aspecto más importante de la búsqueda de información sanitaria en Internet es:</a:t>
              </a:r>
            </a:p>
            <a:p>
              <a:pPr marL="285750" indent="-285750">
                <a:buFont typeface="Arial" panose="020B0604020202020204" pitchFamily="34" charset="0"/>
                <a:buChar char="•"/>
              </a:pPr>
              <a:r>
                <a:rPr lang="es-ES" sz="1600"/>
                <a:t>El papel activo del individuo en la búsqueda y selección de la información deseada.</a:t>
              </a:r>
            </a:p>
            <a:p>
              <a:pPr marL="285750" indent="-285750">
                <a:buFont typeface="Arial" panose="020B0604020202020204" pitchFamily="34" charset="0"/>
                <a:buChar char="•"/>
              </a:pPr>
              <a:r>
                <a:rPr lang="es-ES" sz="1600"/>
                <a:t>Desarrollo de una estrategia de gestión de la enfermedad.</a:t>
              </a:r>
            </a:p>
            <a:p>
              <a:pPr marL="285750" indent="-285750">
                <a:buFont typeface="Arial" panose="020B0604020202020204" pitchFamily="34" charset="0"/>
                <a:buChar char="•"/>
              </a:pPr>
              <a:r>
                <a:rPr lang="es-ES" sz="1600"/>
                <a:t>La corrección de las conductas sanitarias.</a:t>
              </a:r>
            </a:p>
            <a:p>
              <a:pPr marL="285750" indent="-285750">
                <a:buFont typeface="Arial" panose="020B0604020202020204" pitchFamily="34" charset="0"/>
                <a:buChar char="•"/>
              </a:pPr>
              <a:r>
                <a:rPr lang="es-ES" sz="1600"/>
                <a:t>Todas las respuestas son correctas </a:t>
              </a:r>
              <a:endParaRPr lang="es-ES" sz="1600" dirty="0"/>
            </a:p>
          </p:txBody>
        </p:sp>
      </p:grpSp>
      <p:grpSp>
        <p:nvGrpSpPr>
          <p:cNvPr id="199" name="Google Shape;199;p11"/>
          <p:cNvGrpSpPr/>
          <p:nvPr/>
        </p:nvGrpSpPr>
        <p:grpSpPr>
          <a:xfrm>
            <a:off x="-6420569" y="4974302"/>
            <a:ext cx="12742992" cy="3567720"/>
            <a:chOff x="2442418" y="3717601"/>
            <a:chExt cx="11292011" cy="2834809"/>
          </a:xfrm>
        </p:grpSpPr>
        <p:sp>
          <p:nvSpPr>
            <p:cNvPr id="200" name="Google Shape;200;p11"/>
            <p:cNvSpPr/>
            <p:nvPr/>
          </p:nvSpPr>
          <p:spPr>
            <a:xfrm>
              <a:off x="9158012" y="4871723"/>
              <a:ext cx="4576417" cy="1680687"/>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201" name="Google Shape;201;p11"/>
            <p:cNvSpPr/>
            <p:nvPr/>
          </p:nvSpPr>
          <p:spPr>
            <a:xfrm>
              <a:off x="2442418" y="3717601"/>
              <a:ext cx="6715593" cy="4616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endParaRPr sz="2400" dirty="0">
                <a:solidFill>
                  <a:schemeClr val="dk1"/>
                </a:solidFill>
                <a:latin typeface="+mn-lt"/>
                <a:ea typeface="Helvetica Neue"/>
                <a:cs typeface="Helvetica Neue"/>
                <a:sym typeface="Helvetica Neue"/>
              </a:endParaRPr>
            </a:p>
          </p:txBody>
        </p:sp>
      </p:grpSp>
      <p:sp>
        <p:nvSpPr>
          <p:cNvPr id="5" name="Rectangle 4">
            <a:extLst>
              <a:ext uri="{FF2B5EF4-FFF2-40B4-BE49-F238E27FC236}">
                <a16:creationId xmlns:a16="http://schemas.microsoft.com/office/drawing/2014/main" id="{F0DA196F-3497-4303-B981-730E1583A354}"/>
              </a:ext>
            </a:extLst>
          </p:cNvPr>
          <p:cNvSpPr/>
          <p:nvPr/>
        </p:nvSpPr>
        <p:spPr>
          <a:xfrm>
            <a:off x="1477827" y="6479919"/>
            <a:ext cx="4187283" cy="2062103"/>
          </a:xfrm>
          <a:prstGeom prst="rect">
            <a:avLst/>
          </a:prstGeom>
        </p:spPr>
        <p:txBody>
          <a:bodyPr wrap="square">
            <a:spAutoFit/>
          </a:bodyPr>
          <a:lstStyle/>
          <a:p>
            <a:r>
              <a:rPr lang="es-ES" sz="1600"/>
              <a:t>Los altos niveles de alfabetización sanitaria se asocian con:</a:t>
            </a:r>
          </a:p>
          <a:p>
            <a:pPr marL="285750" indent="-285750">
              <a:buFont typeface="Arial" panose="020B0604020202020204" pitchFamily="34" charset="0"/>
              <a:buChar char="•"/>
            </a:pPr>
            <a:r>
              <a:rPr lang="es-ES" sz="1600"/>
              <a:t>Mayor capacidad para cuidar de uno mismo</a:t>
            </a:r>
          </a:p>
          <a:p>
            <a:pPr marL="285750" indent="-285750">
              <a:buFont typeface="Arial" panose="020B0604020202020204" pitchFamily="34" charset="0"/>
              <a:buChar char="•"/>
            </a:pPr>
            <a:r>
              <a:rPr lang="es-ES" sz="1600"/>
              <a:t>Mejor gestión de las enfermedades crónicas</a:t>
            </a:r>
          </a:p>
          <a:p>
            <a:pPr marL="285750" indent="-285750">
              <a:buFont typeface="Arial" panose="020B0604020202020204" pitchFamily="34" charset="0"/>
              <a:buChar char="•"/>
            </a:pPr>
            <a:r>
              <a:rPr lang="es-ES" sz="1600"/>
              <a:t>Mejor calidad de vida</a:t>
            </a:r>
          </a:p>
          <a:p>
            <a:pPr marL="285750" indent="-285750">
              <a:buFont typeface="Arial" panose="020B0604020202020204" pitchFamily="34" charset="0"/>
              <a:buChar char="•"/>
            </a:pPr>
            <a:r>
              <a:rPr lang="es-ES" sz="1600"/>
              <a:t>Todas las respuestas son correctas </a:t>
            </a:r>
            <a:endParaRPr lang="es-ES" sz="1600" dirty="0"/>
          </a:p>
        </p:txBody>
      </p:sp>
      <p:sp>
        <p:nvSpPr>
          <p:cNvPr id="15" name="Google Shape;194;p11">
            <a:extLst>
              <a:ext uri="{FF2B5EF4-FFF2-40B4-BE49-F238E27FC236}">
                <a16:creationId xmlns:a16="http://schemas.microsoft.com/office/drawing/2014/main" id="{88CB9845-8F10-47C1-A4FE-969E6DADA3E3}"/>
              </a:ext>
            </a:extLst>
          </p:cNvPr>
          <p:cNvSpPr/>
          <p:nvPr/>
        </p:nvSpPr>
        <p:spPr>
          <a:xfrm>
            <a:off x="6661127" y="5655319"/>
            <a:ext cx="4811817" cy="1660317"/>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20" name="Google Shape;194;p11">
            <a:extLst>
              <a:ext uri="{FF2B5EF4-FFF2-40B4-BE49-F238E27FC236}">
                <a16:creationId xmlns:a16="http://schemas.microsoft.com/office/drawing/2014/main" id="{08A884BF-73BD-4B04-8673-C97CFEE8CF59}"/>
              </a:ext>
            </a:extLst>
          </p:cNvPr>
          <p:cNvSpPr/>
          <p:nvPr/>
        </p:nvSpPr>
        <p:spPr>
          <a:xfrm>
            <a:off x="12560206" y="6563241"/>
            <a:ext cx="4811817" cy="1660317"/>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21" name="Google Shape;189;p11">
            <a:extLst>
              <a:ext uri="{FF2B5EF4-FFF2-40B4-BE49-F238E27FC236}">
                <a16:creationId xmlns:a16="http://schemas.microsoft.com/office/drawing/2014/main" id="{5BFCCA0C-6326-4F43-8259-236CEBCAC9C3}"/>
              </a:ext>
            </a:extLst>
          </p:cNvPr>
          <p:cNvSpPr/>
          <p:nvPr/>
        </p:nvSpPr>
        <p:spPr>
          <a:xfrm>
            <a:off x="12692170" y="6623160"/>
            <a:ext cx="4547890" cy="1600398"/>
          </a:xfrm>
          <a:prstGeom prst="rect">
            <a:avLst/>
          </a:prstGeom>
          <a:noFill/>
          <a:ln>
            <a:noFill/>
          </a:ln>
        </p:spPr>
        <p:txBody>
          <a:bodyPr spcFirstLastPara="1" wrap="square" lIns="91425" tIns="45700" rIns="91425" bIns="45700" anchor="t" anchorCtr="0">
            <a:spAutoFit/>
          </a:bodyPr>
          <a:lstStyle/>
          <a:p>
            <a:r>
              <a:rPr lang="es-ES"/>
              <a:t>¿Cómo se puede verificar la credibilidad de una fuente?</a:t>
            </a:r>
          </a:p>
          <a:p>
            <a:pPr marL="285750" indent="-285750">
              <a:buFont typeface="Arial" panose="020B0604020202020204" pitchFamily="34" charset="0"/>
              <a:buChar char="•"/>
            </a:pPr>
            <a:r>
              <a:rPr lang="es-ES"/>
              <a:t>Verificando la identidad de las personas que editan la fuente.</a:t>
            </a:r>
          </a:p>
          <a:p>
            <a:pPr marL="285750" indent="-285750">
              <a:buFont typeface="Arial" panose="020B0604020202020204" pitchFamily="34" charset="0"/>
              <a:buChar char="•"/>
            </a:pPr>
            <a:r>
              <a:rPr lang="es-ES"/>
              <a:t>Comprobando las URLs.</a:t>
            </a:r>
          </a:p>
          <a:p>
            <a:pPr marL="285750" indent="-285750">
              <a:buFont typeface="Arial" panose="020B0604020202020204" pitchFamily="34" charset="0"/>
              <a:buChar char="•"/>
            </a:pPr>
            <a:r>
              <a:rPr lang="es-ES"/>
              <a:t>Comprobando si el portal tiene un sello o distintivo.</a:t>
            </a:r>
          </a:p>
          <a:p>
            <a:pPr marL="285750" indent="-285750">
              <a:buFont typeface="Arial" panose="020B0604020202020204" pitchFamily="34" charset="0"/>
              <a:buChar char="•"/>
            </a:pPr>
            <a:r>
              <a:rPr lang="es-ES"/>
              <a:t>Todas las respuestas son correctas </a:t>
            </a:r>
            <a:endParaRPr lang="es-ES" dirty="0"/>
          </a:p>
        </p:txBody>
      </p:sp>
      <p:pic>
        <p:nvPicPr>
          <p:cNvPr id="6" name="Graphic 5" descr="Question mark">
            <a:extLst>
              <a:ext uri="{FF2B5EF4-FFF2-40B4-BE49-F238E27FC236}">
                <a16:creationId xmlns:a16="http://schemas.microsoft.com/office/drawing/2014/main" id="{F3919675-9925-430C-A445-621361C82D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8003" y="4932948"/>
            <a:ext cx="914400" cy="914400"/>
          </a:xfrm>
          <a:prstGeom prst="rect">
            <a:avLst/>
          </a:prstGeom>
        </p:spPr>
      </p:pic>
      <p:pic>
        <p:nvPicPr>
          <p:cNvPr id="24" name="Graphic 23" descr="Question mark">
            <a:extLst>
              <a:ext uri="{FF2B5EF4-FFF2-40B4-BE49-F238E27FC236}">
                <a16:creationId xmlns:a16="http://schemas.microsoft.com/office/drawing/2014/main" id="{EA132C3A-AADC-4A4A-9772-D37341F9B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27360" y="5196640"/>
            <a:ext cx="914400" cy="914400"/>
          </a:xfrm>
          <a:prstGeom prst="rect">
            <a:avLst/>
          </a:prstGeom>
        </p:spPr>
      </p:pic>
      <p:pic>
        <p:nvPicPr>
          <p:cNvPr id="25" name="Graphic 24" descr="Question mark">
            <a:extLst>
              <a:ext uri="{FF2B5EF4-FFF2-40B4-BE49-F238E27FC236}">
                <a16:creationId xmlns:a16="http://schemas.microsoft.com/office/drawing/2014/main" id="{D1003B9C-CDF0-4D1E-8A32-F21470D6BC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7303" y="7946333"/>
            <a:ext cx="914400" cy="914400"/>
          </a:xfrm>
          <a:prstGeom prst="rect">
            <a:avLst/>
          </a:prstGeom>
        </p:spPr>
      </p:pic>
      <p:sp>
        <p:nvSpPr>
          <p:cNvPr id="3" name="Google Shape;189;p11">
            <a:extLst>
              <a:ext uri="{FF2B5EF4-FFF2-40B4-BE49-F238E27FC236}">
                <a16:creationId xmlns:a16="http://schemas.microsoft.com/office/drawing/2014/main" id="{39C4318F-0302-0A7A-6102-9B1746449838}"/>
              </a:ext>
            </a:extLst>
          </p:cNvPr>
          <p:cNvSpPr/>
          <p:nvPr/>
        </p:nvSpPr>
        <p:spPr>
          <a:xfrm>
            <a:off x="6860330" y="5787442"/>
            <a:ext cx="4255499" cy="1384954"/>
          </a:xfrm>
          <a:prstGeom prst="rect">
            <a:avLst/>
          </a:prstGeom>
          <a:noFill/>
          <a:ln>
            <a:noFill/>
          </a:ln>
        </p:spPr>
        <p:txBody>
          <a:bodyPr spcFirstLastPara="1" wrap="square" lIns="91425" tIns="45700" rIns="91425" bIns="45700" anchor="t" anchorCtr="0">
            <a:spAutoFit/>
          </a:bodyPr>
          <a:lstStyle/>
          <a:p>
            <a:r>
              <a:rPr lang="es-ES"/>
              <a:t>Los individuos a través de la información electrónica (alfabetización sanitaria electrónica):</a:t>
            </a:r>
          </a:p>
          <a:p>
            <a:pPr marL="285750" indent="-285750">
              <a:buFont typeface="Arial" panose="020B0604020202020204" pitchFamily="34" charset="0"/>
              <a:buChar char="•"/>
            </a:pPr>
            <a:r>
              <a:rPr lang="es-ES"/>
              <a:t>Desarrollan estrategias de afrontamiento</a:t>
            </a:r>
          </a:p>
          <a:p>
            <a:pPr marL="285750" indent="-285750">
              <a:buFont typeface="Arial" panose="020B0604020202020204" pitchFamily="34" charset="0"/>
              <a:buChar char="•"/>
            </a:pPr>
            <a:r>
              <a:rPr lang="es-ES"/>
              <a:t>Adquieren nuevos conocimientos</a:t>
            </a:r>
          </a:p>
          <a:p>
            <a:pPr marL="285750" indent="-285750">
              <a:buFont typeface="Arial" panose="020B0604020202020204" pitchFamily="34" charset="0"/>
              <a:buChar char="•"/>
            </a:pPr>
            <a:r>
              <a:rPr lang="es-ES"/>
              <a:t>Corrigen sus conductas sanitarias</a:t>
            </a:r>
          </a:p>
          <a:p>
            <a:pPr marL="285750" indent="-285750">
              <a:buFont typeface="Arial" panose="020B0604020202020204" pitchFamily="34" charset="0"/>
              <a:buChar char="•"/>
            </a:pPr>
            <a:r>
              <a:rPr lang="es-ES"/>
              <a:t>Todas las respuestas son correctas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3600899" y="2316117"/>
            <a:ext cx="12017829" cy="2862282"/>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en-US" sz="6000" b="1" dirty="0">
              <a:solidFill>
                <a:srgbClr val="00CCFF"/>
              </a:solidFill>
              <a:latin typeface="+mn-lt"/>
              <a:ea typeface="Helvetica Neue"/>
              <a:cs typeface="Helvetica Neue"/>
              <a:sym typeface="Helvetica Neue"/>
            </a:endParaRPr>
          </a:p>
          <a:p>
            <a:pPr lvl="0" algn="ctr">
              <a:buClr>
                <a:srgbClr val="AED633"/>
              </a:buClr>
              <a:buSzPts val="6000"/>
            </a:pPr>
            <a:r>
              <a:rPr lang="en-US" sz="6000" b="1" dirty="0">
                <a:solidFill>
                  <a:srgbClr val="00CCFF"/>
                </a:solidFill>
                <a:latin typeface="+mn-lt"/>
                <a:ea typeface="Helvetica Neue"/>
                <a:cs typeface="Helvetica Neue"/>
                <a:sym typeface="Helvetica Neue"/>
              </a:rPr>
              <a:t>1</a:t>
            </a:r>
            <a:r>
              <a:rPr lang="en-US" sz="6000" b="1">
                <a:solidFill>
                  <a:srgbClr val="00CCFF"/>
                </a:solidFill>
                <a:latin typeface="+mn-lt"/>
                <a:ea typeface="Helvetica Neue"/>
                <a:cs typeface="Helvetica Neue"/>
                <a:sym typeface="Helvetica Neue"/>
              </a:rPr>
              <a:t>. </a:t>
            </a:r>
            <a:r>
              <a:rPr lang="es-ES" sz="6000" b="1">
                <a:solidFill>
                  <a:srgbClr val="00CCFF"/>
                </a:solidFill>
                <a:latin typeface="+mn-lt"/>
                <a:ea typeface="Helvetica Neue"/>
                <a:cs typeface="Helvetica Neue"/>
                <a:sym typeface="Helvetica Neue"/>
              </a:rPr>
              <a:t>Comprender el concepto de alfabetización sanitaria</a:t>
            </a:r>
            <a:endParaRPr lang="es-ES" sz="6000" b="1" dirty="0">
              <a:solidFill>
                <a:srgbClr val="00CCFF"/>
              </a:solidFill>
              <a:latin typeface="+mn-lt"/>
              <a:ea typeface="Helvetica Neue"/>
              <a:cs typeface="Helvetica Neue"/>
              <a:sym typeface="Helvetica Neue"/>
            </a:endParaRPr>
          </a:p>
        </p:txBody>
      </p:sp>
      <p:pic>
        <p:nvPicPr>
          <p:cNvPr id="13314" name="Picture 2" descr="Why You Need to Check for Understanding – Executive Leadership Consulting">
            <a:extLst>
              <a:ext uri="{FF2B5EF4-FFF2-40B4-BE49-F238E27FC236}">
                <a16:creationId xmlns:a16="http://schemas.microsoft.com/office/drawing/2014/main" id="{73888D75-5505-483D-923A-E33600BB45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39287" y="5739063"/>
            <a:ext cx="4141055" cy="24085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3D82E6-EF07-454A-92BA-72581636EE0F}"/>
              </a:ext>
            </a:extLst>
          </p:cNvPr>
          <p:cNvSpPr/>
          <p:nvPr/>
        </p:nvSpPr>
        <p:spPr>
          <a:xfrm>
            <a:off x="6680580" y="8839717"/>
            <a:ext cx="6005170" cy="276999"/>
          </a:xfrm>
          <a:prstGeom prst="rect">
            <a:avLst/>
          </a:prstGeom>
        </p:spPr>
        <p:txBody>
          <a:bodyPr wrap="none">
            <a:spAutoFit/>
          </a:bodyPr>
          <a:lstStyle/>
          <a:p>
            <a:r>
              <a:rPr lang="hr-HR" sz="1200" dirty="0"/>
              <a:t>https://executiveleader.com/wp-content/uploads/2018/02/understanding-1536x896.jpg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3"/>
          <p:cNvSpPr txBox="1"/>
          <p:nvPr/>
        </p:nvSpPr>
        <p:spPr>
          <a:xfrm>
            <a:off x="2008632" y="1431035"/>
            <a:ext cx="4648200" cy="1107955"/>
          </a:xfrm>
          <a:prstGeom prst="rect">
            <a:avLst/>
          </a:prstGeom>
          <a:noFill/>
          <a:ln>
            <a:noFill/>
          </a:ln>
        </p:spPr>
        <p:txBody>
          <a:bodyPr spcFirstLastPara="1" wrap="square" lIns="91425" tIns="45700" rIns="91425" bIns="45700" anchor="t" anchorCtr="0">
            <a:spAutoFit/>
          </a:bodyPr>
          <a:lstStyle/>
          <a:p>
            <a:pPr>
              <a:buClr>
                <a:srgbClr val="4D94B7"/>
              </a:buClr>
              <a:buSzPts val="4800"/>
            </a:pPr>
            <a:r>
              <a:rPr lang="es-ES" sz="4800" b="1">
                <a:solidFill>
                  <a:schemeClr val="tx1"/>
                </a:solidFill>
                <a:latin typeface="+mn-lt"/>
                <a:ea typeface="Calibri"/>
                <a:cs typeface="Calibri"/>
                <a:sym typeface="Helvetica Neue"/>
              </a:rPr>
              <a:t>B</a:t>
            </a:r>
            <a:r>
              <a:rPr lang="en-GB" sz="4800" b="1">
                <a:solidFill>
                  <a:schemeClr val="tx1"/>
                </a:solidFill>
                <a:latin typeface="+mn-lt"/>
                <a:ea typeface="Calibri"/>
                <a:cs typeface="Calibri"/>
                <a:sym typeface="Helvetica Neue"/>
              </a:rPr>
              <a:t>ibliografía</a:t>
            </a:r>
            <a:endParaRPr lang="en-GB" sz="1800">
              <a:solidFill>
                <a:schemeClr val="tx1"/>
              </a:solidFill>
              <a:latin typeface="+mn-lt"/>
              <a:ea typeface="Calibri"/>
              <a:cs typeface="Calibri"/>
              <a:sym typeface="Calibri"/>
            </a:endParaRPr>
          </a:p>
          <a:p>
            <a:pPr marL="0" marR="0" lvl="0" indent="0" algn="l" rtl="0">
              <a:spcBef>
                <a:spcPts val="0"/>
              </a:spcBef>
              <a:spcAft>
                <a:spcPts val="0"/>
              </a:spcAft>
              <a:buClr>
                <a:srgbClr val="4D94B7"/>
              </a:buClr>
              <a:buSzPts val="4800"/>
              <a:buFont typeface="Helvetica Neue"/>
              <a:buNone/>
            </a:pPr>
            <a:endParaRPr lang="en-GB" sz="1800" dirty="0">
              <a:solidFill>
                <a:schemeClr val="tx1"/>
              </a:solidFill>
              <a:latin typeface="+mn-lt"/>
              <a:ea typeface="Calibri"/>
              <a:cs typeface="Calibri"/>
              <a:sym typeface="Calibri"/>
            </a:endParaRPr>
          </a:p>
        </p:txBody>
      </p:sp>
      <p:sp>
        <p:nvSpPr>
          <p:cNvPr id="221" name="Google Shape;221;p13"/>
          <p:cNvSpPr/>
          <p:nvPr/>
        </p:nvSpPr>
        <p:spPr>
          <a:xfrm>
            <a:off x="1503600" y="2261991"/>
            <a:ext cx="15280800" cy="6217046"/>
          </a:xfrm>
          <a:prstGeom prst="rect">
            <a:avLst/>
          </a:prstGeom>
          <a:noFill/>
          <a:ln>
            <a:noFill/>
          </a:ln>
        </p:spPr>
        <p:txBody>
          <a:bodyPr spcFirstLastPara="1" wrap="square" lIns="91425" tIns="45700" rIns="91425" bIns="45700" anchor="t" anchorCtr="0">
            <a:spAutoFit/>
          </a:bodyPr>
          <a:lstStyle/>
          <a:p>
            <a:pPr marL="534988" marR="0" lvl="0" indent="-534988" algn="l" rtl="0">
              <a:spcBef>
                <a:spcPts val="0"/>
              </a:spcBef>
              <a:spcAft>
                <a:spcPts val="0"/>
              </a:spcAft>
              <a:buClr>
                <a:schemeClr val="dk1"/>
              </a:buClr>
              <a:buSzPts val="3360"/>
              <a:buFont typeface="Wingdings" pitchFamily="2" charset="2"/>
              <a:buChar char="q"/>
            </a:pPr>
            <a:endParaRPr lang="hr-HR" dirty="0">
              <a:latin typeface="+mn-lt"/>
            </a:endParaRPr>
          </a:p>
          <a:p>
            <a:pPr marL="342900" lvl="0" indent="-342900">
              <a:buClr>
                <a:schemeClr val="dk1"/>
              </a:buClr>
              <a:buSzPts val="3360"/>
              <a:buFont typeface="Wingdings" pitchFamily="2" charset="2"/>
              <a:buChar char="§"/>
            </a:pPr>
            <a:r>
              <a:rPr lang="en-GB" sz="2400" dirty="0" err="1">
                <a:latin typeface="+mn-lt"/>
              </a:rPr>
              <a:t>Pourrazavi</a:t>
            </a:r>
            <a:r>
              <a:rPr lang="en-GB" sz="2400" dirty="0">
                <a:latin typeface="+mn-lt"/>
              </a:rPr>
              <a:t>, S., </a:t>
            </a:r>
            <a:r>
              <a:rPr lang="en-GB" sz="2400" dirty="0" err="1">
                <a:latin typeface="+mn-lt"/>
              </a:rPr>
              <a:t>Kouzekanani</a:t>
            </a:r>
            <a:r>
              <a:rPr lang="en-GB" sz="2400" dirty="0">
                <a:latin typeface="+mn-lt"/>
              </a:rPr>
              <a:t>, K., </a:t>
            </a:r>
            <a:r>
              <a:rPr lang="en-GB" sz="2400" dirty="0" err="1">
                <a:latin typeface="+mn-lt"/>
              </a:rPr>
              <a:t>Bazargan</a:t>
            </a:r>
            <a:r>
              <a:rPr lang="en-GB" sz="2400" dirty="0">
                <a:latin typeface="+mn-lt"/>
              </a:rPr>
              <a:t>-Hejazi, S., </a:t>
            </a:r>
            <a:r>
              <a:rPr lang="en-GB" sz="2400" dirty="0" err="1">
                <a:latin typeface="+mn-lt"/>
              </a:rPr>
              <a:t>Shaghaghi</a:t>
            </a:r>
            <a:r>
              <a:rPr lang="en-GB" sz="2400" dirty="0">
                <a:latin typeface="+mn-lt"/>
              </a:rPr>
              <a:t>, A., </a:t>
            </a:r>
            <a:r>
              <a:rPr lang="en-GB" sz="2400" dirty="0" err="1">
                <a:latin typeface="+mn-lt"/>
              </a:rPr>
              <a:t>Hashemiparast</a:t>
            </a:r>
            <a:r>
              <a:rPr lang="en-GB" sz="2400" dirty="0">
                <a:latin typeface="+mn-lt"/>
              </a:rPr>
              <a:t>, M., </a:t>
            </a:r>
            <a:r>
              <a:rPr lang="en-GB" sz="2400" dirty="0" err="1">
                <a:latin typeface="+mn-lt"/>
              </a:rPr>
              <a:t>Fathifar</a:t>
            </a:r>
            <a:r>
              <a:rPr lang="en-GB" sz="2400" dirty="0">
                <a:latin typeface="+mn-lt"/>
              </a:rPr>
              <a:t>, Z., &amp; </a:t>
            </a:r>
            <a:r>
              <a:rPr lang="en-GB" sz="2400" dirty="0" err="1">
                <a:latin typeface="+mn-lt"/>
              </a:rPr>
              <a:t>Allahverdipour</a:t>
            </a:r>
            <a:r>
              <a:rPr lang="en-GB" sz="2400" dirty="0">
                <a:latin typeface="+mn-lt"/>
              </a:rPr>
              <a:t>, H. (2020). Theory-based E-health literacy interventions in older adults: a systematic review. Archives of Public Health, 78, 1-8.</a:t>
            </a:r>
          </a:p>
          <a:p>
            <a:pPr marL="342900" lvl="0" indent="-342900">
              <a:buClr>
                <a:schemeClr val="dk1"/>
              </a:buClr>
              <a:buSzPts val="3360"/>
              <a:buFont typeface="Wingdings" pitchFamily="2" charset="2"/>
              <a:buChar char="§"/>
            </a:pPr>
            <a:r>
              <a:rPr lang="en-GB" sz="2400" dirty="0">
                <a:latin typeface="+mn-lt"/>
              </a:rPr>
              <a:t>Rowlands, G., Shaw, A., </a:t>
            </a:r>
            <a:r>
              <a:rPr lang="en-GB" sz="2400" dirty="0" err="1">
                <a:latin typeface="+mn-lt"/>
              </a:rPr>
              <a:t>Jaswal</a:t>
            </a:r>
            <a:r>
              <a:rPr lang="en-GB" sz="2400" dirty="0">
                <a:latin typeface="+mn-lt"/>
              </a:rPr>
              <a:t>, S., Smith, S., &amp; Harpham, T. (2017). Health literacy and the social determinants of health: A qualitative model from adult learners. Health Promotion International, 32(1), 13-138. https://</a:t>
            </a:r>
            <a:r>
              <a:rPr lang="en-GB" sz="2400" dirty="0" err="1">
                <a:latin typeface="+mn-lt"/>
              </a:rPr>
              <a:t>doi.org</a:t>
            </a:r>
            <a:r>
              <a:rPr lang="en-GB" sz="2400" dirty="0">
                <a:latin typeface="+mn-lt"/>
              </a:rPr>
              <a:t>/10.1093/</a:t>
            </a:r>
            <a:r>
              <a:rPr lang="en-GB" sz="2400" dirty="0" err="1">
                <a:latin typeface="+mn-lt"/>
              </a:rPr>
              <a:t>heapro</a:t>
            </a:r>
            <a:r>
              <a:rPr lang="en-GB" sz="2400" dirty="0">
                <a:latin typeface="+mn-lt"/>
              </a:rPr>
              <a:t>/dav093 </a:t>
            </a:r>
          </a:p>
          <a:p>
            <a:pPr marL="342900" lvl="0" indent="-342900">
              <a:buClr>
                <a:schemeClr val="dk1"/>
              </a:buClr>
              <a:buSzPts val="3360"/>
              <a:buFont typeface="Wingdings" pitchFamily="2" charset="2"/>
              <a:buChar char="§"/>
            </a:pPr>
            <a:r>
              <a:rPr lang="en-GB" sz="2400" dirty="0">
                <a:latin typeface="+mn-lt"/>
              </a:rPr>
              <a:t>Coughlin, S. S., Stewart, J. L., Young, L., </a:t>
            </a:r>
            <a:r>
              <a:rPr lang="en-GB" sz="2400" dirty="0" err="1">
                <a:latin typeface="+mn-lt"/>
              </a:rPr>
              <a:t>Heboyan</a:t>
            </a:r>
            <a:r>
              <a:rPr lang="en-GB" sz="2400" dirty="0">
                <a:latin typeface="+mn-lt"/>
              </a:rPr>
              <a:t>, V., &amp; De Leo, G. (2018). Health literacy and patient web portals. International journal of medical informatics, 113, 43-48.</a:t>
            </a:r>
          </a:p>
          <a:p>
            <a:pPr marL="342900" lvl="0" indent="-342900">
              <a:buClr>
                <a:schemeClr val="dk1"/>
              </a:buClr>
              <a:buSzPts val="3360"/>
              <a:buFont typeface="Wingdings" pitchFamily="2" charset="2"/>
              <a:buChar char="§"/>
            </a:pPr>
            <a:r>
              <a:rPr lang="en-GB" sz="2400" dirty="0">
                <a:latin typeface="+mn-lt"/>
              </a:rPr>
              <a:t>Burkhardt, J. Truth, Post-Truth, and Information Literacy : Evaluating Sources. // Information literacy and libraries in the age of fake news / Denise E. Agosto. Santa Barbara; Denver : Libraries Unlimited, 2018, 94-105.  </a:t>
            </a:r>
          </a:p>
          <a:p>
            <a:pPr marL="342900" lvl="0" indent="-342900">
              <a:buClr>
                <a:schemeClr val="dk1"/>
              </a:buClr>
              <a:buSzPts val="3360"/>
              <a:buFont typeface="Wingdings" pitchFamily="2" charset="2"/>
              <a:buChar char="§"/>
            </a:pPr>
            <a:r>
              <a:rPr lang="en-GB" sz="2400" dirty="0">
                <a:latin typeface="+mn-lt"/>
              </a:rPr>
              <a:t>Ecker, U. et al. Do People Keep Believing Because They Want To? : </a:t>
            </a:r>
            <a:r>
              <a:rPr lang="en-GB" sz="2400" dirty="0" err="1">
                <a:latin typeface="+mn-lt"/>
              </a:rPr>
              <a:t>Preexisting</a:t>
            </a:r>
            <a:r>
              <a:rPr lang="en-GB" sz="2400" dirty="0">
                <a:latin typeface="+mn-lt"/>
              </a:rPr>
              <a:t> Attitudes and the Continued Influence of Misinformation. // Memory &amp; Cognition 42, 2(2014), str. 292-304. </a:t>
            </a:r>
            <a:r>
              <a:rPr lang="en-GB" sz="2400" dirty="0" err="1">
                <a:latin typeface="+mn-lt"/>
              </a:rPr>
              <a:t>Dostupno</a:t>
            </a:r>
            <a:r>
              <a:rPr lang="en-GB" sz="2400" dirty="0">
                <a:latin typeface="+mn-lt"/>
              </a:rPr>
              <a:t> </a:t>
            </a:r>
            <a:r>
              <a:rPr lang="en-GB" sz="2400" dirty="0" err="1">
                <a:latin typeface="+mn-lt"/>
              </a:rPr>
              <a:t>na</a:t>
            </a:r>
            <a:r>
              <a:rPr lang="en-GB" sz="2400" dirty="0">
                <a:latin typeface="+mn-lt"/>
              </a:rPr>
              <a:t>: https://</a:t>
            </a:r>
            <a:r>
              <a:rPr lang="en-GB" sz="2400" dirty="0" err="1">
                <a:latin typeface="+mn-lt"/>
              </a:rPr>
              <a:t>www.researchgate.net</a:t>
            </a:r>
            <a:r>
              <a:rPr lang="en-GB" sz="2400" dirty="0">
                <a:latin typeface="+mn-lt"/>
              </a:rPr>
              <a:t>/publication/255950545_Do_People_Keep_Believing_because_They_Want_To_Preexisting_Attitudes_and_the_Continued_Influence_of_Misinformation (20.8.2023.).</a:t>
            </a:r>
          </a:p>
          <a:p>
            <a:pPr lvl="0">
              <a:buClr>
                <a:schemeClr val="dk1"/>
              </a:buClr>
              <a:buSzPts val="3360"/>
            </a:pPr>
            <a:endParaRPr sz="2400" dirty="0">
              <a:latin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3"/>
          <p:cNvSpPr txBox="1"/>
          <p:nvPr/>
        </p:nvSpPr>
        <p:spPr>
          <a:xfrm>
            <a:off x="2008632" y="1431035"/>
            <a:ext cx="46482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D94B7"/>
              </a:buClr>
              <a:buSzPts val="4800"/>
              <a:buFont typeface="Helvetica Neue"/>
              <a:buNone/>
            </a:pPr>
            <a:r>
              <a:rPr lang="es-ES" sz="4800" b="1">
                <a:solidFill>
                  <a:schemeClr val="tx1"/>
                </a:solidFill>
                <a:latin typeface="+mn-lt"/>
                <a:ea typeface="Calibri"/>
                <a:cs typeface="Calibri"/>
                <a:sym typeface="Helvetica Neue"/>
              </a:rPr>
              <a:t>B</a:t>
            </a:r>
            <a:r>
              <a:rPr lang="en-GB" sz="4800" b="1">
                <a:solidFill>
                  <a:schemeClr val="tx1"/>
                </a:solidFill>
                <a:latin typeface="+mn-lt"/>
                <a:ea typeface="Calibri"/>
                <a:cs typeface="Calibri"/>
                <a:sym typeface="Helvetica Neue"/>
              </a:rPr>
              <a:t>ibliografía</a:t>
            </a:r>
            <a:endParaRPr lang="en-GB" sz="1800" dirty="0">
              <a:solidFill>
                <a:schemeClr val="tx1"/>
              </a:solidFill>
              <a:latin typeface="+mn-lt"/>
              <a:ea typeface="Calibri"/>
              <a:cs typeface="Calibri"/>
              <a:sym typeface="Calibri"/>
            </a:endParaRPr>
          </a:p>
        </p:txBody>
      </p:sp>
      <p:sp>
        <p:nvSpPr>
          <p:cNvPr id="221" name="Google Shape;221;p13"/>
          <p:cNvSpPr/>
          <p:nvPr/>
        </p:nvSpPr>
        <p:spPr>
          <a:xfrm>
            <a:off x="1503600" y="2261991"/>
            <a:ext cx="15280800" cy="4524275"/>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3360"/>
              <a:buFont typeface="Wingdings" pitchFamily="2" charset="2"/>
              <a:buChar char="§"/>
            </a:pPr>
            <a:r>
              <a:rPr lang="en-GB" sz="2400" dirty="0">
                <a:latin typeface="+mn-lt"/>
              </a:rPr>
              <a:t>A. (2006). </a:t>
            </a:r>
            <a:r>
              <a:rPr lang="en-GB" sz="2400" dirty="0" err="1">
                <a:latin typeface="+mn-lt"/>
              </a:rPr>
              <a:t>eHEALS</a:t>
            </a:r>
            <a:r>
              <a:rPr lang="en-GB" sz="2400" dirty="0">
                <a:latin typeface="+mn-lt"/>
              </a:rPr>
              <a:t>: the eHealth literacy scale. Journal of medical Internet research, 8(4), e507. https://</a:t>
            </a:r>
            <a:r>
              <a:rPr lang="en-GB" sz="2400" dirty="0" err="1">
                <a:latin typeface="+mn-lt"/>
              </a:rPr>
              <a:t>pubmed.ncbi.nlm.nih.gov</a:t>
            </a:r>
            <a:r>
              <a:rPr lang="en-GB" sz="2400" dirty="0">
                <a:latin typeface="+mn-lt"/>
              </a:rPr>
              <a:t>/17213046/  </a:t>
            </a:r>
          </a:p>
          <a:p>
            <a:pPr marL="342900" lvl="0" indent="-342900">
              <a:buClr>
                <a:schemeClr val="dk1"/>
              </a:buClr>
              <a:buSzPts val="3360"/>
              <a:buFont typeface="Wingdings" pitchFamily="2" charset="2"/>
              <a:buChar char="§"/>
            </a:pPr>
            <a:r>
              <a:rPr lang="en-GB" sz="2400" dirty="0">
                <a:latin typeface="+mn-lt"/>
              </a:rPr>
              <a:t>Chung, S. Y., &amp; </a:t>
            </a:r>
            <a:r>
              <a:rPr lang="en-GB" sz="2400" dirty="0" err="1">
                <a:latin typeface="+mn-lt"/>
              </a:rPr>
              <a:t>Nahm</a:t>
            </a:r>
            <a:r>
              <a:rPr lang="en-GB" sz="2400" dirty="0">
                <a:latin typeface="+mn-lt"/>
              </a:rPr>
              <a:t>, E. S. (2015). Testing reliability and validity of the eHealth Literacy Scale (</a:t>
            </a:r>
            <a:r>
              <a:rPr lang="en-GB" sz="2400" dirty="0" err="1">
                <a:latin typeface="+mn-lt"/>
              </a:rPr>
              <a:t>eHEALS</a:t>
            </a:r>
            <a:r>
              <a:rPr lang="en-GB" sz="2400" dirty="0">
                <a:latin typeface="+mn-lt"/>
              </a:rPr>
              <a:t>) for older adults recruited online. Computers, informatics, nursing: CIN, 33(4), 150.</a:t>
            </a:r>
          </a:p>
          <a:p>
            <a:pPr marL="342900" lvl="0" indent="-342900">
              <a:buClr>
                <a:schemeClr val="dk1"/>
              </a:buClr>
              <a:buSzPts val="3360"/>
              <a:buFont typeface="Wingdings" pitchFamily="2" charset="2"/>
              <a:buChar char="§"/>
            </a:pPr>
            <a:r>
              <a:rPr lang="en-GB" sz="2400" dirty="0">
                <a:latin typeface="+mn-lt"/>
              </a:rPr>
              <a:t>De </a:t>
            </a:r>
            <a:r>
              <a:rPr lang="en-GB" sz="2400" dirty="0" err="1">
                <a:latin typeface="+mn-lt"/>
              </a:rPr>
              <a:t>Brún</a:t>
            </a:r>
            <a:r>
              <a:rPr lang="en-GB" sz="2400" dirty="0">
                <a:latin typeface="+mn-lt"/>
              </a:rPr>
              <a:t>, C. Health literacy and health information literacy, and the role of librarians. Knowledge for Healthcare. 2019. </a:t>
            </a:r>
            <a:r>
              <a:rPr lang="en-GB" sz="2400" dirty="0" err="1">
                <a:latin typeface="+mn-lt"/>
              </a:rPr>
              <a:t>Dostupno</a:t>
            </a:r>
            <a:r>
              <a:rPr lang="en-GB" sz="2400" dirty="0">
                <a:latin typeface="+mn-lt"/>
              </a:rPr>
              <a:t> </a:t>
            </a:r>
            <a:r>
              <a:rPr lang="en-GB" sz="2400" dirty="0" err="1">
                <a:latin typeface="+mn-lt"/>
              </a:rPr>
              <a:t>na</a:t>
            </a:r>
            <a:r>
              <a:rPr lang="en-GB" sz="2400" dirty="0">
                <a:latin typeface="+mn-lt"/>
              </a:rPr>
              <a:t>: https://</a:t>
            </a:r>
            <a:r>
              <a:rPr lang="en-GB" sz="2400" dirty="0" err="1">
                <a:latin typeface="+mn-lt"/>
              </a:rPr>
              <a:t>kfh.libraryservices.nhs.uk</a:t>
            </a:r>
            <a:r>
              <a:rPr lang="en-GB" sz="2400" dirty="0">
                <a:latin typeface="+mn-lt"/>
              </a:rPr>
              <a:t>/health-literacy-and-health-information-literacy-and-the-role-of-librarians/ (20.8.2023.).</a:t>
            </a:r>
          </a:p>
          <a:p>
            <a:pPr marL="342900" lvl="0" indent="-342900">
              <a:buClr>
                <a:schemeClr val="dk1"/>
              </a:buClr>
              <a:buSzPts val="3360"/>
              <a:buFont typeface="Wingdings" pitchFamily="2" charset="2"/>
              <a:buChar char="§"/>
            </a:pPr>
            <a:r>
              <a:rPr lang="en-GB" sz="2400" dirty="0">
                <a:latin typeface="+mn-lt"/>
              </a:rPr>
              <a:t>Detmer, D. et al. The Informed </a:t>
            </a:r>
            <a:r>
              <a:rPr lang="en-GB" sz="2400" dirty="0" err="1">
                <a:latin typeface="+mn-lt"/>
              </a:rPr>
              <a:t>Patiend</a:t>
            </a:r>
            <a:r>
              <a:rPr lang="en-GB" sz="2400" dirty="0">
                <a:latin typeface="+mn-lt"/>
              </a:rPr>
              <a:t> : Study Report. Cambridge University Health, 2003. </a:t>
            </a:r>
            <a:r>
              <a:rPr lang="en-GB" sz="2400">
                <a:latin typeface="+mn-lt"/>
              </a:rPr>
              <a:t>Available at: </a:t>
            </a:r>
            <a:r>
              <a:rPr lang="en-GB" sz="2400" dirty="0">
                <a:latin typeface="+mn-lt"/>
              </a:rPr>
              <a:t>https://</a:t>
            </a:r>
            <a:r>
              <a:rPr lang="en-GB" sz="2400" dirty="0" err="1">
                <a:latin typeface="+mn-lt"/>
              </a:rPr>
              <a:t>citeseerx.ist.psu.edu</a:t>
            </a:r>
            <a:r>
              <a:rPr lang="en-GB" sz="2400" dirty="0">
                <a:latin typeface="+mn-lt"/>
              </a:rPr>
              <a:t>/</a:t>
            </a:r>
            <a:r>
              <a:rPr lang="en-GB" sz="2400" dirty="0" err="1">
                <a:latin typeface="+mn-lt"/>
              </a:rPr>
              <a:t>viewdoc</a:t>
            </a:r>
            <a:r>
              <a:rPr lang="en-GB" sz="2400" dirty="0">
                <a:latin typeface="+mn-lt"/>
              </a:rPr>
              <a:t>/</a:t>
            </a:r>
            <a:r>
              <a:rPr lang="en-GB" sz="2400" dirty="0" err="1">
                <a:latin typeface="+mn-lt"/>
              </a:rPr>
              <a:t>download?doi</a:t>
            </a:r>
            <a:r>
              <a:rPr lang="en-GB" sz="2400" dirty="0">
                <a:latin typeface="+mn-lt"/>
              </a:rPr>
              <a:t>=10.1.1.471.7791&amp;rep=rep1&amp;type=pdf (15.1.2021.).</a:t>
            </a:r>
          </a:p>
          <a:p>
            <a:pPr marL="342900" lvl="0" indent="-342900">
              <a:buClr>
                <a:schemeClr val="dk1"/>
              </a:buClr>
              <a:buSzPts val="3360"/>
              <a:buFont typeface="Wingdings" pitchFamily="2" charset="2"/>
              <a:buChar char="§"/>
            </a:pPr>
            <a:endParaRPr lang="hr-HR" sz="2400" dirty="0"/>
          </a:p>
          <a:p>
            <a:pPr marL="342900" lvl="0" indent="-342900">
              <a:buClr>
                <a:schemeClr val="dk1"/>
              </a:buClr>
              <a:buSzPts val="3360"/>
              <a:buFont typeface="Wingdings" pitchFamily="2" charset="2"/>
              <a:buChar char="§"/>
            </a:pPr>
            <a:endParaRPr lang="hr-HR" sz="2400" dirty="0">
              <a:latin typeface="+mn-lt"/>
            </a:endParaRPr>
          </a:p>
          <a:p>
            <a:pPr marL="342900" lvl="0" indent="-342900">
              <a:buClr>
                <a:schemeClr val="dk1"/>
              </a:buClr>
              <a:buSzPts val="3360"/>
              <a:buFont typeface="Wingdings" pitchFamily="2" charset="2"/>
              <a:buChar char="§"/>
            </a:pPr>
            <a:endParaRPr sz="2400" dirty="0">
              <a:latin typeface="+mn-lt"/>
            </a:endParaRPr>
          </a:p>
        </p:txBody>
      </p:sp>
    </p:spTree>
    <p:extLst>
      <p:ext uri="{BB962C8B-B14F-4D97-AF65-F5344CB8AC3E}">
        <p14:creationId xmlns:p14="http://schemas.microsoft.com/office/powerpoint/2010/main" val="3241911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15"/>
          <p:cNvSpPr txBox="1"/>
          <p:nvPr/>
        </p:nvSpPr>
        <p:spPr>
          <a:xfrm>
            <a:off x="4691670" y="6761211"/>
            <a:ext cx="9144000" cy="923289"/>
          </a:xfrm>
          <a:prstGeom prst="rect">
            <a:avLst/>
          </a:prstGeom>
          <a:noFill/>
          <a:ln>
            <a:noFill/>
          </a:ln>
        </p:spPr>
        <p:txBody>
          <a:bodyPr spcFirstLastPara="1" wrap="square" lIns="91425" tIns="45700" rIns="91425" bIns="45700" anchor="t" anchorCtr="0">
            <a:spAutoFit/>
          </a:bodyPr>
          <a:lstStyle/>
          <a:p>
            <a:pPr lvl="0" algn="ctr">
              <a:buClr>
                <a:srgbClr val="4D94B7"/>
              </a:buClr>
              <a:buSzPts val="7200"/>
            </a:pPr>
            <a:r>
              <a:rPr lang="en-GB" sz="5400" b="1">
                <a:solidFill>
                  <a:schemeClr val="tx1"/>
                </a:solidFill>
                <a:latin typeface="+mn-lt"/>
                <a:ea typeface="Helvetica Neue"/>
                <a:cs typeface="Helvetica Neue"/>
                <a:sym typeface="Helvetica Neue"/>
              </a:rPr>
              <a:t>¡Gracias por tu atención!</a:t>
            </a:r>
            <a:endParaRPr lang="en-GB" sz="5400" b="1" i="0" u="none" strike="noStrike" cap="none" dirty="0">
              <a:solidFill>
                <a:schemeClr val="tx1"/>
              </a:solidFill>
              <a:latin typeface="+mn-lt"/>
              <a:ea typeface="Helvetica Neue"/>
              <a:cs typeface="Helvetica Neue"/>
              <a:sym typeface="Helvetica Neue"/>
            </a:endParaRPr>
          </a:p>
        </p:txBody>
      </p:sp>
      <p:pic>
        <p:nvPicPr>
          <p:cNvPr id="5" name="Grafik 3" descr="Ein Bild, das Text, Clipart enthält.&#10;&#10;Automatisch generierte Beschreibung"/>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4813" y="2850294"/>
            <a:ext cx="5737714" cy="2435384"/>
          </a:xfrm>
          <a:prstGeom prst="rect">
            <a:avLst/>
          </a:prstGeom>
          <a:noFill/>
          <a:ln>
            <a:noFill/>
          </a:ln>
        </p:spPr>
      </p:pic>
      <p:sp>
        <p:nvSpPr>
          <p:cNvPr id="6" name="Rectangle 5"/>
          <p:cNvSpPr/>
          <p:nvPr/>
        </p:nvSpPr>
        <p:spPr>
          <a:xfrm>
            <a:off x="7404410" y="5792612"/>
            <a:ext cx="5575610" cy="461665"/>
          </a:xfrm>
          <a:prstGeom prst="rect">
            <a:avLst/>
          </a:prstGeom>
        </p:spPr>
        <p:txBody>
          <a:bodyPr wrap="square">
            <a:spAutoFit/>
          </a:bodyPr>
          <a:lstStyle/>
          <a:p>
            <a:r>
              <a:rPr lang="hr-HR" sz="2400" b="1" dirty="0" err="1">
                <a:solidFill>
                  <a:srgbClr val="00CCFF"/>
                </a:solidFill>
                <a:latin typeface="+mn-lt"/>
              </a:rPr>
              <a:t>www.digital</a:t>
            </a:r>
            <a:r>
              <a:rPr lang="hr-HR" sz="2400" b="1" dirty="0">
                <a:solidFill>
                  <a:srgbClr val="00CCFF"/>
                </a:solidFill>
                <a:latin typeface="+mn-lt"/>
              </a:rPr>
              <a:t>-</a:t>
            </a:r>
            <a:r>
              <a:rPr lang="hr-HR" sz="2400" b="1" dirty="0" err="1">
                <a:solidFill>
                  <a:srgbClr val="00CCFF"/>
                </a:solidFill>
                <a:latin typeface="+mn-lt"/>
              </a:rPr>
              <a:t>boomer.eu</a:t>
            </a:r>
            <a:endParaRPr lang="hr-HR" sz="2400" b="1" dirty="0">
              <a:solidFill>
                <a:srgbClr val="00CCFF"/>
              </a:solidFill>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331999" y="1770297"/>
            <a:ext cx="13173931" cy="1046400"/>
          </a:xfrm>
          <a:prstGeom prst="rect">
            <a:avLst/>
          </a:prstGeom>
          <a:noFill/>
          <a:ln>
            <a:noFill/>
          </a:ln>
        </p:spPr>
        <p:txBody>
          <a:bodyPr spcFirstLastPara="1" wrap="square" lIns="91425" tIns="45700" rIns="91425" bIns="45700" anchor="t" anchorCtr="0">
            <a:spAutoFit/>
          </a:bodyPr>
          <a:lstStyle/>
          <a:p>
            <a:r>
              <a:rPr lang="es-ES" sz="4800" b="1" dirty="0">
                <a:solidFill>
                  <a:schemeClr val="tx1"/>
                </a:solidFill>
                <a:latin typeface="+mn-lt"/>
                <a:ea typeface="Helvetica Neue"/>
                <a:cs typeface="Helvetica Neue"/>
                <a:sym typeface="Helvetica Neue"/>
              </a:rPr>
              <a:t>1.</a:t>
            </a:r>
            <a:r>
              <a:rPr lang="hr-HR" sz="4800" b="1" dirty="0">
                <a:solidFill>
                  <a:schemeClr val="tx1"/>
                </a:solidFill>
                <a:latin typeface="+mn-lt"/>
                <a:ea typeface="Helvetica Neue"/>
                <a:cs typeface="Helvetica Neue"/>
                <a:sym typeface="Helvetica Neue"/>
              </a:rPr>
              <a:t>1</a:t>
            </a:r>
            <a:r>
              <a:rPr lang="hr-HR" sz="4800" b="1">
                <a:solidFill>
                  <a:schemeClr val="tx1"/>
                </a:solidFill>
                <a:latin typeface="+mn-lt"/>
                <a:ea typeface="Helvetica Neue"/>
                <a:cs typeface="Helvetica Neue"/>
                <a:sym typeface="Helvetica Neue"/>
              </a:rPr>
              <a:t>.</a:t>
            </a:r>
            <a:r>
              <a:rPr lang="es-ES" sz="4800" b="1">
                <a:solidFill>
                  <a:schemeClr val="tx1"/>
                </a:solidFill>
                <a:latin typeface="+mn-lt"/>
                <a:ea typeface="Helvetica Neue"/>
                <a:cs typeface="Helvetica Neue"/>
                <a:sym typeface="Helvetica Neue"/>
              </a:rPr>
              <a:t> </a:t>
            </a:r>
            <a:r>
              <a:rPr lang="en-US" sz="4800" b="1">
                <a:solidFill>
                  <a:schemeClr val="dk1"/>
                </a:solidFill>
                <a:ea typeface="Helvetica Neue"/>
                <a:cs typeface="Helvetica Neue"/>
                <a:sym typeface="Helvetica Neue"/>
              </a:rPr>
              <a:t>Definición de alfabetización sanitaria</a:t>
            </a:r>
            <a:endParaRPr lang="en-US" sz="4800" b="1" dirty="0">
              <a:solidFill>
                <a:schemeClr val="dk1"/>
              </a:solidFill>
              <a:ea typeface="Helvetica Neue"/>
              <a:cs typeface="Helvetica Neue"/>
              <a:sym typeface="Helvetica Neue"/>
            </a:endParaRPr>
          </a:p>
          <a:p>
            <a:pPr lvl="0"/>
            <a:endParaRPr dirty="0">
              <a:solidFill>
                <a:schemeClr val="tx1"/>
              </a:solidFill>
              <a:latin typeface="+mn-lt"/>
            </a:endParaRPr>
          </a:p>
        </p:txBody>
      </p:sp>
      <p:sp>
        <p:nvSpPr>
          <p:cNvPr id="120" name="Google Shape;120;p6"/>
          <p:cNvSpPr txBox="1"/>
          <p:nvPr/>
        </p:nvSpPr>
        <p:spPr>
          <a:xfrm>
            <a:off x="1914121" y="3140242"/>
            <a:ext cx="9638211" cy="4185721"/>
          </a:xfrm>
          <a:prstGeom prst="rect">
            <a:avLst/>
          </a:prstGeom>
          <a:noFill/>
          <a:ln>
            <a:noFill/>
          </a:ln>
        </p:spPr>
        <p:txBody>
          <a:bodyPr spcFirstLastPara="1" wrap="square" lIns="91425" tIns="45700" rIns="91425" bIns="45700" anchor="t" anchorCtr="0">
            <a:spAutoFit/>
          </a:bodyPr>
          <a:lstStyle/>
          <a:p>
            <a:pPr marL="342900" lvl="0" indent="-342900">
              <a:buFont typeface="Arial" panose="020B0604020202020204" pitchFamily="34" charset="0"/>
              <a:buChar char="•"/>
            </a:pPr>
            <a:r>
              <a:rPr lang="es-ES" sz="2800" b="1">
                <a:solidFill>
                  <a:schemeClr val="dk1"/>
                </a:solidFill>
                <a:latin typeface="+mn-lt"/>
                <a:ea typeface="Helvetica Neue"/>
                <a:cs typeface="Helvetica Neue"/>
                <a:sym typeface="Helvetica Neue"/>
              </a:rPr>
              <a:t>La alfabetización sanitaria</a:t>
            </a:r>
            <a:r>
              <a:rPr lang="es-ES" sz="2800">
                <a:solidFill>
                  <a:schemeClr val="dk1"/>
                </a:solidFill>
                <a:latin typeface="+mn-lt"/>
                <a:ea typeface="Helvetica Neue"/>
                <a:cs typeface="Helvetica Neue"/>
                <a:sym typeface="Helvetica Neue"/>
              </a:rPr>
              <a:t> engloba las habilidades personales, cognitivas y sociales que determinan la capacidad de una persona para acceder, comprender y utilizar la información (médica) con el fin de promover y mantener una buena salud</a:t>
            </a:r>
            <a:r>
              <a:rPr lang="en-US" sz="2800">
                <a:solidFill>
                  <a:schemeClr val="dk1"/>
                </a:solidFill>
                <a:latin typeface="+mn-lt"/>
                <a:ea typeface="Helvetica Neue"/>
                <a:cs typeface="Helvetica Neue"/>
                <a:sym typeface="Helvetica Neue"/>
              </a:rPr>
              <a:t>.</a:t>
            </a:r>
            <a:endParaRPr lang="en-US"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endParaRPr lang="hr-HR"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r>
              <a:rPr lang="es-ES" sz="2800">
                <a:solidFill>
                  <a:schemeClr val="dk1"/>
                </a:solidFill>
                <a:latin typeface="+mn-lt"/>
                <a:ea typeface="Helvetica Neue"/>
                <a:cs typeface="Helvetica Neue"/>
                <a:sym typeface="Helvetica Neue"/>
              </a:rPr>
              <a:t>La alfabetización sanitaria se denomina a veces alfabetización informacional sanitaria</a:t>
            </a:r>
            <a:r>
              <a:rPr lang="en-US" sz="2800">
                <a:solidFill>
                  <a:schemeClr val="dk1"/>
                </a:solidFill>
                <a:latin typeface="+mn-lt"/>
                <a:ea typeface="Helvetica Neue"/>
                <a:cs typeface="Helvetica Neue"/>
                <a:sym typeface="Helvetica Neue"/>
              </a:rPr>
              <a:t>. </a:t>
            </a:r>
            <a:endParaRPr lang="hr-HR"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endParaRPr lang="hr-HR" sz="2800" dirty="0">
              <a:solidFill>
                <a:schemeClr val="dk1"/>
              </a:solidFill>
              <a:latin typeface="+mn-lt"/>
              <a:ea typeface="Helvetica Neue"/>
              <a:cs typeface="Helvetica Neue"/>
              <a:sym typeface="Helvetica Neue"/>
            </a:endParaRPr>
          </a:p>
          <a:p>
            <a:pPr lvl="0"/>
            <a:endParaRPr dirty="0">
              <a:latin typeface="+mn-lt"/>
            </a:endParaRPr>
          </a:p>
        </p:txBody>
      </p:sp>
      <p:pic>
        <p:nvPicPr>
          <p:cNvPr id="3" name="Imagen 2">
            <a:extLst>
              <a:ext uri="{FF2B5EF4-FFF2-40B4-BE49-F238E27FC236}">
                <a16:creationId xmlns:a16="http://schemas.microsoft.com/office/drawing/2014/main" id="{CF74DC10-6750-27DA-29F1-C12FF1678A9D}"/>
              </a:ext>
            </a:extLst>
          </p:cNvPr>
          <p:cNvPicPr>
            <a:picLocks noChangeAspect="1"/>
          </p:cNvPicPr>
          <p:nvPr/>
        </p:nvPicPr>
        <p:blipFill>
          <a:blip r:embed="rId3"/>
          <a:stretch>
            <a:fillRect/>
          </a:stretch>
        </p:blipFill>
        <p:spPr>
          <a:xfrm>
            <a:off x="11552332" y="2720702"/>
            <a:ext cx="3514073" cy="3846485"/>
          </a:xfrm>
          <a:prstGeom prst="rect">
            <a:avLst/>
          </a:prstGeom>
        </p:spPr>
      </p:pic>
      <p:pic>
        <p:nvPicPr>
          <p:cNvPr id="8" name="Imagen 7">
            <a:extLst>
              <a:ext uri="{FF2B5EF4-FFF2-40B4-BE49-F238E27FC236}">
                <a16:creationId xmlns:a16="http://schemas.microsoft.com/office/drawing/2014/main" id="{783BF2C6-3A65-1333-9A3D-F4DE65601937}"/>
              </a:ext>
            </a:extLst>
          </p:cNvPr>
          <p:cNvPicPr>
            <a:picLocks noChangeAspect="1"/>
          </p:cNvPicPr>
          <p:nvPr/>
        </p:nvPicPr>
        <p:blipFill>
          <a:blip r:embed="rId4"/>
          <a:stretch>
            <a:fillRect/>
          </a:stretch>
        </p:blipFill>
        <p:spPr>
          <a:xfrm>
            <a:off x="14505931" y="5992924"/>
            <a:ext cx="2724280" cy="2724280"/>
          </a:xfrm>
          <a:prstGeom prst="rect">
            <a:avLst/>
          </a:prstGeom>
        </p:spPr>
      </p:pic>
      <p:pic>
        <p:nvPicPr>
          <p:cNvPr id="10" name="Imagen 9">
            <a:extLst>
              <a:ext uri="{FF2B5EF4-FFF2-40B4-BE49-F238E27FC236}">
                <a16:creationId xmlns:a16="http://schemas.microsoft.com/office/drawing/2014/main" id="{51B7E0BD-E8D9-E5F9-B00D-257A418D6A31}"/>
              </a:ext>
            </a:extLst>
          </p:cNvPr>
          <p:cNvPicPr>
            <a:picLocks noChangeAspect="1"/>
          </p:cNvPicPr>
          <p:nvPr/>
        </p:nvPicPr>
        <p:blipFill>
          <a:blip r:embed="rId5"/>
          <a:stretch>
            <a:fillRect/>
          </a:stretch>
        </p:blipFill>
        <p:spPr>
          <a:xfrm>
            <a:off x="8764765" y="6134420"/>
            <a:ext cx="3381803" cy="2745622"/>
          </a:xfrm>
          <a:prstGeom prst="rect">
            <a:avLst/>
          </a:prstGeom>
        </p:spPr>
      </p:pic>
    </p:spTree>
    <p:extLst>
      <p:ext uri="{BB962C8B-B14F-4D97-AF65-F5344CB8AC3E}">
        <p14:creationId xmlns:p14="http://schemas.microsoft.com/office/powerpoint/2010/main" val="2214919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332000" y="1770297"/>
            <a:ext cx="13368738" cy="830956"/>
          </a:xfrm>
          <a:prstGeom prst="rect">
            <a:avLst/>
          </a:prstGeom>
          <a:noFill/>
          <a:ln>
            <a:noFill/>
          </a:ln>
        </p:spPr>
        <p:txBody>
          <a:bodyPr spcFirstLastPara="1" wrap="square" lIns="91425" tIns="45700" rIns="91425" bIns="45700" anchor="t" anchorCtr="0">
            <a:spAutoFit/>
          </a:bodyPr>
          <a:lstStyle/>
          <a:p>
            <a:r>
              <a:rPr lang="es-ES" sz="4800" b="1" dirty="0">
                <a:solidFill>
                  <a:schemeClr val="tx1"/>
                </a:solidFill>
                <a:latin typeface="+mn-lt"/>
                <a:ea typeface="Helvetica Neue"/>
                <a:cs typeface="Helvetica Neue"/>
                <a:sym typeface="Helvetica Neue"/>
              </a:rPr>
              <a:t>1.</a:t>
            </a:r>
            <a:r>
              <a:rPr lang="hr-HR" sz="4800" b="1" dirty="0">
                <a:solidFill>
                  <a:schemeClr val="tx1"/>
                </a:solidFill>
                <a:latin typeface="+mn-lt"/>
                <a:ea typeface="Helvetica Neue"/>
                <a:cs typeface="Helvetica Neue"/>
                <a:sym typeface="Helvetica Neue"/>
              </a:rPr>
              <a:t>1</a:t>
            </a:r>
            <a:r>
              <a:rPr lang="hr-HR" sz="4800" b="1">
                <a:solidFill>
                  <a:schemeClr val="tx1"/>
                </a:solidFill>
                <a:latin typeface="+mn-lt"/>
                <a:ea typeface="Helvetica Neue"/>
                <a:cs typeface="Helvetica Neue"/>
                <a:sym typeface="Helvetica Neue"/>
              </a:rPr>
              <a:t>.</a:t>
            </a:r>
            <a:r>
              <a:rPr lang="es-ES" sz="4800" b="1">
                <a:solidFill>
                  <a:schemeClr val="tx1"/>
                </a:solidFill>
                <a:latin typeface="+mn-lt"/>
                <a:ea typeface="Helvetica Neue"/>
                <a:cs typeface="Helvetica Neue"/>
                <a:sym typeface="Helvetica Neue"/>
              </a:rPr>
              <a:t> </a:t>
            </a:r>
            <a:r>
              <a:rPr lang="en-US" sz="4800" b="1">
                <a:solidFill>
                  <a:schemeClr val="dk1"/>
                </a:solidFill>
                <a:ea typeface="Helvetica Neue"/>
                <a:cs typeface="Helvetica Neue"/>
                <a:sym typeface="Helvetica Neue"/>
              </a:rPr>
              <a:t>Definición de alfabetización sanitaria</a:t>
            </a:r>
            <a:endParaRPr dirty="0">
              <a:solidFill>
                <a:schemeClr val="tx1"/>
              </a:solidFill>
              <a:latin typeface="+mn-lt"/>
            </a:endParaRPr>
          </a:p>
        </p:txBody>
      </p:sp>
      <p:sp>
        <p:nvSpPr>
          <p:cNvPr id="120" name="Google Shape;120;p6"/>
          <p:cNvSpPr txBox="1"/>
          <p:nvPr/>
        </p:nvSpPr>
        <p:spPr>
          <a:xfrm>
            <a:off x="1332000" y="3407642"/>
            <a:ext cx="7490677" cy="4185721"/>
          </a:xfrm>
          <a:prstGeom prst="rect">
            <a:avLst/>
          </a:prstGeom>
          <a:noFill/>
          <a:ln>
            <a:noFill/>
          </a:ln>
        </p:spPr>
        <p:txBody>
          <a:bodyPr spcFirstLastPara="1" wrap="square" lIns="91425" tIns="45700" rIns="91425" bIns="45700" anchor="t" anchorCtr="0">
            <a:spAutoFit/>
          </a:bodyPr>
          <a:lstStyle/>
          <a:p>
            <a:pPr marL="342900" lvl="0" indent="-342900">
              <a:buFont typeface="Arial" panose="020B0604020202020204" pitchFamily="34" charset="0"/>
              <a:buChar char="•"/>
            </a:pPr>
            <a:endParaRPr lang="hr-HR"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r>
              <a:rPr lang="en-US" sz="2800">
                <a:solidFill>
                  <a:schemeClr val="dk1"/>
                </a:solidFill>
                <a:latin typeface="+mn-lt"/>
                <a:ea typeface="Helvetica Neue"/>
                <a:cs typeface="Helvetica Neue"/>
                <a:sym typeface="Helvetica Neue"/>
              </a:rPr>
              <a:t>La Medical Library Association (MLA) define la alfabetización sanitaria como </a:t>
            </a:r>
            <a:r>
              <a:rPr lang="hr-HR" sz="2800">
                <a:solidFill>
                  <a:schemeClr val="dk1"/>
                </a:solidFill>
                <a:latin typeface="+mn-lt"/>
                <a:ea typeface="Helvetica Neue"/>
                <a:cs typeface="Helvetica Neue"/>
                <a:sym typeface="Helvetica Neue"/>
              </a:rPr>
              <a:t>:</a:t>
            </a:r>
            <a:r>
              <a:rPr lang="en-US" sz="2800">
                <a:solidFill>
                  <a:schemeClr val="dk1"/>
                </a:solidFill>
                <a:latin typeface="+mn-lt"/>
                <a:ea typeface="Helvetica Neue"/>
                <a:cs typeface="Helvetica Neue"/>
                <a:sym typeface="Helvetica Neue"/>
              </a:rPr>
              <a:t> </a:t>
            </a:r>
            <a:endParaRPr lang="hr-HR"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endParaRPr lang="hr-HR" sz="2800" dirty="0">
              <a:solidFill>
                <a:schemeClr val="dk1"/>
              </a:solidFill>
              <a:latin typeface="+mn-lt"/>
              <a:ea typeface="Helvetica Neue"/>
              <a:cs typeface="Helvetica Neue"/>
              <a:sym typeface="Helvetica Neue"/>
            </a:endParaRPr>
          </a:p>
          <a:p>
            <a:pPr lvl="0"/>
            <a:r>
              <a:rPr lang="es-ES" sz="2800">
                <a:solidFill>
                  <a:schemeClr val="dk1"/>
                </a:solidFill>
                <a:latin typeface="+mn-lt"/>
                <a:ea typeface="Helvetica Neue"/>
                <a:cs typeface="Helvetica Neue"/>
                <a:sym typeface="Helvetica Neue"/>
              </a:rPr>
              <a:t>"la capacidad de una persona para reconocer la necesidad de información, saber dónde y cómo encontrar esa información y utilizarla para tomar buenas decisiones sobre su propia salud" (MLA).</a:t>
            </a:r>
            <a:r>
              <a:rPr lang="en-US" sz="2800">
                <a:solidFill>
                  <a:schemeClr val="dk1"/>
                </a:solidFill>
                <a:latin typeface="+mn-lt"/>
                <a:ea typeface="Helvetica Neue"/>
                <a:cs typeface="Helvetica Neue"/>
                <a:sym typeface="Helvetica Neue"/>
              </a:rPr>
              <a:t>.</a:t>
            </a:r>
            <a:endParaRPr lang="en-US" sz="2800" dirty="0">
              <a:solidFill>
                <a:schemeClr val="dk1"/>
              </a:solidFill>
              <a:latin typeface="+mn-lt"/>
              <a:ea typeface="Helvetica Neue"/>
              <a:cs typeface="Helvetica Neue"/>
              <a:sym typeface="Helvetica Neue"/>
            </a:endParaRPr>
          </a:p>
          <a:p>
            <a:pPr lvl="0"/>
            <a:endParaRPr dirty="0">
              <a:latin typeface="+mn-lt"/>
            </a:endParaRPr>
          </a:p>
        </p:txBody>
      </p:sp>
      <p:pic>
        <p:nvPicPr>
          <p:cNvPr id="8194" name="Picture 2" descr="Definition of health literacy">
            <a:extLst>
              <a:ext uri="{FF2B5EF4-FFF2-40B4-BE49-F238E27FC236}">
                <a16:creationId xmlns:a16="http://schemas.microsoft.com/office/drawing/2014/main" id="{DC77109D-9B9C-42C9-8FD4-BDD2E11CDA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61408" y="2731167"/>
            <a:ext cx="6630480" cy="53700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89596C2-AF97-4DFF-ABAA-99B11A8105E8}"/>
              </a:ext>
            </a:extLst>
          </p:cNvPr>
          <p:cNvSpPr/>
          <p:nvPr/>
        </p:nvSpPr>
        <p:spPr>
          <a:xfrm>
            <a:off x="9992949" y="8923606"/>
            <a:ext cx="9144000" cy="276999"/>
          </a:xfrm>
          <a:prstGeom prst="rect">
            <a:avLst/>
          </a:prstGeom>
        </p:spPr>
        <p:txBody>
          <a:bodyPr>
            <a:spAutoFit/>
          </a:bodyPr>
          <a:lstStyle/>
          <a:p>
            <a:r>
              <a:rPr lang="hr-HR" sz="1200" dirty="0"/>
              <a:t>https://infoforwellbeing.scot.nhs.uk/media/1131/why-health-literacy-matters-1.png?width=801&amp;height=568&amp;mode=max</a:t>
            </a:r>
          </a:p>
        </p:txBody>
      </p:sp>
    </p:spTree>
    <p:extLst>
      <p:ext uri="{BB962C8B-B14F-4D97-AF65-F5344CB8AC3E}">
        <p14:creationId xmlns:p14="http://schemas.microsoft.com/office/powerpoint/2010/main" val="3964708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30169" y="1304031"/>
            <a:ext cx="12987800" cy="1046400"/>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latin typeface="+mn-lt"/>
                <a:ea typeface="Helvetica Neue"/>
                <a:cs typeface="Helvetica Neue"/>
                <a:sym typeface="Helvetica Neue"/>
              </a:rPr>
              <a:t>1.2</a:t>
            </a:r>
            <a:r>
              <a:rPr lang="hr-HR" sz="4800" b="1">
                <a:solidFill>
                  <a:schemeClr val="tx1"/>
                </a:solidFill>
                <a:latin typeface="+mn-lt"/>
                <a:ea typeface="Helvetica Neue"/>
                <a:cs typeface="Helvetica Neue"/>
                <a:sym typeface="Helvetica Neue"/>
              </a:rPr>
              <a:t>. </a:t>
            </a:r>
            <a:r>
              <a:rPr lang="en-GB" sz="4800" b="1">
                <a:solidFill>
                  <a:schemeClr val="tx1"/>
                </a:solidFill>
                <a:latin typeface="+mn-lt"/>
                <a:ea typeface="Helvetica Neue"/>
                <a:cs typeface="Helvetica Neue"/>
                <a:sym typeface="Helvetica Neue"/>
              </a:rPr>
              <a:t>Niveles de alfabetización sanitaria</a:t>
            </a:r>
            <a:endParaRPr lang="en-GB" sz="4800" b="1" dirty="0">
              <a:solidFill>
                <a:schemeClr val="tx1"/>
              </a:solidFill>
              <a:latin typeface="+mn-lt"/>
              <a:ea typeface="Helvetica Neue"/>
              <a:cs typeface="Helvetica Neue"/>
              <a:sym typeface="Helvetica Neue"/>
            </a:endParaRPr>
          </a:p>
          <a:p>
            <a:pPr lvl="0"/>
            <a:endParaRPr dirty="0">
              <a:solidFill>
                <a:schemeClr val="tx1"/>
              </a:solidFill>
              <a:latin typeface="+mn-lt"/>
            </a:endParaRPr>
          </a:p>
        </p:txBody>
      </p:sp>
      <p:sp>
        <p:nvSpPr>
          <p:cNvPr id="120" name="Google Shape;120;p6"/>
          <p:cNvSpPr txBox="1"/>
          <p:nvPr/>
        </p:nvSpPr>
        <p:spPr>
          <a:xfrm>
            <a:off x="1295401" y="4072752"/>
            <a:ext cx="4904232" cy="2554505"/>
          </a:xfrm>
          <a:prstGeom prst="rect">
            <a:avLst/>
          </a:prstGeom>
          <a:noFill/>
          <a:ln>
            <a:noFill/>
          </a:ln>
        </p:spPr>
        <p:txBody>
          <a:bodyPr spcFirstLastPara="1" wrap="square" lIns="91425" tIns="45700" rIns="91425" bIns="45700" anchor="t" anchorCtr="0">
            <a:spAutoFit/>
          </a:bodyPr>
          <a:lstStyle/>
          <a:p>
            <a:pPr lvl="0"/>
            <a:endParaRPr lang="en-US" sz="4000" b="1" dirty="0"/>
          </a:p>
          <a:p>
            <a:pPr lvl="0"/>
            <a:r>
              <a:rPr lang="es-ES" sz="4000"/>
              <a:t>Existen tres niveles de alfabetización sanitaria:</a:t>
            </a:r>
            <a:endParaRPr lang="en-US" sz="2800" dirty="0"/>
          </a:p>
        </p:txBody>
      </p:sp>
      <p:graphicFrame>
        <p:nvGraphicFramePr>
          <p:cNvPr id="7" name="Diagram 6">
            <a:extLst>
              <a:ext uri="{FF2B5EF4-FFF2-40B4-BE49-F238E27FC236}">
                <a16:creationId xmlns:a16="http://schemas.microsoft.com/office/drawing/2014/main" id="{71011A27-32E9-4249-A868-76B4CFEB1C48}"/>
              </a:ext>
            </a:extLst>
          </p:cNvPr>
          <p:cNvGraphicFramePr/>
          <p:nvPr>
            <p:extLst>
              <p:ext uri="{D42A27DB-BD31-4B8C-83A1-F6EECF244321}">
                <p14:modId xmlns:p14="http://schemas.microsoft.com/office/powerpoint/2010/main" val="2311530476"/>
              </p:ext>
            </p:extLst>
          </p:nvPr>
        </p:nvGraphicFramePr>
        <p:xfrm>
          <a:off x="8162543" y="3007895"/>
          <a:ext cx="9674351" cy="5089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2154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17010" y="1207074"/>
            <a:ext cx="13851236" cy="1046400"/>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latin typeface="+mn-lt"/>
                <a:ea typeface="Helvetica Neue"/>
                <a:cs typeface="Helvetica Neue"/>
                <a:sym typeface="Helvetica Neue"/>
              </a:rPr>
              <a:t>1.2</a:t>
            </a:r>
            <a:r>
              <a:rPr lang="hr-HR" sz="4800" b="1">
                <a:solidFill>
                  <a:schemeClr val="tx1"/>
                </a:solidFill>
                <a:latin typeface="+mn-lt"/>
                <a:ea typeface="Helvetica Neue"/>
                <a:cs typeface="Helvetica Neue"/>
                <a:sym typeface="Helvetica Neue"/>
              </a:rPr>
              <a:t>. </a:t>
            </a:r>
            <a:r>
              <a:rPr lang="en-GB" sz="4800" b="1">
                <a:solidFill>
                  <a:schemeClr val="tx1"/>
                </a:solidFill>
                <a:latin typeface="+mn-lt"/>
                <a:ea typeface="Helvetica Neue"/>
                <a:cs typeface="Helvetica Neue"/>
                <a:sym typeface="Helvetica Neue"/>
              </a:rPr>
              <a:t>Niveles de alfabetización sanitaria</a:t>
            </a:r>
            <a:endParaRPr lang="en-GB" sz="4800" b="1" dirty="0">
              <a:solidFill>
                <a:schemeClr val="tx1"/>
              </a:solidFill>
              <a:latin typeface="+mn-lt"/>
              <a:ea typeface="Helvetica Neue"/>
              <a:cs typeface="Helvetica Neue"/>
              <a:sym typeface="Helvetica Neue"/>
            </a:endParaRPr>
          </a:p>
          <a:p>
            <a:pPr lvl="0"/>
            <a:endParaRPr dirty="0">
              <a:solidFill>
                <a:schemeClr val="tx1"/>
              </a:solidFill>
              <a:latin typeface="+mn-lt"/>
            </a:endParaRPr>
          </a:p>
        </p:txBody>
      </p:sp>
      <p:sp>
        <p:nvSpPr>
          <p:cNvPr id="120" name="Google Shape;120;p6"/>
          <p:cNvSpPr txBox="1"/>
          <p:nvPr/>
        </p:nvSpPr>
        <p:spPr>
          <a:xfrm>
            <a:off x="1873901" y="3422228"/>
            <a:ext cx="14749421" cy="5509160"/>
          </a:xfrm>
          <a:prstGeom prst="rect">
            <a:avLst/>
          </a:prstGeom>
          <a:noFill/>
          <a:ln>
            <a:noFill/>
          </a:ln>
        </p:spPr>
        <p:txBody>
          <a:bodyPr spcFirstLastPara="1" wrap="square" lIns="91425" tIns="45700" rIns="91425" bIns="45700" anchor="t" anchorCtr="0">
            <a:spAutoFit/>
          </a:bodyPr>
          <a:lstStyle/>
          <a:p>
            <a:pPr lvl="0"/>
            <a:endParaRPr lang="en-US" sz="3200" b="1" dirty="0"/>
          </a:p>
          <a:p>
            <a:pPr marL="457200" lvl="0" indent="-457200">
              <a:buFont typeface="Arial" panose="020B0604020202020204" pitchFamily="34" charset="0"/>
              <a:buChar char="•"/>
            </a:pPr>
            <a:r>
              <a:rPr lang="es-ES" sz="3200"/>
              <a:t>Abarca los conocimientos y habilidades básicos que permiten un funcionamiento y una gestión eficaces de la atención sanitaria.</a:t>
            </a:r>
          </a:p>
          <a:p>
            <a:pPr marL="457200" lvl="0" indent="-457200">
              <a:buFont typeface="Arial" panose="020B0604020202020204" pitchFamily="34" charset="0"/>
              <a:buChar char="•"/>
            </a:pPr>
            <a:endParaRPr lang="en-GB" sz="3200" dirty="0"/>
          </a:p>
          <a:p>
            <a:pPr marL="457200" lvl="0" indent="-457200">
              <a:buFont typeface="Arial" panose="020B0604020202020204" pitchFamily="34" charset="0"/>
              <a:buChar char="•"/>
            </a:pPr>
            <a:r>
              <a:rPr lang="es-ES" sz="3200"/>
              <a:t>Cualquier persona en el papel de paciente debe ser capaz de leer y comprender la información médica.</a:t>
            </a:r>
          </a:p>
          <a:p>
            <a:pPr marL="457200" lvl="0" indent="-457200">
              <a:buFont typeface="Arial" panose="020B0604020202020204" pitchFamily="34" charset="0"/>
              <a:buChar char="•"/>
            </a:pPr>
            <a:endParaRPr lang="en-GB" sz="3200" dirty="0"/>
          </a:p>
          <a:p>
            <a:pPr marL="457200" lvl="0" indent="-457200">
              <a:buFont typeface="Arial" panose="020B0604020202020204" pitchFamily="34" charset="0"/>
              <a:buChar char="•"/>
            </a:pPr>
            <a:r>
              <a:rPr lang="es-ES" sz="3200"/>
              <a:t>Cualquier persona en el papel de paciente debe ser capaz de leer y comprender la información médica y ser capaz de utilizar los servicios sanitarios dentro del sistema de atención sanitaria (por ejemplo, encontrar el servicio o la clínica necesarios dentro de un ambulatorio, un hospital, etc.).</a:t>
            </a:r>
            <a:endParaRPr lang="en-GB" sz="3200" dirty="0"/>
          </a:p>
        </p:txBody>
      </p:sp>
      <p:sp>
        <p:nvSpPr>
          <p:cNvPr id="2" name="Rectangle: Rounded Corners 1">
            <a:extLst>
              <a:ext uri="{FF2B5EF4-FFF2-40B4-BE49-F238E27FC236}">
                <a16:creationId xmlns:a16="http://schemas.microsoft.com/office/drawing/2014/main" id="{305FFAC1-07F0-4AE7-BFB6-CAEC72228743}"/>
              </a:ext>
            </a:extLst>
          </p:cNvPr>
          <p:cNvSpPr/>
          <p:nvPr/>
        </p:nvSpPr>
        <p:spPr>
          <a:xfrm>
            <a:off x="4872320" y="2380651"/>
            <a:ext cx="8304418"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a:solidFill>
                  <a:schemeClr val="tx1"/>
                </a:solidFill>
              </a:rPr>
              <a:t>Alfabetización sanitaria funcional</a:t>
            </a:r>
            <a:endParaRPr lang="hr-HR" sz="3200" dirty="0">
              <a:solidFill>
                <a:schemeClr val="tx1"/>
              </a:solidFill>
            </a:endParaRPr>
          </a:p>
        </p:txBody>
      </p:sp>
    </p:spTree>
    <p:extLst>
      <p:ext uri="{BB962C8B-B14F-4D97-AF65-F5344CB8AC3E}">
        <p14:creationId xmlns:p14="http://schemas.microsoft.com/office/powerpoint/2010/main" val="811216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49358" y="1330500"/>
            <a:ext cx="14047134" cy="1046400"/>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latin typeface="+mn-lt"/>
                <a:ea typeface="Helvetica Neue"/>
                <a:cs typeface="Helvetica Neue"/>
                <a:sym typeface="Helvetica Neue"/>
              </a:rPr>
              <a:t>1.2</a:t>
            </a:r>
            <a:r>
              <a:rPr lang="hr-HR" sz="4800" b="1">
                <a:solidFill>
                  <a:schemeClr val="tx1"/>
                </a:solidFill>
                <a:latin typeface="+mn-lt"/>
                <a:ea typeface="Helvetica Neue"/>
                <a:cs typeface="Helvetica Neue"/>
                <a:sym typeface="Helvetica Neue"/>
              </a:rPr>
              <a:t>. </a:t>
            </a:r>
            <a:r>
              <a:rPr lang="en-GB" sz="4800" b="1">
                <a:solidFill>
                  <a:schemeClr val="tx1"/>
                </a:solidFill>
                <a:latin typeface="+mn-lt"/>
                <a:ea typeface="Helvetica Neue"/>
                <a:cs typeface="Helvetica Neue"/>
                <a:sym typeface="Helvetica Neue"/>
              </a:rPr>
              <a:t>Niveles de alfabetización sanitaria</a:t>
            </a:r>
            <a:endParaRPr lang="en-GB" sz="4800" b="1" dirty="0">
              <a:solidFill>
                <a:schemeClr val="tx1"/>
              </a:solidFill>
              <a:latin typeface="+mn-lt"/>
              <a:ea typeface="Helvetica Neue"/>
              <a:cs typeface="Helvetica Neue"/>
              <a:sym typeface="Helvetica Neue"/>
            </a:endParaRPr>
          </a:p>
          <a:p>
            <a:pPr lvl="0"/>
            <a:endParaRPr dirty="0">
              <a:solidFill>
                <a:schemeClr val="tx1"/>
              </a:solidFill>
              <a:latin typeface="+mn-lt"/>
            </a:endParaRPr>
          </a:p>
        </p:txBody>
      </p:sp>
      <p:sp>
        <p:nvSpPr>
          <p:cNvPr id="120" name="Google Shape;120;p6"/>
          <p:cNvSpPr txBox="1"/>
          <p:nvPr/>
        </p:nvSpPr>
        <p:spPr>
          <a:xfrm>
            <a:off x="1380822" y="3693561"/>
            <a:ext cx="16454783" cy="5262939"/>
          </a:xfrm>
          <a:prstGeom prst="rect">
            <a:avLst/>
          </a:prstGeom>
          <a:noFill/>
          <a:ln>
            <a:noFill/>
          </a:ln>
        </p:spPr>
        <p:txBody>
          <a:bodyPr spcFirstLastPara="1" wrap="square" lIns="91425" tIns="45700" rIns="91425" bIns="45700" anchor="t" anchorCtr="0">
            <a:spAutoFit/>
          </a:bodyPr>
          <a:lstStyle/>
          <a:p>
            <a:pPr marL="457200" lvl="0" indent="-457200">
              <a:buFont typeface="Arial" panose="020B0604020202020204" pitchFamily="34" charset="0"/>
              <a:buChar char="•"/>
            </a:pPr>
            <a:r>
              <a:rPr lang="es-ES" sz="2800"/>
              <a:t>Representa conocimientos y habilidades avanzados que permiten la participación en actividades sanitarias específicas.</a:t>
            </a:r>
          </a:p>
          <a:p>
            <a:pPr lvl="0"/>
            <a:r>
              <a:rPr lang="en-GB" sz="2800"/>
              <a:t> </a:t>
            </a:r>
            <a:endParaRPr lang="en-GB" sz="2800" dirty="0"/>
          </a:p>
          <a:p>
            <a:pPr marL="457200" lvl="0" indent="-457200">
              <a:buFont typeface="Arial" panose="020B0604020202020204" pitchFamily="34" charset="0"/>
              <a:buChar char="•"/>
            </a:pPr>
            <a:r>
              <a:rPr lang="es-ES" sz="2800"/>
              <a:t>Comprensión de diferentes formas de información sanitaria.</a:t>
            </a:r>
          </a:p>
          <a:p>
            <a:pPr marL="457200" lvl="0" indent="-457200">
              <a:buFont typeface="Arial" panose="020B0604020202020204" pitchFamily="34" charset="0"/>
              <a:buChar char="•"/>
            </a:pPr>
            <a:endParaRPr lang="en-GB" sz="2800" dirty="0"/>
          </a:p>
          <a:p>
            <a:pPr marL="457200" lvl="0" indent="-457200">
              <a:buFont typeface="Arial" panose="020B0604020202020204" pitchFamily="34" charset="0"/>
              <a:buChar char="•"/>
            </a:pPr>
            <a:r>
              <a:rPr lang="en-GB" sz="2800"/>
              <a:t>Comprensión de su aplicación en un entorno cambiante.</a:t>
            </a:r>
            <a:endParaRPr lang="en-GB" sz="2800" dirty="0"/>
          </a:p>
          <a:p>
            <a:pPr marL="457200" lvl="0" indent="-457200">
              <a:buFont typeface="Arial" panose="020B0604020202020204" pitchFamily="34" charset="0"/>
              <a:buChar char="•"/>
            </a:pPr>
            <a:endParaRPr lang="en-GB" sz="2800" dirty="0"/>
          </a:p>
          <a:p>
            <a:pPr marL="457200" lvl="0" indent="-457200">
              <a:buFont typeface="Arial" panose="020B0604020202020204" pitchFamily="34" charset="0"/>
              <a:buChar char="•"/>
            </a:pPr>
            <a:r>
              <a:rPr lang="en-GB" sz="2800" b="1"/>
              <a:t>IMPORTANTE</a:t>
            </a:r>
            <a:r>
              <a:rPr lang="en-GB" sz="2800"/>
              <a:t> </a:t>
            </a:r>
            <a:r>
              <a:rPr lang="es-ES" sz="2800"/>
              <a:t>recordar los derechos y responsabilidades que toda persona tiene como paciente potencial dentro del sistema sanitario.</a:t>
            </a:r>
          </a:p>
          <a:p>
            <a:pPr marL="457200" lvl="0" indent="-457200">
              <a:buFont typeface="Arial" panose="020B0604020202020204" pitchFamily="34" charset="0"/>
              <a:buChar char="•"/>
            </a:pPr>
            <a:endParaRPr lang="en-GB" sz="2800" dirty="0"/>
          </a:p>
          <a:p>
            <a:pPr marL="457200" lvl="0" indent="-457200">
              <a:buFont typeface="Arial" panose="020B0604020202020204" pitchFamily="34" charset="0"/>
              <a:buChar char="•"/>
            </a:pPr>
            <a:r>
              <a:rPr lang="es-ES" sz="2800"/>
              <a:t>Cabe destacar el derecho del paciente al </a:t>
            </a:r>
            <a:r>
              <a:rPr lang="es-ES" sz="2800" b="1"/>
              <a:t>consentimiento informado y a la elección informada </a:t>
            </a:r>
            <a:r>
              <a:rPr lang="es-ES" sz="2800"/>
              <a:t>(el derecho a tomar decisiones sobre su propia salud y tratamiento en colaboración con su médico).</a:t>
            </a:r>
            <a:endParaRPr lang="en-GB" sz="2400" dirty="0"/>
          </a:p>
        </p:txBody>
      </p:sp>
      <p:sp>
        <p:nvSpPr>
          <p:cNvPr id="4" name="Rectangle: Rounded Corners 3">
            <a:extLst>
              <a:ext uri="{FF2B5EF4-FFF2-40B4-BE49-F238E27FC236}">
                <a16:creationId xmlns:a16="http://schemas.microsoft.com/office/drawing/2014/main" id="{C4C4FCEA-F3F4-4B36-A47B-E19EC59E45CB}"/>
              </a:ext>
            </a:extLst>
          </p:cNvPr>
          <p:cNvSpPr/>
          <p:nvPr/>
        </p:nvSpPr>
        <p:spPr>
          <a:xfrm>
            <a:off x="5594215" y="2431705"/>
            <a:ext cx="8027999"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a:solidFill>
                  <a:schemeClr val="tx1"/>
                </a:solidFill>
              </a:rPr>
              <a:t>Alfabetización sanitaria interactiva</a:t>
            </a:r>
            <a:endParaRPr lang="hr-HR" sz="3200" dirty="0">
              <a:solidFill>
                <a:schemeClr val="tx1"/>
              </a:solidFill>
            </a:endParaRPr>
          </a:p>
        </p:txBody>
      </p:sp>
    </p:spTree>
    <p:extLst>
      <p:ext uri="{BB962C8B-B14F-4D97-AF65-F5344CB8AC3E}">
        <p14:creationId xmlns:p14="http://schemas.microsoft.com/office/powerpoint/2010/main" val="84394279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4429</Words>
  <Application>Microsoft Office PowerPoint</Application>
  <PresentationFormat>Personalizado</PresentationFormat>
  <Paragraphs>332</Paragraphs>
  <Slides>42</Slides>
  <Notes>33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42</vt:i4>
      </vt:variant>
    </vt:vector>
  </HeadingPairs>
  <TitlesOfParts>
    <vt:vector size="50" baseType="lpstr">
      <vt:lpstr>DM Sans</vt:lpstr>
      <vt:lpstr>Wingdings</vt:lpstr>
      <vt:lpstr>Helvetica Neue</vt:lpstr>
      <vt:lpstr>Arial</vt:lpstr>
      <vt:lpstr>Arial</vt:lpstr>
      <vt:lpstr>Calibri</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Monia Coppola</dc:creator>
  <cp:lastModifiedBy>Miriam IWS</cp:lastModifiedBy>
  <cp:revision>204</cp:revision>
  <dcterms:created xsi:type="dcterms:W3CDTF">2022-01-27T16:04:38Z</dcterms:created>
  <dcterms:modified xsi:type="dcterms:W3CDTF">2024-06-26T10:02:52Z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2022-01-27T00:00:00Z</vt:filetime>
  </property>
  <property fmtid="{D5CDD505-2E9C-101B-9397-08002B2CF9AE}" pid="3" name="Creator">
    <vt:lpwstr>Canva</vt:lpwstr>
  </property>
  <property fmtid="{D5CDD505-2E9C-101B-9397-08002B2CF9AE}" pid="4" name="LastSaved">
    <vt:filetime>2022-01-27T00:00:00Z</vt:filetime>
  </property>
</Properties>
</file>