
<file path=[Content_Types].xml><?xml version="1.0" encoding="utf-8"?>
<Types xmlns="http://schemas.openxmlformats.org/package/2006/content-types">
  <Default Extension="emf" ContentType="image/x-emf"/>
  <Default Extension="fntdata" ContentType="application/x-fontdata"/>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5" r:id="rId2"/>
  </p:sldMasterIdLst>
  <p:notesMasterIdLst>
    <p:notesMasterId r:id="rId44"/>
  </p:notesMasterIdLst>
  <p:sldIdLst>
    <p:sldId id="256" r:id="rId3"/>
    <p:sldId id="257" r:id="rId4"/>
    <p:sldId id="310" r:id="rId5"/>
    <p:sldId id="260" r:id="rId6"/>
    <p:sldId id="329" r:id="rId7"/>
    <p:sldId id="355" r:id="rId8"/>
    <p:sldId id="280" r:id="rId9"/>
    <p:sldId id="330" r:id="rId10"/>
    <p:sldId id="331" r:id="rId11"/>
    <p:sldId id="332" r:id="rId12"/>
    <p:sldId id="281" r:id="rId13"/>
    <p:sldId id="314" r:id="rId14"/>
    <p:sldId id="315" r:id="rId15"/>
    <p:sldId id="351" r:id="rId16"/>
    <p:sldId id="333" r:id="rId17"/>
    <p:sldId id="349" r:id="rId18"/>
    <p:sldId id="316" r:id="rId19"/>
    <p:sldId id="348" r:id="rId20"/>
    <p:sldId id="317" r:id="rId21"/>
    <p:sldId id="352" r:id="rId22"/>
    <p:sldId id="318" r:id="rId23"/>
    <p:sldId id="357" r:id="rId24"/>
    <p:sldId id="319" r:id="rId25"/>
    <p:sldId id="334" r:id="rId26"/>
    <p:sldId id="320" r:id="rId27"/>
    <p:sldId id="335" r:id="rId28"/>
    <p:sldId id="336" r:id="rId29"/>
    <p:sldId id="338" r:id="rId30"/>
    <p:sldId id="322" r:id="rId31"/>
    <p:sldId id="326" r:id="rId32"/>
    <p:sldId id="324" r:id="rId33"/>
    <p:sldId id="339" r:id="rId34"/>
    <p:sldId id="340" r:id="rId35"/>
    <p:sldId id="358" r:id="rId36"/>
    <p:sldId id="342" r:id="rId37"/>
    <p:sldId id="343" r:id="rId38"/>
    <p:sldId id="344" r:id="rId39"/>
    <p:sldId id="345" r:id="rId40"/>
    <p:sldId id="266" r:id="rId41"/>
    <p:sldId id="268" r:id="rId42"/>
    <p:sldId id="270" r:id="rId43"/>
  </p:sldIdLst>
  <p:sldSz cx="18288000" cy="10287000"/>
  <p:notesSz cx="18288000" cy="10287000"/>
  <p:embeddedFontLst>
    <p:embeddedFont>
      <p:font typeface="DM Sans" pitchFamily="2" charset="0"/>
      <p:regular r:id="rId45"/>
      <p:bold r:id="rId46"/>
      <p:italic r:id="rId47"/>
      <p:boldItalic r:id="rId48"/>
    </p:embeddedFont>
    <p:embeddedFont>
      <p:font typeface="Helvetica Neue" panose="020B0604020202020204" charset="0"/>
      <p:regular r:id="rId49"/>
      <p:bold r:id="rId50"/>
      <p:italic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6" roundtripDataSignature="AMtx7mhmmRUWy2bgMO6dPI/Ny1H2Uhj7W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orisnik" initials="K" lastIdx="2" clrIdx="0">
    <p:extLst>
      <p:ext uri="{19B8F6BF-5375-455C-9EA6-DF929625EA0E}">
        <p15:presenceInfo xmlns:p15="http://schemas.microsoft.com/office/powerpoint/2012/main" userId="Korisni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4FF"/>
    <a:srgbClr val="00CC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05" autoAdjust="0"/>
  </p:normalViewPr>
  <p:slideViewPr>
    <p:cSldViewPr snapToGrid="0">
      <p:cViewPr varScale="1">
        <p:scale>
          <a:sx n="32" d="100"/>
          <a:sy n="32" d="100"/>
        </p:scale>
        <p:origin x="72" y="950"/>
      </p:cViewPr>
      <p:guideLst>
        <p:guide orient="horz" pos="2880"/>
        <p:guide pos="2160"/>
      </p:guideLst>
    </p:cSldViewPr>
  </p:slideViewPr>
  <p:outlineViewPr>
    <p:cViewPr>
      <p:scale>
        <a:sx n="33" d="100"/>
        <a:sy n="33" d="100"/>
      </p:scale>
      <p:origin x="0" y="-954"/>
    </p:cViewPr>
  </p:outlineViewPr>
  <p:notesTextViewPr>
    <p:cViewPr>
      <p:scale>
        <a:sx n="1" d="1"/>
        <a:sy n="1" d="1"/>
      </p:scale>
      <p:origin x="0" y="0"/>
    </p:cViewPr>
  </p:notesTextViewPr>
  <p:sorterViewPr>
    <p:cViewPr>
      <p:scale>
        <a:sx n="100" d="100"/>
        <a:sy n="100" d="100"/>
      </p:scale>
      <p:origin x="0" y="-30228"/>
    </p:cViewPr>
  </p:sorterViewPr>
  <p:notesViewPr>
    <p:cSldViewPr snapToGrid="0">
      <p:cViewPr varScale="1">
        <p:scale>
          <a:sx n="70" d="100"/>
          <a:sy n="70" d="100"/>
        </p:scale>
        <p:origin x="72" y="15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3.fntdata"/><Relationship Id="rId50" Type="http://schemas.openxmlformats.org/officeDocument/2006/relationships/font" Target="fonts/font6.fntdata"/><Relationship Id="rId68"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1.fntdata"/><Relationship Id="rId66" Type="http://customschemas.google.com/relationships/presentationmetadata" Target="meta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4.fntdata"/><Relationship Id="rId69"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2.fntdata"/><Relationship Id="rId67"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8.fntdata"/></Relationships>
</file>

<file path=ppt/diagrams/_rels/data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7.jpeg"/></Relationships>
</file>

<file path=ppt/diagrams/_rels/drawing3.xml.rels><?xml version="1.0" encoding="UTF-8" standalone="yes"?>
<Relationships xmlns="http://schemas.openxmlformats.org/package/2006/relationships"><Relationship Id="rId2" Type="http://schemas.openxmlformats.org/officeDocument/2006/relationships/hyperlink" Target="https://www.rawpixel.com/search/link" TargetMode="External"/><Relationship Id="rId1" Type="http://schemas.openxmlformats.org/officeDocument/2006/relationships/image" Target="../media/image2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31A179-3B84-46BA-AA6F-769B672931D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hr-HR"/>
        </a:p>
      </dgm:t>
    </dgm:pt>
    <dgm:pt modelId="{57E684ED-2324-46A1-B054-A0D0EBF25DED}">
      <dgm:prSet/>
      <dgm:spPr>
        <a:solidFill>
          <a:srgbClr val="33CCFF"/>
        </a:solidFill>
      </dgm:spPr>
      <dgm:t>
        <a:bodyPr/>
        <a:lstStyle/>
        <a:p>
          <a:r>
            <a:rPr lang="hr-HR" dirty="0">
              <a:solidFill>
                <a:schemeClr val="tx1"/>
              </a:solidFill>
            </a:rPr>
            <a:t>Funkcionalna zdravstvena pismenost</a:t>
          </a:r>
        </a:p>
      </dgm:t>
    </dgm:pt>
    <dgm:pt modelId="{A4F082B5-4230-43CE-9E2A-9FEF4A056B11}" type="parTrans" cxnId="{768A2929-96A7-4C7F-8B95-38D11CF70F82}">
      <dgm:prSet/>
      <dgm:spPr/>
      <dgm:t>
        <a:bodyPr/>
        <a:lstStyle/>
        <a:p>
          <a:endParaRPr lang="hr-HR">
            <a:solidFill>
              <a:schemeClr val="tx1"/>
            </a:solidFill>
          </a:endParaRPr>
        </a:p>
      </dgm:t>
    </dgm:pt>
    <dgm:pt modelId="{B8B874A2-BF68-4E24-B31A-A93745856984}" type="sibTrans" cxnId="{768A2929-96A7-4C7F-8B95-38D11CF70F82}">
      <dgm:prSet/>
      <dgm:spPr/>
      <dgm:t>
        <a:bodyPr/>
        <a:lstStyle/>
        <a:p>
          <a:endParaRPr lang="hr-HR">
            <a:solidFill>
              <a:schemeClr val="tx1"/>
            </a:solidFill>
          </a:endParaRPr>
        </a:p>
      </dgm:t>
    </dgm:pt>
    <dgm:pt modelId="{BC8C240B-1CAD-4239-9E6C-BC3086EE10F2}">
      <dgm:prSet/>
      <dgm:spPr>
        <a:solidFill>
          <a:srgbClr val="33CCFF"/>
        </a:solidFill>
      </dgm:spPr>
      <dgm:t>
        <a:bodyPr/>
        <a:lstStyle/>
        <a:p>
          <a:r>
            <a:rPr lang="hr-HR" dirty="0">
              <a:solidFill>
                <a:schemeClr val="tx1"/>
              </a:solidFill>
            </a:rPr>
            <a:t>Interaktivna zdravstvena pismenost</a:t>
          </a:r>
        </a:p>
      </dgm:t>
    </dgm:pt>
    <dgm:pt modelId="{9ADACD88-FD78-474A-93CA-BE115A1D02E6}" type="parTrans" cxnId="{656212B7-D71A-420F-B0EE-6AC2A28D4547}">
      <dgm:prSet/>
      <dgm:spPr/>
      <dgm:t>
        <a:bodyPr/>
        <a:lstStyle/>
        <a:p>
          <a:endParaRPr lang="hr-HR">
            <a:solidFill>
              <a:schemeClr val="tx1"/>
            </a:solidFill>
          </a:endParaRPr>
        </a:p>
      </dgm:t>
    </dgm:pt>
    <dgm:pt modelId="{7A5996D3-B5AC-4B16-8B4D-D11E55915930}" type="sibTrans" cxnId="{656212B7-D71A-420F-B0EE-6AC2A28D4547}">
      <dgm:prSet/>
      <dgm:spPr/>
      <dgm:t>
        <a:bodyPr/>
        <a:lstStyle/>
        <a:p>
          <a:endParaRPr lang="hr-HR">
            <a:solidFill>
              <a:schemeClr val="tx1"/>
            </a:solidFill>
          </a:endParaRPr>
        </a:p>
      </dgm:t>
    </dgm:pt>
    <dgm:pt modelId="{9A58C9F6-B09D-4AC9-ABFE-E9D0086D6A31}">
      <dgm:prSet/>
      <dgm:spPr>
        <a:solidFill>
          <a:srgbClr val="33CCFF"/>
        </a:solidFill>
      </dgm:spPr>
      <dgm:t>
        <a:bodyPr/>
        <a:lstStyle/>
        <a:p>
          <a:r>
            <a:rPr lang="hr-HR" dirty="0">
              <a:solidFill>
                <a:schemeClr val="tx1"/>
              </a:solidFill>
            </a:rPr>
            <a:t>Kritička zdravstvena pismenost</a:t>
          </a:r>
        </a:p>
      </dgm:t>
    </dgm:pt>
    <dgm:pt modelId="{E197031F-87E1-44D6-9176-9DB9C192AC9A}" type="parTrans" cxnId="{57AC5F34-C0F1-43E8-862C-5E18B616F046}">
      <dgm:prSet/>
      <dgm:spPr/>
      <dgm:t>
        <a:bodyPr/>
        <a:lstStyle/>
        <a:p>
          <a:endParaRPr lang="hr-HR">
            <a:solidFill>
              <a:schemeClr val="tx1"/>
            </a:solidFill>
          </a:endParaRPr>
        </a:p>
      </dgm:t>
    </dgm:pt>
    <dgm:pt modelId="{74563B2F-B225-4689-AA9E-DA8C71BB5004}" type="sibTrans" cxnId="{57AC5F34-C0F1-43E8-862C-5E18B616F046}">
      <dgm:prSet/>
      <dgm:spPr/>
      <dgm:t>
        <a:bodyPr/>
        <a:lstStyle/>
        <a:p>
          <a:endParaRPr lang="hr-HR">
            <a:solidFill>
              <a:schemeClr val="tx1"/>
            </a:solidFill>
          </a:endParaRPr>
        </a:p>
      </dgm:t>
    </dgm:pt>
    <dgm:pt modelId="{C5712D5B-CAA9-4540-9422-57EDDA2F69C4}" type="pres">
      <dgm:prSet presAssocID="{B231A179-3B84-46BA-AA6F-769B672931D7}" presName="linear" presStyleCnt="0">
        <dgm:presLayoutVars>
          <dgm:dir/>
          <dgm:animLvl val="lvl"/>
          <dgm:resizeHandles val="exact"/>
        </dgm:presLayoutVars>
      </dgm:prSet>
      <dgm:spPr/>
    </dgm:pt>
    <dgm:pt modelId="{200BB849-6F61-479F-810C-2F83AF405FC2}" type="pres">
      <dgm:prSet presAssocID="{57E684ED-2324-46A1-B054-A0D0EBF25DED}" presName="parentLin" presStyleCnt="0"/>
      <dgm:spPr/>
    </dgm:pt>
    <dgm:pt modelId="{4B3A361E-5732-48BB-AC6E-640E7ACCD634}" type="pres">
      <dgm:prSet presAssocID="{57E684ED-2324-46A1-B054-A0D0EBF25DED}" presName="parentLeftMargin" presStyleLbl="node1" presStyleIdx="0" presStyleCnt="3"/>
      <dgm:spPr/>
    </dgm:pt>
    <dgm:pt modelId="{8B55CB59-A325-41CB-A871-BAEB95C29056}" type="pres">
      <dgm:prSet presAssocID="{57E684ED-2324-46A1-B054-A0D0EBF25DED}" presName="parentText" presStyleLbl="node1" presStyleIdx="0" presStyleCnt="3">
        <dgm:presLayoutVars>
          <dgm:chMax val="0"/>
          <dgm:bulletEnabled val="1"/>
        </dgm:presLayoutVars>
      </dgm:prSet>
      <dgm:spPr/>
    </dgm:pt>
    <dgm:pt modelId="{B259D12F-FE19-4713-876A-28AC3C75353B}" type="pres">
      <dgm:prSet presAssocID="{57E684ED-2324-46A1-B054-A0D0EBF25DED}" presName="negativeSpace" presStyleCnt="0"/>
      <dgm:spPr/>
    </dgm:pt>
    <dgm:pt modelId="{374D512C-7AC3-4672-A1B6-45C766340D4F}" type="pres">
      <dgm:prSet presAssocID="{57E684ED-2324-46A1-B054-A0D0EBF25DED}" presName="childText" presStyleLbl="conFgAcc1" presStyleIdx="0" presStyleCnt="3" custLinFactNeighborX="675" custLinFactNeighborY="-2665">
        <dgm:presLayoutVars>
          <dgm:bulletEnabled val="1"/>
        </dgm:presLayoutVars>
      </dgm:prSet>
      <dgm:spPr/>
    </dgm:pt>
    <dgm:pt modelId="{BAC5806C-B23B-4337-B6E3-D1490AC33FF7}" type="pres">
      <dgm:prSet presAssocID="{B8B874A2-BF68-4E24-B31A-A93745856984}" presName="spaceBetweenRectangles" presStyleCnt="0"/>
      <dgm:spPr/>
    </dgm:pt>
    <dgm:pt modelId="{5FED2F31-CF05-4A9E-816C-EBD96BF104D4}" type="pres">
      <dgm:prSet presAssocID="{BC8C240B-1CAD-4239-9E6C-BC3086EE10F2}" presName="parentLin" presStyleCnt="0"/>
      <dgm:spPr/>
    </dgm:pt>
    <dgm:pt modelId="{790A845C-12A3-482A-B2FA-F667B54A553B}" type="pres">
      <dgm:prSet presAssocID="{BC8C240B-1CAD-4239-9E6C-BC3086EE10F2}" presName="parentLeftMargin" presStyleLbl="node1" presStyleIdx="0" presStyleCnt="3"/>
      <dgm:spPr/>
    </dgm:pt>
    <dgm:pt modelId="{F832DC6C-6739-4BA3-91BF-FD23C9318D06}" type="pres">
      <dgm:prSet presAssocID="{BC8C240B-1CAD-4239-9E6C-BC3086EE10F2}" presName="parentText" presStyleLbl="node1" presStyleIdx="1" presStyleCnt="3">
        <dgm:presLayoutVars>
          <dgm:chMax val="0"/>
          <dgm:bulletEnabled val="1"/>
        </dgm:presLayoutVars>
      </dgm:prSet>
      <dgm:spPr/>
    </dgm:pt>
    <dgm:pt modelId="{718F773B-F6A3-482E-923B-DA710207F58D}" type="pres">
      <dgm:prSet presAssocID="{BC8C240B-1CAD-4239-9E6C-BC3086EE10F2}" presName="negativeSpace" presStyleCnt="0"/>
      <dgm:spPr/>
    </dgm:pt>
    <dgm:pt modelId="{04F0A3E6-D71D-4310-8590-E7F1842BA4A0}" type="pres">
      <dgm:prSet presAssocID="{BC8C240B-1CAD-4239-9E6C-BC3086EE10F2}" presName="childText" presStyleLbl="conFgAcc1" presStyleIdx="1" presStyleCnt="3">
        <dgm:presLayoutVars>
          <dgm:bulletEnabled val="1"/>
        </dgm:presLayoutVars>
      </dgm:prSet>
      <dgm:spPr/>
    </dgm:pt>
    <dgm:pt modelId="{AFF2606C-9C13-4A2F-B9BA-68EDD5E0A9A9}" type="pres">
      <dgm:prSet presAssocID="{7A5996D3-B5AC-4B16-8B4D-D11E55915930}" presName="spaceBetweenRectangles" presStyleCnt="0"/>
      <dgm:spPr/>
    </dgm:pt>
    <dgm:pt modelId="{554EB25F-F974-49C4-B945-EC909E7DE2E1}" type="pres">
      <dgm:prSet presAssocID="{9A58C9F6-B09D-4AC9-ABFE-E9D0086D6A31}" presName="parentLin" presStyleCnt="0"/>
      <dgm:spPr/>
    </dgm:pt>
    <dgm:pt modelId="{2768B23E-4F46-48DE-B471-4CB2EAE70AE0}" type="pres">
      <dgm:prSet presAssocID="{9A58C9F6-B09D-4AC9-ABFE-E9D0086D6A31}" presName="parentLeftMargin" presStyleLbl="node1" presStyleIdx="1" presStyleCnt="3"/>
      <dgm:spPr/>
    </dgm:pt>
    <dgm:pt modelId="{76A9ECE9-2679-45E6-88E6-10336F166909}" type="pres">
      <dgm:prSet presAssocID="{9A58C9F6-B09D-4AC9-ABFE-E9D0086D6A31}" presName="parentText" presStyleLbl="node1" presStyleIdx="2" presStyleCnt="3">
        <dgm:presLayoutVars>
          <dgm:chMax val="0"/>
          <dgm:bulletEnabled val="1"/>
        </dgm:presLayoutVars>
      </dgm:prSet>
      <dgm:spPr/>
    </dgm:pt>
    <dgm:pt modelId="{6434BA18-6384-4022-9D21-50A862C2F7B3}" type="pres">
      <dgm:prSet presAssocID="{9A58C9F6-B09D-4AC9-ABFE-E9D0086D6A31}" presName="negativeSpace" presStyleCnt="0"/>
      <dgm:spPr/>
    </dgm:pt>
    <dgm:pt modelId="{59CBD520-F3E8-4140-9C1F-9EC7BE064389}" type="pres">
      <dgm:prSet presAssocID="{9A58C9F6-B09D-4AC9-ABFE-E9D0086D6A31}" presName="childText" presStyleLbl="conFgAcc1" presStyleIdx="2" presStyleCnt="3">
        <dgm:presLayoutVars>
          <dgm:bulletEnabled val="1"/>
        </dgm:presLayoutVars>
      </dgm:prSet>
      <dgm:spPr/>
    </dgm:pt>
  </dgm:ptLst>
  <dgm:cxnLst>
    <dgm:cxn modelId="{AA9D581D-090B-45A2-A7B3-A0B5C1BE3003}" type="presOf" srcId="{9A58C9F6-B09D-4AC9-ABFE-E9D0086D6A31}" destId="{76A9ECE9-2679-45E6-88E6-10336F166909}" srcOrd="1" destOrd="0" presId="urn:microsoft.com/office/officeart/2005/8/layout/list1"/>
    <dgm:cxn modelId="{768A2929-96A7-4C7F-8B95-38D11CF70F82}" srcId="{B231A179-3B84-46BA-AA6F-769B672931D7}" destId="{57E684ED-2324-46A1-B054-A0D0EBF25DED}" srcOrd="0" destOrd="0" parTransId="{A4F082B5-4230-43CE-9E2A-9FEF4A056B11}" sibTransId="{B8B874A2-BF68-4E24-B31A-A93745856984}"/>
    <dgm:cxn modelId="{57AC5F34-C0F1-43E8-862C-5E18B616F046}" srcId="{B231A179-3B84-46BA-AA6F-769B672931D7}" destId="{9A58C9F6-B09D-4AC9-ABFE-E9D0086D6A31}" srcOrd="2" destOrd="0" parTransId="{E197031F-87E1-44D6-9176-9DB9C192AC9A}" sibTransId="{74563B2F-B225-4689-AA9E-DA8C71BB5004}"/>
    <dgm:cxn modelId="{5D326667-7EA3-4606-A6A3-4A842CDC17FE}" type="presOf" srcId="{B231A179-3B84-46BA-AA6F-769B672931D7}" destId="{C5712D5B-CAA9-4540-9422-57EDDA2F69C4}" srcOrd="0" destOrd="0" presId="urn:microsoft.com/office/officeart/2005/8/layout/list1"/>
    <dgm:cxn modelId="{E1EBF56F-6EE7-49F5-8B09-9A1966849C66}" type="presOf" srcId="{BC8C240B-1CAD-4239-9E6C-BC3086EE10F2}" destId="{F832DC6C-6739-4BA3-91BF-FD23C9318D06}" srcOrd="1" destOrd="0" presId="urn:microsoft.com/office/officeart/2005/8/layout/list1"/>
    <dgm:cxn modelId="{5395B895-7D5E-48EF-B528-CB8A94A178D9}" type="presOf" srcId="{BC8C240B-1CAD-4239-9E6C-BC3086EE10F2}" destId="{790A845C-12A3-482A-B2FA-F667B54A553B}" srcOrd="0" destOrd="0" presId="urn:microsoft.com/office/officeart/2005/8/layout/list1"/>
    <dgm:cxn modelId="{656212B7-D71A-420F-B0EE-6AC2A28D4547}" srcId="{B231A179-3B84-46BA-AA6F-769B672931D7}" destId="{BC8C240B-1CAD-4239-9E6C-BC3086EE10F2}" srcOrd="1" destOrd="0" parTransId="{9ADACD88-FD78-474A-93CA-BE115A1D02E6}" sibTransId="{7A5996D3-B5AC-4B16-8B4D-D11E55915930}"/>
    <dgm:cxn modelId="{AE977FC2-C934-42F5-95CA-61F556346E36}" type="presOf" srcId="{57E684ED-2324-46A1-B054-A0D0EBF25DED}" destId="{4B3A361E-5732-48BB-AC6E-640E7ACCD634}" srcOrd="0" destOrd="0" presId="urn:microsoft.com/office/officeart/2005/8/layout/list1"/>
    <dgm:cxn modelId="{1C53B4D9-916F-417E-A013-730C53F972A2}" type="presOf" srcId="{9A58C9F6-B09D-4AC9-ABFE-E9D0086D6A31}" destId="{2768B23E-4F46-48DE-B471-4CB2EAE70AE0}" srcOrd="0" destOrd="0" presId="urn:microsoft.com/office/officeart/2005/8/layout/list1"/>
    <dgm:cxn modelId="{74E236E2-237B-4998-9D61-F237D2AC69D0}" type="presOf" srcId="{57E684ED-2324-46A1-B054-A0D0EBF25DED}" destId="{8B55CB59-A325-41CB-A871-BAEB95C29056}" srcOrd="1" destOrd="0" presId="urn:microsoft.com/office/officeart/2005/8/layout/list1"/>
    <dgm:cxn modelId="{AE2852EF-A2AE-4E8D-BD18-652227BA3804}" type="presParOf" srcId="{C5712D5B-CAA9-4540-9422-57EDDA2F69C4}" destId="{200BB849-6F61-479F-810C-2F83AF405FC2}" srcOrd="0" destOrd="0" presId="urn:microsoft.com/office/officeart/2005/8/layout/list1"/>
    <dgm:cxn modelId="{B99EB2C1-6100-4A4F-B301-97E097672160}" type="presParOf" srcId="{200BB849-6F61-479F-810C-2F83AF405FC2}" destId="{4B3A361E-5732-48BB-AC6E-640E7ACCD634}" srcOrd="0" destOrd="0" presId="urn:microsoft.com/office/officeart/2005/8/layout/list1"/>
    <dgm:cxn modelId="{DBBE06DB-D5E5-43A3-B222-9D1B87C33CD5}" type="presParOf" srcId="{200BB849-6F61-479F-810C-2F83AF405FC2}" destId="{8B55CB59-A325-41CB-A871-BAEB95C29056}" srcOrd="1" destOrd="0" presId="urn:microsoft.com/office/officeart/2005/8/layout/list1"/>
    <dgm:cxn modelId="{7A3B269B-9EEE-42D1-972D-5CF2BCE51C88}" type="presParOf" srcId="{C5712D5B-CAA9-4540-9422-57EDDA2F69C4}" destId="{B259D12F-FE19-4713-876A-28AC3C75353B}" srcOrd="1" destOrd="0" presId="urn:microsoft.com/office/officeart/2005/8/layout/list1"/>
    <dgm:cxn modelId="{F5CA8F87-73F5-4000-94FD-AEE0582AAF2E}" type="presParOf" srcId="{C5712D5B-CAA9-4540-9422-57EDDA2F69C4}" destId="{374D512C-7AC3-4672-A1B6-45C766340D4F}" srcOrd="2" destOrd="0" presId="urn:microsoft.com/office/officeart/2005/8/layout/list1"/>
    <dgm:cxn modelId="{23D4D569-9963-4997-9AB8-F507B682E54A}" type="presParOf" srcId="{C5712D5B-CAA9-4540-9422-57EDDA2F69C4}" destId="{BAC5806C-B23B-4337-B6E3-D1490AC33FF7}" srcOrd="3" destOrd="0" presId="urn:microsoft.com/office/officeart/2005/8/layout/list1"/>
    <dgm:cxn modelId="{92448E38-F53C-4BFD-AFC7-69388D37F4D3}" type="presParOf" srcId="{C5712D5B-CAA9-4540-9422-57EDDA2F69C4}" destId="{5FED2F31-CF05-4A9E-816C-EBD96BF104D4}" srcOrd="4" destOrd="0" presId="urn:microsoft.com/office/officeart/2005/8/layout/list1"/>
    <dgm:cxn modelId="{458F17E0-0AA2-457C-A43E-8EFFC2E824A1}" type="presParOf" srcId="{5FED2F31-CF05-4A9E-816C-EBD96BF104D4}" destId="{790A845C-12A3-482A-B2FA-F667B54A553B}" srcOrd="0" destOrd="0" presId="urn:microsoft.com/office/officeart/2005/8/layout/list1"/>
    <dgm:cxn modelId="{345F4CB1-99AD-4698-B536-07790B5A4DDE}" type="presParOf" srcId="{5FED2F31-CF05-4A9E-816C-EBD96BF104D4}" destId="{F832DC6C-6739-4BA3-91BF-FD23C9318D06}" srcOrd="1" destOrd="0" presId="urn:microsoft.com/office/officeart/2005/8/layout/list1"/>
    <dgm:cxn modelId="{DAB97683-F333-42CB-A80B-FFA2AFC80444}" type="presParOf" srcId="{C5712D5B-CAA9-4540-9422-57EDDA2F69C4}" destId="{718F773B-F6A3-482E-923B-DA710207F58D}" srcOrd="5" destOrd="0" presId="urn:microsoft.com/office/officeart/2005/8/layout/list1"/>
    <dgm:cxn modelId="{AAFA0C30-B16C-4270-B196-DA65F2C79F41}" type="presParOf" srcId="{C5712D5B-CAA9-4540-9422-57EDDA2F69C4}" destId="{04F0A3E6-D71D-4310-8590-E7F1842BA4A0}" srcOrd="6" destOrd="0" presId="urn:microsoft.com/office/officeart/2005/8/layout/list1"/>
    <dgm:cxn modelId="{4D300E10-E7E8-4313-A67D-49281108C7A7}" type="presParOf" srcId="{C5712D5B-CAA9-4540-9422-57EDDA2F69C4}" destId="{AFF2606C-9C13-4A2F-B9BA-68EDD5E0A9A9}" srcOrd="7" destOrd="0" presId="urn:microsoft.com/office/officeart/2005/8/layout/list1"/>
    <dgm:cxn modelId="{1DE4FB27-AC18-40A4-AFC0-62317A33C1F4}" type="presParOf" srcId="{C5712D5B-CAA9-4540-9422-57EDDA2F69C4}" destId="{554EB25F-F974-49C4-B945-EC909E7DE2E1}" srcOrd="8" destOrd="0" presId="urn:microsoft.com/office/officeart/2005/8/layout/list1"/>
    <dgm:cxn modelId="{AB5BC017-5A65-40B9-BB63-C44C4BCB41E0}" type="presParOf" srcId="{554EB25F-F974-49C4-B945-EC909E7DE2E1}" destId="{2768B23E-4F46-48DE-B471-4CB2EAE70AE0}" srcOrd="0" destOrd="0" presId="urn:microsoft.com/office/officeart/2005/8/layout/list1"/>
    <dgm:cxn modelId="{2F551B8C-7999-46F7-8995-A13FBAC424A0}" type="presParOf" srcId="{554EB25F-F974-49C4-B945-EC909E7DE2E1}" destId="{76A9ECE9-2679-45E6-88E6-10336F166909}" srcOrd="1" destOrd="0" presId="urn:microsoft.com/office/officeart/2005/8/layout/list1"/>
    <dgm:cxn modelId="{CD177F09-9DE1-4667-999D-89BFC020B168}" type="presParOf" srcId="{C5712D5B-CAA9-4540-9422-57EDDA2F69C4}" destId="{6434BA18-6384-4022-9D21-50A862C2F7B3}" srcOrd="9" destOrd="0" presId="urn:microsoft.com/office/officeart/2005/8/layout/list1"/>
    <dgm:cxn modelId="{DBD787E9-57D7-46D9-B437-3439E053B87B}" type="presParOf" srcId="{C5712D5B-CAA9-4540-9422-57EDDA2F69C4}" destId="{59CBD520-F3E8-4140-9C1F-9EC7BE06438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C7E3A29-C0A2-41AE-B9B6-6EEAEA439063}" type="doc">
      <dgm:prSet loTypeId="urn:microsoft.com/office/officeart/2005/8/layout/pyramid2" loCatId="pyramid" qsTypeId="urn:microsoft.com/office/officeart/2005/8/quickstyle/3d5" qsCatId="3D" csTypeId="urn:microsoft.com/office/officeart/2005/8/colors/accent1_2" csCatId="accent1" phldr="1"/>
      <dgm:spPr/>
    </dgm:pt>
    <dgm:pt modelId="{5FBE7491-A050-4B56-9C0E-A3AE9B0B038D}">
      <dgm:prSet/>
      <dgm:spPr/>
      <dgm:t>
        <a:bodyPr/>
        <a:lstStyle/>
        <a:p>
          <a:r>
            <a:rPr lang="hr-HR" dirty="0"/>
            <a:t>češći odlasci na preglede</a:t>
          </a:r>
        </a:p>
      </dgm:t>
    </dgm:pt>
    <dgm:pt modelId="{A50FECD0-83F0-4507-99C3-DEA1564E58EF}" type="parTrans" cxnId="{95FB848C-4B44-4E34-A6D9-F9419903FA14}">
      <dgm:prSet/>
      <dgm:spPr/>
      <dgm:t>
        <a:bodyPr/>
        <a:lstStyle/>
        <a:p>
          <a:endParaRPr lang="hr-HR"/>
        </a:p>
      </dgm:t>
    </dgm:pt>
    <dgm:pt modelId="{50DE2E71-8473-409B-AEAC-A1DC911928F2}" type="sibTrans" cxnId="{95FB848C-4B44-4E34-A6D9-F9419903FA14}">
      <dgm:prSet/>
      <dgm:spPr/>
      <dgm:t>
        <a:bodyPr/>
        <a:lstStyle/>
        <a:p>
          <a:endParaRPr lang="hr-HR"/>
        </a:p>
      </dgm:t>
    </dgm:pt>
    <dgm:pt modelId="{1D40B5F7-FBE0-4ED1-BAC4-664866CBD900}">
      <dgm:prSet/>
      <dgm:spPr/>
      <dgm:t>
        <a:bodyPr/>
        <a:lstStyle/>
        <a:p>
          <a:r>
            <a:rPr lang="hr-HR" dirty="0"/>
            <a:t>veće opterećenje zdravstvenog sustava</a:t>
          </a:r>
        </a:p>
      </dgm:t>
    </dgm:pt>
    <dgm:pt modelId="{397EDEEC-2ED2-467E-B43E-B567E5C4F8E8}" type="parTrans" cxnId="{5E85144E-F1F3-420F-A096-3DC640901E0D}">
      <dgm:prSet/>
      <dgm:spPr/>
      <dgm:t>
        <a:bodyPr/>
        <a:lstStyle/>
        <a:p>
          <a:endParaRPr lang="hr-HR"/>
        </a:p>
      </dgm:t>
    </dgm:pt>
    <dgm:pt modelId="{E7BC56DE-CDB5-46F2-874A-E7EFDAA54ED0}" type="sibTrans" cxnId="{5E85144E-F1F3-420F-A096-3DC640901E0D}">
      <dgm:prSet/>
      <dgm:spPr/>
      <dgm:t>
        <a:bodyPr/>
        <a:lstStyle/>
        <a:p>
          <a:endParaRPr lang="hr-HR"/>
        </a:p>
      </dgm:t>
    </dgm:pt>
    <dgm:pt modelId="{AC00D8EF-07D4-4538-80EE-4307A8721F2E}">
      <dgm:prSet/>
      <dgm:spPr/>
      <dgm:t>
        <a:bodyPr/>
        <a:lstStyle/>
        <a:p>
          <a:r>
            <a:rPr lang="hr-HR" dirty="0"/>
            <a:t>veći troškovi</a:t>
          </a:r>
        </a:p>
      </dgm:t>
    </dgm:pt>
    <dgm:pt modelId="{18D737A0-A14E-44E8-B914-3EB314B27915}" type="parTrans" cxnId="{2A7CB327-6711-49C2-AC2C-1EFEBDCBF7BE}">
      <dgm:prSet/>
      <dgm:spPr/>
      <dgm:t>
        <a:bodyPr/>
        <a:lstStyle/>
        <a:p>
          <a:endParaRPr lang="hr-HR"/>
        </a:p>
      </dgm:t>
    </dgm:pt>
    <dgm:pt modelId="{86C922A6-5D48-4096-9138-9EB4C06204F6}" type="sibTrans" cxnId="{2A7CB327-6711-49C2-AC2C-1EFEBDCBF7BE}">
      <dgm:prSet/>
      <dgm:spPr/>
      <dgm:t>
        <a:bodyPr/>
        <a:lstStyle/>
        <a:p>
          <a:endParaRPr lang="hr-HR"/>
        </a:p>
      </dgm:t>
    </dgm:pt>
    <dgm:pt modelId="{1F2E05C1-5388-4B3D-8087-8732709D3147}">
      <dgm:prSet/>
      <dgm:spPr/>
      <dgm:t>
        <a:bodyPr/>
        <a:lstStyle/>
        <a:p>
          <a:r>
            <a:rPr lang="hr-HR" dirty="0"/>
            <a:t>duži boravak u bolnici</a:t>
          </a:r>
        </a:p>
      </dgm:t>
    </dgm:pt>
    <dgm:pt modelId="{B1EF27DA-B7A8-41D4-B552-515C69785248}" type="parTrans" cxnId="{EA10104F-B321-439A-9E28-823B92AE9B15}">
      <dgm:prSet/>
      <dgm:spPr/>
      <dgm:t>
        <a:bodyPr/>
        <a:lstStyle/>
        <a:p>
          <a:endParaRPr lang="hr-HR"/>
        </a:p>
      </dgm:t>
    </dgm:pt>
    <dgm:pt modelId="{989C98C8-E9C8-4384-8C35-6CD2CAE7B718}" type="sibTrans" cxnId="{EA10104F-B321-439A-9E28-823B92AE9B15}">
      <dgm:prSet/>
      <dgm:spPr/>
      <dgm:t>
        <a:bodyPr/>
        <a:lstStyle/>
        <a:p>
          <a:endParaRPr lang="hr-HR"/>
        </a:p>
      </dgm:t>
    </dgm:pt>
    <dgm:pt modelId="{0D03F7D1-254F-4A54-A5FF-68044F98AEA6}">
      <dgm:prSet/>
      <dgm:spPr/>
      <dgm:t>
        <a:bodyPr/>
        <a:lstStyle/>
        <a:p>
          <a:r>
            <a:rPr lang="hr-HR" dirty="0"/>
            <a:t>češći odlasci ma preglede</a:t>
          </a:r>
        </a:p>
      </dgm:t>
    </dgm:pt>
    <dgm:pt modelId="{AC0BC973-31DD-4A2E-BA25-2DF3D7271644}" type="parTrans" cxnId="{AF21AAD4-F5C8-4551-BDAD-67274BB9246D}">
      <dgm:prSet/>
      <dgm:spPr/>
      <dgm:t>
        <a:bodyPr/>
        <a:lstStyle/>
        <a:p>
          <a:endParaRPr lang="hr-HR"/>
        </a:p>
      </dgm:t>
    </dgm:pt>
    <dgm:pt modelId="{3884684C-FF85-4925-A28D-1F80F824663B}" type="sibTrans" cxnId="{AF21AAD4-F5C8-4551-BDAD-67274BB9246D}">
      <dgm:prSet/>
      <dgm:spPr/>
      <dgm:t>
        <a:bodyPr/>
        <a:lstStyle/>
        <a:p>
          <a:endParaRPr lang="hr-HR"/>
        </a:p>
      </dgm:t>
    </dgm:pt>
    <dgm:pt modelId="{6868158C-1DFE-43C2-91C3-DCD140D59843}">
      <dgm:prSet/>
      <dgm:spPr/>
      <dgm:t>
        <a:bodyPr/>
        <a:lstStyle/>
        <a:p>
          <a:r>
            <a:rPr lang="hr-HR" dirty="0"/>
            <a:t>lošije zdravstveno stanje stanovništva</a:t>
          </a:r>
        </a:p>
      </dgm:t>
    </dgm:pt>
    <dgm:pt modelId="{AB12659D-FD51-4794-BFC4-C194B832BE54}" type="parTrans" cxnId="{9CBBC7DF-F3BA-44DB-9CBB-F20484E907B2}">
      <dgm:prSet/>
      <dgm:spPr/>
      <dgm:t>
        <a:bodyPr/>
        <a:lstStyle/>
        <a:p>
          <a:endParaRPr lang="hr-HR"/>
        </a:p>
      </dgm:t>
    </dgm:pt>
    <dgm:pt modelId="{2551C960-4912-4106-985A-6B562CAD2D6F}" type="sibTrans" cxnId="{9CBBC7DF-F3BA-44DB-9CBB-F20484E907B2}">
      <dgm:prSet/>
      <dgm:spPr/>
      <dgm:t>
        <a:bodyPr/>
        <a:lstStyle/>
        <a:p>
          <a:endParaRPr lang="hr-HR"/>
        </a:p>
      </dgm:t>
    </dgm:pt>
    <dgm:pt modelId="{E6257E6A-59C0-4835-BBA8-50361A47FC7F}" type="pres">
      <dgm:prSet presAssocID="{DC7E3A29-C0A2-41AE-B9B6-6EEAEA439063}" presName="compositeShape" presStyleCnt="0">
        <dgm:presLayoutVars>
          <dgm:dir/>
          <dgm:resizeHandles/>
        </dgm:presLayoutVars>
      </dgm:prSet>
      <dgm:spPr/>
    </dgm:pt>
    <dgm:pt modelId="{55FF74C6-7A39-47CE-86F0-6011A8050008}" type="pres">
      <dgm:prSet presAssocID="{DC7E3A29-C0A2-41AE-B9B6-6EEAEA439063}" presName="pyramid" presStyleLbl="node1" presStyleIdx="0" presStyleCnt="1"/>
      <dgm:spPr>
        <a:solidFill>
          <a:schemeClr val="accent1">
            <a:lumMod val="90000"/>
          </a:schemeClr>
        </a:solidFill>
        <a:ln>
          <a:solidFill>
            <a:srgbClr val="00B0F0"/>
          </a:solidFill>
        </a:ln>
      </dgm:spPr>
    </dgm:pt>
    <dgm:pt modelId="{AC38CDB2-C5E0-42CC-BD58-092778E41402}" type="pres">
      <dgm:prSet presAssocID="{DC7E3A29-C0A2-41AE-B9B6-6EEAEA439063}" presName="theList" presStyleCnt="0"/>
      <dgm:spPr/>
    </dgm:pt>
    <dgm:pt modelId="{72F364B6-457B-4CB3-B6D9-5ABE584EBFCB}" type="pres">
      <dgm:prSet presAssocID="{6868158C-1DFE-43C2-91C3-DCD140D59843}" presName="aNode" presStyleLbl="fgAcc1" presStyleIdx="0" presStyleCnt="6">
        <dgm:presLayoutVars>
          <dgm:bulletEnabled val="1"/>
        </dgm:presLayoutVars>
      </dgm:prSet>
      <dgm:spPr/>
    </dgm:pt>
    <dgm:pt modelId="{E9780A86-3821-47C5-AF40-F8BF29F1E180}" type="pres">
      <dgm:prSet presAssocID="{6868158C-1DFE-43C2-91C3-DCD140D59843}" presName="aSpace" presStyleCnt="0"/>
      <dgm:spPr/>
    </dgm:pt>
    <dgm:pt modelId="{CB65FB49-9BB8-4DA7-9673-36C35D16148E}" type="pres">
      <dgm:prSet presAssocID="{0D03F7D1-254F-4A54-A5FF-68044F98AEA6}" presName="aNode" presStyleLbl="fgAcc1" presStyleIdx="1" presStyleCnt="6">
        <dgm:presLayoutVars>
          <dgm:bulletEnabled val="1"/>
        </dgm:presLayoutVars>
      </dgm:prSet>
      <dgm:spPr/>
    </dgm:pt>
    <dgm:pt modelId="{8042945C-6AB6-41A1-98D1-09262915C36B}" type="pres">
      <dgm:prSet presAssocID="{0D03F7D1-254F-4A54-A5FF-68044F98AEA6}" presName="aSpace" presStyleCnt="0"/>
      <dgm:spPr/>
    </dgm:pt>
    <dgm:pt modelId="{974E6898-3A95-469D-96F0-17900134235E}" type="pres">
      <dgm:prSet presAssocID="{1F2E05C1-5388-4B3D-8087-8732709D3147}" presName="aNode" presStyleLbl="fgAcc1" presStyleIdx="2" presStyleCnt="6">
        <dgm:presLayoutVars>
          <dgm:bulletEnabled val="1"/>
        </dgm:presLayoutVars>
      </dgm:prSet>
      <dgm:spPr/>
    </dgm:pt>
    <dgm:pt modelId="{E15EF465-39F1-4A6A-9991-BF200F285E91}" type="pres">
      <dgm:prSet presAssocID="{1F2E05C1-5388-4B3D-8087-8732709D3147}" presName="aSpace" presStyleCnt="0"/>
      <dgm:spPr/>
    </dgm:pt>
    <dgm:pt modelId="{C0D0F8B1-38EA-4462-BC0F-337C22CA8693}" type="pres">
      <dgm:prSet presAssocID="{AC00D8EF-07D4-4538-80EE-4307A8721F2E}" presName="aNode" presStyleLbl="fgAcc1" presStyleIdx="3" presStyleCnt="6">
        <dgm:presLayoutVars>
          <dgm:bulletEnabled val="1"/>
        </dgm:presLayoutVars>
      </dgm:prSet>
      <dgm:spPr/>
    </dgm:pt>
    <dgm:pt modelId="{BE2545CE-053C-4D64-940A-09D8B29B7754}" type="pres">
      <dgm:prSet presAssocID="{AC00D8EF-07D4-4538-80EE-4307A8721F2E}" presName="aSpace" presStyleCnt="0"/>
      <dgm:spPr/>
    </dgm:pt>
    <dgm:pt modelId="{ABA08280-6E52-4D0B-BF97-08C7C7F23A20}" type="pres">
      <dgm:prSet presAssocID="{1D40B5F7-FBE0-4ED1-BAC4-664866CBD900}" presName="aNode" presStyleLbl="fgAcc1" presStyleIdx="4" presStyleCnt="6">
        <dgm:presLayoutVars>
          <dgm:bulletEnabled val="1"/>
        </dgm:presLayoutVars>
      </dgm:prSet>
      <dgm:spPr/>
    </dgm:pt>
    <dgm:pt modelId="{678AA34E-E380-49A8-8798-2EC6D96C7188}" type="pres">
      <dgm:prSet presAssocID="{1D40B5F7-FBE0-4ED1-BAC4-664866CBD900}" presName="aSpace" presStyleCnt="0"/>
      <dgm:spPr/>
    </dgm:pt>
    <dgm:pt modelId="{BA4FD7B0-84F6-43E1-8DF8-93C92FC3C430}" type="pres">
      <dgm:prSet presAssocID="{5FBE7491-A050-4B56-9C0E-A3AE9B0B038D}" presName="aNode" presStyleLbl="fgAcc1" presStyleIdx="5" presStyleCnt="6">
        <dgm:presLayoutVars>
          <dgm:bulletEnabled val="1"/>
        </dgm:presLayoutVars>
      </dgm:prSet>
      <dgm:spPr/>
    </dgm:pt>
    <dgm:pt modelId="{F259E58D-8AD7-46A2-A5DB-E1FBF109148A}" type="pres">
      <dgm:prSet presAssocID="{5FBE7491-A050-4B56-9C0E-A3AE9B0B038D}" presName="aSpace" presStyleCnt="0"/>
      <dgm:spPr/>
    </dgm:pt>
  </dgm:ptLst>
  <dgm:cxnLst>
    <dgm:cxn modelId="{ACD4DB1D-1084-44C1-BD59-1616A73AD3D2}" type="presOf" srcId="{6868158C-1DFE-43C2-91C3-DCD140D59843}" destId="{72F364B6-457B-4CB3-B6D9-5ABE584EBFCB}" srcOrd="0" destOrd="0" presId="urn:microsoft.com/office/officeart/2005/8/layout/pyramid2"/>
    <dgm:cxn modelId="{2A7CB327-6711-49C2-AC2C-1EFEBDCBF7BE}" srcId="{DC7E3A29-C0A2-41AE-B9B6-6EEAEA439063}" destId="{AC00D8EF-07D4-4538-80EE-4307A8721F2E}" srcOrd="3" destOrd="0" parTransId="{18D737A0-A14E-44E8-B914-3EB314B27915}" sibTransId="{86C922A6-5D48-4096-9138-9EB4C06204F6}"/>
    <dgm:cxn modelId="{4252FE48-5663-473C-8C9B-371D26FA3C25}" type="presOf" srcId="{0D03F7D1-254F-4A54-A5FF-68044F98AEA6}" destId="{CB65FB49-9BB8-4DA7-9673-36C35D16148E}" srcOrd="0" destOrd="0" presId="urn:microsoft.com/office/officeart/2005/8/layout/pyramid2"/>
    <dgm:cxn modelId="{0084D66A-90BE-40A9-91B0-1FAFC199C029}" type="presOf" srcId="{1F2E05C1-5388-4B3D-8087-8732709D3147}" destId="{974E6898-3A95-469D-96F0-17900134235E}" srcOrd="0" destOrd="0" presId="urn:microsoft.com/office/officeart/2005/8/layout/pyramid2"/>
    <dgm:cxn modelId="{5E85144E-F1F3-420F-A096-3DC640901E0D}" srcId="{DC7E3A29-C0A2-41AE-B9B6-6EEAEA439063}" destId="{1D40B5F7-FBE0-4ED1-BAC4-664866CBD900}" srcOrd="4" destOrd="0" parTransId="{397EDEEC-2ED2-467E-B43E-B567E5C4F8E8}" sibTransId="{E7BC56DE-CDB5-46F2-874A-E7EFDAA54ED0}"/>
    <dgm:cxn modelId="{EA10104F-B321-439A-9E28-823B92AE9B15}" srcId="{DC7E3A29-C0A2-41AE-B9B6-6EEAEA439063}" destId="{1F2E05C1-5388-4B3D-8087-8732709D3147}" srcOrd="2" destOrd="0" parTransId="{B1EF27DA-B7A8-41D4-B552-515C69785248}" sibTransId="{989C98C8-E9C8-4384-8C35-6CD2CAE7B718}"/>
    <dgm:cxn modelId="{A825676F-9986-4DA9-9758-A01AEB4CD181}" type="presOf" srcId="{1D40B5F7-FBE0-4ED1-BAC4-664866CBD900}" destId="{ABA08280-6E52-4D0B-BF97-08C7C7F23A20}" srcOrd="0" destOrd="0" presId="urn:microsoft.com/office/officeart/2005/8/layout/pyramid2"/>
    <dgm:cxn modelId="{CA1AC978-20EF-4BAE-934A-AD5A3841FCAB}" type="presOf" srcId="{5FBE7491-A050-4B56-9C0E-A3AE9B0B038D}" destId="{BA4FD7B0-84F6-43E1-8DF8-93C92FC3C430}" srcOrd="0" destOrd="0" presId="urn:microsoft.com/office/officeart/2005/8/layout/pyramid2"/>
    <dgm:cxn modelId="{95FB848C-4B44-4E34-A6D9-F9419903FA14}" srcId="{DC7E3A29-C0A2-41AE-B9B6-6EEAEA439063}" destId="{5FBE7491-A050-4B56-9C0E-A3AE9B0B038D}" srcOrd="5" destOrd="0" parTransId="{A50FECD0-83F0-4507-99C3-DEA1564E58EF}" sibTransId="{50DE2E71-8473-409B-AEAC-A1DC911928F2}"/>
    <dgm:cxn modelId="{ABCF7B91-562D-4F8E-B59D-83AE8535D9A9}" type="presOf" srcId="{AC00D8EF-07D4-4538-80EE-4307A8721F2E}" destId="{C0D0F8B1-38EA-4462-BC0F-337C22CA8693}" srcOrd="0" destOrd="0" presId="urn:microsoft.com/office/officeart/2005/8/layout/pyramid2"/>
    <dgm:cxn modelId="{1071CAC9-5CAB-4BD5-8E1F-42248C953735}" type="presOf" srcId="{DC7E3A29-C0A2-41AE-B9B6-6EEAEA439063}" destId="{E6257E6A-59C0-4835-BBA8-50361A47FC7F}" srcOrd="0" destOrd="0" presId="urn:microsoft.com/office/officeart/2005/8/layout/pyramid2"/>
    <dgm:cxn modelId="{AF21AAD4-F5C8-4551-BDAD-67274BB9246D}" srcId="{DC7E3A29-C0A2-41AE-B9B6-6EEAEA439063}" destId="{0D03F7D1-254F-4A54-A5FF-68044F98AEA6}" srcOrd="1" destOrd="0" parTransId="{AC0BC973-31DD-4A2E-BA25-2DF3D7271644}" sibTransId="{3884684C-FF85-4925-A28D-1F80F824663B}"/>
    <dgm:cxn modelId="{9CBBC7DF-F3BA-44DB-9CBB-F20484E907B2}" srcId="{DC7E3A29-C0A2-41AE-B9B6-6EEAEA439063}" destId="{6868158C-1DFE-43C2-91C3-DCD140D59843}" srcOrd="0" destOrd="0" parTransId="{AB12659D-FD51-4794-BFC4-C194B832BE54}" sibTransId="{2551C960-4912-4106-985A-6B562CAD2D6F}"/>
    <dgm:cxn modelId="{5A19C99F-516A-45D5-82B3-1E4653FD302D}" type="presParOf" srcId="{E6257E6A-59C0-4835-BBA8-50361A47FC7F}" destId="{55FF74C6-7A39-47CE-86F0-6011A8050008}" srcOrd="0" destOrd="0" presId="urn:microsoft.com/office/officeart/2005/8/layout/pyramid2"/>
    <dgm:cxn modelId="{D0365AAE-0A6C-4883-90EA-3D4F5F5FB77F}" type="presParOf" srcId="{E6257E6A-59C0-4835-BBA8-50361A47FC7F}" destId="{AC38CDB2-C5E0-42CC-BD58-092778E41402}" srcOrd="1" destOrd="0" presId="urn:microsoft.com/office/officeart/2005/8/layout/pyramid2"/>
    <dgm:cxn modelId="{8BD533EF-E38C-4F6E-9295-6BB0BFB385AE}" type="presParOf" srcId="{AC38CDB2-C5E0-42CC-BD58-092778E41402}" destId="{72F364B6-457B-4CB3-B6D9-5ABE584EBFCB}" srcOrd="0" destOrd="0" presId="urn:microsoft.com/office/officeart/2005/8/layout/pyramid2"/>
    <dgm:cxn modelId="{01E88A66-B49F-46F4-A707-9D76F911CCC3}" type="presParOf" srcId="{AC38CDB2-C5E0-42CC-BD58-092778E41402}" destId="{E9780A86-3821-47C5-AF40-F8BF29F1E180}" srcOrd="1" destOrd="0" presId="urn:microsoft.com/office/officeart/2005/8/layout/pyramid2"/>
    <dgm:cxn modelId="{FCB52EBE-C368-40BE-9AE7-D9D91FC5A0C2}" type="presParOf" srcId="{AC38CDB2-C5E0-42CC-BD58-092778E41402}" destId="{CB65FB49-9BB8-4DA7-9673-36C35D16148E}" srcOrd="2" destOrd="0" presId="urn:microsoft.com/office/officeart/2005/8/layout/pyramid2"/>
    <dgm:cxn modelId="{72B29F48-2B0C-4BF4-91DB-9552F9A0C1C9}" type="presParOf" srcId="{AC38CDB2-C5E0-42CC-BD58-092778E41402}" destId="{8042945C-6AB6-41A1-98D1-09262915C36B}" srcOrd="3" destOrd="0" presId="urn:microsoft.com/office/officeart/2005/8/layout/pyramid2"/>
    <dgm:cxn modelId="{62CAE56A-FD94-4979-BDB6-EC22D3EB968B}" type="presParOf" srcId="{AC38CDB2-C5E0-42CC-BD58-092778E41402}" destId="{974E6898-3A95-469D-96F0-17900134235E}" srcOrd="4" destOrd="0" presId="urn:microsoft.com/office/officeart/2005/8/layout/pyramid2"/>
    <dgm:cxn modelId="{56359239-CAB8-424A-BD89-898BFA52F63E}" type="presParOf" srcId="{AC38CDB2-C5E0-42CC-BD58-092778E41402}" destId="{E15EF465-39F1-4A6A-9991-BF200F285E91}" srcOrd="5" destOrd="0" presId="urn:microsoft.com/office/officeart/2005/8/layout/pyramid2"/>
    <dgm:cxn modelId="{433C2F34-F9A3-4B06-BB67-F6611C04B7C6}" type="presParOf" srcId="{AC38CDB2-C5E0-42CC-BD58-092778E41402}" destId="{C0D0F8B1-38EA-4462-BC0F-337C22CA8693}" srcOrd="6" destOrd="0" presId="urn:microsoft.com/office/officeart/2005/8/layout/pyramid2"/>
    <dgm:cxn modelId="{A7038BC4-9D05-4A45-BF79-570611CE8DDA}" type="presParOf" srcId="{AC38CDB2-C5E0-42CC-BD58-092778E41402}" destId="{BE2545CE-053C-4D64-940A-09D8B29B7754}" srcOrd="7" destOrd="0" presId="urn:microsoft.com/office/officeart/2005/8/layout/pyramid2"/>
    <dgm:cxn modelId="{A0931A98-D4A9-481F-8F4C-D26833BBDB57}" type="presParOf" srcId="{AC38CDB2-C5E0-42CC-BD58-092778E41402}" destId="{ABA08280-6E52-4D0B-BF97-08C7C7F23A20}" srcOrd="8" destOrd="0" presId="urn:microsoft.com/office/officeart/2005/8/layout/pyramid2"/>
    <dgm:cxn modelId="{C0DF75F0-668F-4B36-B525-5CBF00D1C288}" type="presParOf" srcId="{AC38CDB2-C5E0-42CC-BD58-092778E41402}" destId="{678AA34E-E380-49A8-8798-2EC6D96C7188}" srcOrd="9" destOrd="0" presId="urn:microsoft.com/office/officeart/2005/8/layout/pyramid2"/>
    <dgm:cxn modelId="{A564F58D-6FA0-4DBB-AD9B-D740468AD0B9}" type="presParOf" srcId="{AC38CDB2-C5E0-42CC-BD58-092778E41402}" destId="{BA4FD7B0-84F6-43E1-8DF8-93C92FC3C430}" srcOrd="10" destOrd="0" presId="urn:microsoft.com/office/officeart/2005/8/layout/pyramid2"/>
    <dgm:cxn modelId="{00621350-9589-47D7-AE67-58CE87B5DB37}" type="presParOf" srcId="{AC38CDB2-C5E0-42CC-BD58-092778E41402}" destId="{F259E58D-8AD7-46A2-A5DB-E1FBF109148A}" srcOrd="11"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8A2A6B-1605-481F-94A8-33F7B191EBD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hr-HR"/>
        </a:p>
      </dgm:t>
    </dgm:pt>
    <dgm:pt modelId="{BDF3AA5F-511F-432A-B5C1-86792CDAD03A}">
      <dgm:prSet phldrT="[Text]"/>
      <dgm:spPr/>
      <dgm:t>
        <a:bodyPr/>
        <a:lstStyle/>
        <a:p>
          <a:pPr>
            <a:buFont typeface="Arial" panose="020B0604020202020204" pitchFamily="34" charset="0"/>
            <a:buChar char="•"/>
          </a:pPr>
          <a:r>
            <a:rPr lang="hr-HR" dirty="0">
              <a:solidFill>
                <a:srgbClr val="0070C0"/>
              </a:solidFill>
              <a:latin typeface="Calibri" panose="020F0502020204030204" pitchFamily="34" charset="0"/>
              <a:ea typeface="Yu Mincho" panose="02020400000000000000" pitchFamily="18" charset="-128"/>
              <a:cs typeface="Arial" panose="020B0604020202020204" pitchFamily="34" charset="0"/>
            </a:rPr>
            <a:t>razvoj strategije za rješavanje bolesti ili specifičnih stanja</a:t>
          </a:r>
          <a:endParaRPr lang="hr-HR" dirty="0"/>
        </a:p>
      </dgm:t>
    </dgm:pt>
    <dgm:pt modelId="{BBBDF851-C6A3-43C5-8BC3-A4670EF4D389}" type="parTrans" cxnId="{6B525601-E34D-46D5-BCBC-2330C0124C8E}">
      <dgm:prSet/>
      <dgm:spPr/>
      <dgm:t>
        <a:bodyPr/>
        <a:lstStyle/>
        <a:p>
          <a:endParaRPr lang="hr-HR"/>
        </a:p>
      </dgm:t>
    </dgm:pt>
    <dgm:pt modelId="{89B1AB61-752E-4737-9F3E-E94C3E711BEE}" type="sibTrans" cxnId="{6B525601-E34D-46D5-BCBC-2330C0124C8E}">
      <dgm:prSet/>
      <dgm:spPr/>
      <dgm:t>
        <a:bodyPr/>
        <a:lstStyle/>
        <a:p>
          <a:endParaRPr lang="hr-HR"/>
        </a:p>
      </dgm:t>
    </dgm:pt>
    <dgm:pt modelId="{DF8C59CB-1F52-4EDC-B992-90C0239ED7E9}">
      <dgm:prSet/>
      <dgm:spPr/>
      <dgm:t>
        <a:bodyPr/>
        <a:lstStyle/>
        <a:p>
          <a:r>
            <a:rPr lang="hr-HR" dirty="0">
              <a:solidFill>
                <a:srgbClr val="0070C0"/>
              </a:solidFill>
              <a:latin typeface="Calibri" panose="020F0502020204030204" pitchFamily="34" charset="0"/>
              <a:ea typeface="Yu Mincho" panose="02020400000000000000" pitchFamily="18" charset="-128"/>
              <a:cs typeface="Arial" panose="020B0604020202020204" pitchFamily="34" charset="0"/>
            </a:rPr>
            <a:t>steći nova znanja</a:t>
          </a:r>
          <a:endParaRPr lang="hr-HR" dirty="0"/>
        </a:p>
      </dgm:t>
    </dgm:pt>
    <dgm:pt modelId="{EE00C0F1-EAAE-47C2-B3D9-D699AA9C78FD}" type="parTrans" cxnId="{3D1A29CB-F2E4-4922-BAAF-2F760AFDC6A7}">
      <dgm:prSet/>
      <dgm:spPr/>
      <dgm:t>
        <a:bodyPr/>
        <a:lstStyle/>
        <a:p>
          <a:endParaRPr lang="hr-HR"/>
        </a:p>
      </dgm:t>
    </dgm:pt>
    <dgm:pt modelId="{7CB9A096-45A0-4E0C-AC0D-50980870E979}" type="sibTrans" cxnId="{3D1A29CB-F2E4-4922-BAAF-2F760AFDC6A7}">
      <dgm:prSet/>
      <dgm:spPr/>
      <dgm:t>
        <a:bodyPr/>
        <a:lstStyle/>
        <a:p>
          <a:endParaRPr lang="hr-HR"/>
        </a:p>
      </dgm:t>
    </dgm:pt>
    <dgm:pt modelId="{D4B1282B-4E01-4C36-86E3-DCC6855BDDA0}">
      <dgm:prSet/>
      <dgm:spPr/>
      <dgm:t>
        <a:bodyPr/>
        <a:lstStyle/>
        <a:p>
          <a:r>
            <a:rPr lang="hr-HR" dirty="0">
              <a:solidFill>
                <a:srgbClr val="0070C0"/>
              </a:solidFill>
            </a:rPr>
            <a:t>korigirati svoje zdravstveno ponašanje</a:t>
          </a:r>
          <a:endParaRPr lang="hr-HR" dirty="0"/>
        </a:p>
      </dgm:t>
    </dgm:pt>
    <dgm:pt modelId="{68CF2156-03B2-4727-8FCD-F41B24911F53}" type="parTrans" cxnId="{31DA92B7-7E66-46FD-9119-75DA5FDAD169}">
      <dgm:prSet/>
      <dgm:spPr/>
      <dgm:t>
        <a:bodyPr/>
        <a:lstStyle/>
        <a:p>
          <a:endParaRPr lang="hr-HR"/>
        </a:p>
      </dgm:t>
    </dgm:pt>
    <dgm:pt modelId="{DC587D6F-272C-42B9-88C0-3B94FB185A9D}" type="sibTrans" cxnId="{31DA92B7-7E66-46FD-9119-75DA5FDAD169}">
      <dgm:prSet/>
      <dgm:spPr/>
      <dgm:t>
        <a:bodyPr/>
        <a:lstStyle/>
        <a:p>
          <a:endParaRPr lang="hr-HR"/>
        </a:p>
      </dgm:t>
    </dgm:pt>
    <dgm:pt modelId="{198866A7-554A-4B88-8EB4-D6BC13F49FB6}" type="pres">
      <dgm:prSet presAssocID="{2F8A2A6B-1605-481F-94A8-33F7B191EBD6}" presName="composite" presStyleCnt="0">
        <dgm:presLayoutVars>
          <dgm:chMax val="5"/>
          <dgm:dir/>
          <dgm:animLvl val="ctr"/>
          <dgm:resizeHandles val="exact"/>
        </dgm:presLayoutVars>
      </dgm:prSet>
      <dgm:spPr/>
    </dgm:pt>
    <dgm:pt modelId="{6FB74480-3F73-4A2D-B9B5-E1FF75A61D3E}" type="pres">
      <dgm:prSet presAssocID="{2F8A2A6B-1605-481F-94A8-33F7B191EBD6}" presName="cycle" presStyleCnt="0"/>
      <dgm:spPr/>
    </dgm:pt>
    <dgm:pt modelId="{6D46AC0F-58B4-4ACD-8FA5-894E47187CDE}" type="pres">
      <dgm:prSet presAssocID="{2F8A2A6B-1605-481F-94A8-33F7B191EBD6}" presName="centerShape" presStyleCnt="0"/>
      <dgm:spPr/>
    </dgm:pt>
    <dgm:pt modelId="{6597607F-7B89-4191-B839-2AFC24CCE9D6}" type="pres">
      <dgm:prSet presAssocID="{2F8A2A6B-1605-481F-94A8-33F7B191EBD6}" presName="connSite" presStyleLbl="node1" presStyleIdx="0" presStyleCnt="4"/>
      <dgm:spPr/>
    </dgm:pt>
    <dgm:pt modelId="{617C7325-3A41-4854-90CC-4E57495E4B17}" type="pres">
      <dgm:prSet presAssocID="{2F8A2A6B-1605-481F-94A8-33F7B191EBD6}" presName="visible" presStyleLbl="node1" presStyleIdx="0" presStyleCnt="4"/>
      <dgm:spPr>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dgm:spPr>
    </dgm:pt>
    <dgm:pt modelId="{54B16F62-DEB0-4B53-ABC3-358E7AF90303}" type="pres">
      <dgm:prSet presAssocID="{BBBDF851-C6A3-43C5-8BC3-A4670EF4D389}" presName="Name25" presStyleLbl="parChTrans1D1" presStyleIdx="0" presStyleCnt="3"/>
      <dgm:spPr/>
    </dgm:pt>
    <dgm:pt modelId="{B1B32770-0275-435E-8653-D8770F50F52D}" type="pres">
      <dgm:prSet presAssocID="{BDF3AA5F-511F-432A-B5C1-86792CDAD03A}" presName="node" presStyleCnt="0"/>
      <dgm:spPr/>
    </dgm:pt>
    <dgm:pt modelId="{489FDEB0-E0CC-4288-B4A3-0B77293C0417}" type="pres">
      <dgm:prSet presAssocID="{BDF3AA5F-511F-432A-B5C1-86792CDAD03A}" presName="parentNode" presStyleLbl="node1" presStyleIdx="1" presStyleCnt="4" custScaleX="144536" custScaleY="120782" custLinFactNeighborX="-16122" custLinFactNeighborY="-35415">
        <dgm:presLayoutVars>
          <dgm:chMax val="1"/>
          <dgm:bulletEnabled val="1"/>
        </dgm:presLayoutVars>
      </dgm:prSet>
      <dgm:spPr/>
    </dgm:pt>
    <dgm:pt modelId="{EFD3D8A4-0461-4448-9189-B09AFDCECE3F}" type="pres">
      <dgm:prSet presAssocID="{BDF3AA5F-511F-432A-B5C1-86792CDAD03A}" presName="childNode" presStyleLbl="revTx" presStyleIdx="0" presStyleCnt="0">
        <dgm:presLayoutVars>
          <dgm:bulletEnabled val="1"/>
        </dgm:presLayoutVars>
      </dgm:prSet>
      <dgm:spPr/>
    </dgm:pt>
    <dgm:pt modelId="{D836B214-ACA3-4092-B568-027403F5DE1E}" type="pres">
      <dgm:prSet presAssocID="{EE00C0F1-EAAE-47C2-B3D9-D699AA9C78FD}" presName="Name25" presStyleLbl="parChTrans1D1" presStyleIdx="1" presStyleCnt="3"/>
      <dgm:spPr/>
    </dgm:pt>
    <dgm:pt modelId="{6375CCE2-DC18-46FA-B0C8-561316785DEC}" type="pres">
      <dgm:prSet presAssocID="{DF8C59CB-1F52-4EDC-B992-90C0239ED7E9}" presName="node" presStyleCnt="0"/>
      <dgm:spPr/>
    </dgm:pt>
    <dgm:pt modelId="{A4962B90-AA25-4BA7-ADAE-DA8FD0E02B9A}" type="pres">
      <dgm:prSet presAssocID="{DF8C59CB-1F52-4EDC-B992-90C0239ED7E9}" presName="parentNode" presStyleLbl="node1" presStyleIdx="2" presStyleCnt="4" custScaleX="142366" custScaleY="129216" custLinFactNeighborX="42014" custLinFactNeighborY="-3758">
        <dgm:presLayoutVars>
          <dgm:chMax val="1"/>
          <dgm:bulletEnabled val="1"/>
        </dgm:presLayoutVars>
      </dgm:prSet>
      <dgm:spPr/>
    </dgm:pt>
    <dgm:pt modelId="{C2D1599B-F5F0-473A-8FCD-E7BDC898DC6C}" type="pres">
      <dgm:prSet presAssocID="{DF8C59CB-1F52-4EDC-B992-90C0239ED7E9}" presName="childNode" presStyleLbl="revTx" presStyleIdx="0" presStyleCnt="0">
        <dgm:presLayoutVars>
          <dgm:bulletEnabled val="1"/>
        </dgm:presLayoutVars>
      </dgm:prSet>
      <dgm:spPr/>
    </dgm:pt>
    <dgm:pt modelId="{85685178-B5EE-427C-BA95-0AFBAD9200BD}" type="pres">
      <dgm:prSet presAssocID="{68CF2156-03B2-4727-8FCD-F41B24911F53}" presName="Name25" presStyleLbl="parChTrans1D1" presStyleIdx="2" presStyleCnt="3"/>
      <dgm:spPr/>
    </dgm:pt>
    <dgm:pt modelId="{166A2F68-C2DA-4804-B295-9B97F3EDA4D8}" type="pres">
      <dgm:prSet presAssocID="{D4B1282B-4E01-4C36-86E3-DCC6855BDDA0}" presName="node" presStyleCnt="0"/>
      <dgm:spPr/>
    </dgm:pt>
    <dgm:pt modelId="{C91B9E94-DEFF-4ABE-9E47-295A699A2BDF}" type="pres">
      <dgm:prSet presAssocID="{D4B1282B-4E01-4C36-86E3-DCC6855BDDA0}" presName="parentNode" presStyleLbl="node1" presStyleIdx="3" presStyleCnt="4" custScaleX="139889" custScaleY="140842" custLinFactNeighborX="23904" custLinFactNeighborY="753">
        <dgm:presLayoutVars>
          <dgm:chMax val="1"/>
          <dgm:bulletEnabled val="1"/>
        </dgm:presLayoutVars>
      </dgm:prSet>
      <dgm:spPr/>
    </dgm:pt>
    <dgm:pt modelId="{F068B860-2252-4811-BE1E-AE94AA4BFEF9}" type="pres">
      <dgm:prSet presAssocID="{D4B1282B-4E01-4C36-86E3-DCC6855BDDA0}" presName="childNode" presStyleLbl="revTx" presStyleIdx="0" presStyleCnt="0">
        <dgm:presLayoutVars>
          <dgm:bulletEnabled val="1"/>
        </dgm:presLayoutVars>
      </dgm:prSet>
      <dgm:spPr/>
    </dgm:pt>
  </dgm:ptLst>
  <dgm:cxnLst>
    <dgm:cxn modelId="{6B525601-E34D-46D5-BCBC-2330C0124C8E}" srcId="{2F8A2A6B-1605-481F-94A8-33F7B191EBD6}" destId="{BDF3AA5F-511F-432A-B5C1-86792CDAD03A}" srcOrd="0" destOrd="0" parTransId="{BBBDF851-C6A3-43C5-8BC3-A4670EF4D389}" sibTransId="{89B1AB61-752E-4737-9F3E-E94C3E711BEE}"/>
    <dgm:cxn modelId="{687EAC01-BD13-4573-961A-6D335426C4F7}" type="presOf" srcId="{EE00C0F1-EAAE-47C2-B3D9-D699AA9C78FD}" destId="{D836B214-ACA3-4092-B568-027403F5DE1E}" srcOrd="0" destOrd="0" presId="urn:microsoft.com/office/officeart/2005/8/layout/radial2"/>
    <dgm:cxn modelId="{31DA92B7-7E66-46FD-9119-75DA5FDAD169}" srcId="{2F8A2A6B-1605-481F-94A8-33F7B191EBD6}" destId="{D4B1282B-4E01-4C36-86E3-DCC6855BDDA0}" srcOrd="2" destOrd="0" parTransId="{68CF2156-03B2-4727-8FCD-F41B24911F53}" sibTransId="{DC587D6F-272C-42B9-88C0-3B94FB185A9D}"/>
    <dgm:cxn modelId="{3D1A29CB-F2E4-4922-BAAF-2F760AFDC6A7}" srcId="{2F8A2A6B-1605-481F-94A8-33F7B191EBD6}" destId="{DF8C59CB-1F52-4EDC-B992-90C0239ED7E9}" srcOrd="1" destOrd="0" parTransId="{EE00C0F1-EAAE-47C2-B3D9-D699AA9C78FD}" sibTransId="{7CB9A096-45A0-4E0C-AC0D-50980870E979}"/>
    <dgm:cxn modelId="{4CFB14DE-7C12-4613-9A32-5187AC3777A1}" type="presOf" srcId="{BBBDF851-C6A3-43C5-8BC3-A4670EF4D389}" destId="{54B16F62-DEB0-4B53-ABC3-358E7AF90303}" srcOrd="0" destOrd="0" presId="urn:microsoft.com/office/officeart/2005/8/layout/radial2"/>
    <dgm:cxn modelId="{0E0261DF-BC53-4282-8770-8E0AAB6E0B08}" type="presOf" srcId="{BDF3AA5F-511F-432A-B5C1-86792CDAD03A}" destId="{489FDEB0-E0CC-4288-B4A3-0B77293C0417}" srcOrd="0" destOrd="0" presId="urn:microsoft.com/office/officeart/2005/8/layout/radial2"/>
    <dgm:cxn modelId="{73A298DF-BBC6-44D1-A4D6-EEE2F9EB108E}" type="presOf" srcId="{68CF2156-03B2-4727-8FCD-F41B24911F53}" destId="{85685178-B5EE-427C-BA95-0AFBAD9200BD}" srcOrd="0" destOrd="0" presId="urn:microsoft.com/office/officeart/2005/8/layout/radial2"/>
    <dgm:cxn modelId="{96AA03F1-09B5-4823-9D62-21436792EA20}" type="presOf" srcId="{2F8A2A6B-1605-481F-94A8-33F7B191EBD6}" destId="{198866A7-554A-4B88-8EB4-D6BC13F49FB6}" srcOrd="0" destOrd="0" presId="urn:microsoft.com/office/officeart/2005/8/layout/radial2"/>
    <dgm:cxn modelId="{F94320FA-7448-4D02-975A-E0DF08699EC0}" type="presOf" srcId="{DF8C59CB-1F52-4EDC-B992-90C0239ED7E9}" destId="{A4962B90-AA25-4BA7-ADAE-DA8FD0E02B9A}" srcOrd="0" destOrd="0" presId="urn:microsoft.com/office/officeart/2005/8/layout/radial2"/>
    <dgm:cxn modelId="{D85DDEFE-9AC4-498C-A528-CC04D7827BDF}" type="presOf" srcId="{D4B1282B-4E01-4C36-86E3-DCC6855BDDA0}" destId="{C91B9E94-DEFF-4ABE-9E47-295A699A2BDF}" srcOrd="0" destOrd="0" presId="urn:microsoft.com/office/officeart/2005/8/layout/radial2"/>
    <dgm:cxn modelId="{564C548F-A5F9-4A51-BEC4-59131E22FA96}" type="presParOf" srcId="{198866A7-554A-4B88-8EB4-D6BC13F49FB6}" destId="{6FB74480-3F73-4A2D-B9B5-E1FF75A61D3E}" srcOrd="0" destOrd="0" presId="urn:microsoft.com/office/officeart/2005/8/layout/radial2"/>
    <dgm:cxn modelId="{D362A493-E14F-4DE0-AA42-3D21A1B200F9}" type="presParOf" srcId="{6FB74480-3F73-4A2D-B9B5-E1FF75A61D3E}" destId="{6D46AC0F-58B4-4ACD-8FA5-894E47187CDE}" srcOrd="0" destOrd="0" presId="urn:microsoft.com/office/officeart/2005/8/layout/radial2"/>
    <dgm:cxn modelId="{E637C2BE-4AF9-4B0C-B887-F98A381E872F}" type="presParOf" srcId="{6D46AC0F-58B4-4ACD-8FA5-894E47187CDE}" destId="{6597607F-7B89-4191-B839-2AFC24CCE9D6}" srcOrd="0" destOrd="0" presId="urn:microsoft.com/office/officeart/2005/8/layout/radial2"/>
    <dgm:cxn modelId="{2AEA4ACA-51E7-4340-9973-770DFB864806}" type="presParOf" srcId="{6D46AC0F-58B4-4ACD-8FA5-894E47187CDE}" destId="{617C7325-3A41-4854-90CC-4E57495E4B17}" srcOrd="1" destOrd="0" presId="urn:microsoft.com/office/officeart/2005/8/layout/radial2"/>
    <dgm:cxn modelId="{EFE7B2DB-B44D-48E0-A0ED-E0AB193EC59A}" type="presParOf" srcId="{6FB74480-3F73-4A2D-B9B5-E1FF75A61D3E}" destId="{54B16F62-DEB0-4B53-ABC3-358E7AF90303}" srcOrd="1" destOrd="0" presId="urn:microsoft.com/office/officeart/2005/8/layout/radial2"/>
    <dgm:cxn modelId="{C1A843B5-0162-430A-97A7-0CCDDDA14DCE}" type="presParOf" srcId="{6FB74480-3F73-4A2D-B9B5-E1FF75A61D3E}" destId="{B1B32770-0275-435E-8653-D8770F50F52D}" srcOrd="2" destOrd="0" presId="urn:microsoft.com/office/officeart/2005/8/layout/radial2"/>
    <dgm:cxn modelId="{6E167B14-DCB5-4813-B60F-3B790584C671}" type="presParOf" srcId="{B1B32770-0275-435E-8653-D8770F50F52D}" destId="{489FDEB0-E0CC-4288-B4A3-0B77293C0417}" srcOrd="0" destOrd="0" presId="urn:microsoft.com/office/officeart/2005/8/layout/radial2"/>
    <dgm:cxn modelId="{CC2B3E26-AA40-44C6-B7D3-5167DA4A382C}" type="presParOf" srcId="{B1B32770-0275-435E-8653-D8770F50F52D}" destId="{EFD3D8A4-0461-4448-9189-B09AFDCECE3F}" srcOrd="1" destOrd="0" presId="urn:microsoft.com/office/officeart/2005/8/layout/radial2"/>
    <dgm:cxn modelId="{E91EE18F-ACC6-4543-A507-ECFCD8A62DC6}" type="presParOf" srcId="{6FB74480-3F73-4A2D-B9B5-E1FF75A61D3E}" destId="{D836B214-ACA3-4092-B568-027403F5DE1E}" srcOrd="3" destOrd="0" presId="urn:microsoft.com/office/officeart/2005/8/layout/radial2"/>
    <dgm:cxn modelId="{FF448244-52AB-4694-B6C7-90609742649C}" type="presParOf" srcId="{6FB74480-3F73-4A2D-B9B5-E1FF75A61D3E}" destId="{6375CCE2-DC18-46FA-B0C8-561316785DEC}" srcOrd="4" destOrd="0" presId="urn:microsoft.com/office/officeart/2005/8/layout/radial2"/>
    <dgm:cxn modelId="{7AF3B13A-FA20-446A-BBE8-4DDD462C2B25}" type="presParOf" srcId="{6375CCE2-DC18-46FA-B0C8-561316785DEC}" destId="{A4962B90-AA25-4BA7-ADAE-DA8FD0E02B9A}" srcOrd="0" destOrd="0" presId="urn:microsoft.com/office/officeart/2005/8/layout/radial2"/>
    <dgm:cxn modelId="{5AC5BE76-0ABC-47BA-BDF8-9D1610A62C14}" type="presParOf" srcId="{6375CCE2-DC18-46FA-B0C8-561316785DEC}" destId="{C2D1599B-F5F0-473A-8FCD-E7BDC898DC6C}" srcOrd="1" destOrd="0" presId="urn:microsoft.com/office/officeart/2005/8/layout/radial2"/>
    <dgm:cxn modelId="{3C0FEFF3-4F0F-419F-B482-2C5AB6E3C082}" type="presParOf" srcId="{6FB74480-3F73-4A2D-B9B5-E1FF75A61D3E}" destId="{85685178-B5EE-427C-BA95-0AFBAD9200BD}" srcOrd="5" destOrd="0" presId="urn:microsoft.com/office/officeart/2005/8/layout/radial2"/>
    <dgm:cxn modelId="{8CD628D0-3CFF-4270-BACB-81BF93E82BF7}" type="presParOf" srcId="{6FB74480-3F73-4A2D-B9B5-E1FF75A61D3E}" destId="{166A2F68-C2DA-4804-B295-9B97F3EDA4D8}" srcOrd="6" destOrd="0" presId="urn:microsoft.com/office/officeart/2005/8/layout/radial2"/>
    <dgm:cxn modelId="{1EE8CD07-43F0-4E44-8136-63C7CEAB395C}" type="presParOf" srcId="{166A2F68-C2DA-4804-B295-9B97F3EDA4D8}" destId="{C91B9E94-DEFF-4ABE-9E47-295A699A2BDF}" srcOrd="0" destOrd="0" presId="urn:microsoft.com/office/officeart/2005/8/layout/radial2"/>
    <dgm:cxn modelId="{FFC48C3E-3C86-4BF3-BEC5-908BAB43AFFA}" type="presParOf" srcId="{166A2F68-C2DA-4804-B295-9B97F3EDA4D8}" destId="{F068B860-2252-4811-BE1E-AE94AA4BFEF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D512C-7AC3-4672-A1B6-45C766340D4F}">
      <dsp:nvSpPr>
        <dsp:cNvPr id="0" name=""/>
        <dsp:cNvSpPr/>
      </dsp:nvSpPr>
      <dsp:spPr>
        <a:xfrm>
          <a:off x="0" y="617170"/>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55CB59-A325-41CB-A871-BAEB95C29056}">
      <dsp:nvSpPr>
        <dsp:cNvPr id="0" name=""/>
        <dsp:cNvSpPr/>
      </dsp:nvSpPr>
      <dsp:spPr>
        <a:xfrm>
          <a:off x="483717" y="61758"/>
          <a:ext cx="677204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pPr>
          <a:r>
            <a:rPr lang="hr-HR" sz="3800" kern="1200" dirty="0">
              <a:solidFill>
                <a:schemeClr val="tx1"/>
              </a:solidFill>
            </a:rPr>
            <a:t>Funkcionalna zdravstvena pismenost</a:t>
          </a:r>
        </a:p>
      </dsp:txBody>
      <dsp:txXfrm>
        <a:off x="538477" y="116518"/>
        <a:ext cx="6662525" cy="1012240"/>
      </dsp:txXfrm>
    </dsp:sp>
    <dsp:sp modelId="{04F0A3E6-D71D-4310-8590-E7F1842BA4A0}">
      <dsp:nvSpPr>
        <dsp:cNvPr id="0" name=""/>
        <dsp:cNvSpPr/>
      </dsp:nvSpPr>
      <dsp:spPr>
        <a:xfrm>
          <a:off x="0" y="234631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32DC6C-6739-4BA3-91BF-FD23C9318D06}">
      <dsp:nvSpPr>
        <dsp:cNvPr id="0" name=""/>
        <dsp:cNvSpPr/>
      </dsp:nvSpPr>
      <dsp:spPr>
        <a:xfrm>
          <a:off x="483717" y="1785438"/>
          <a:ext cx="677204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pPr>
          <a:r>
            <a:rPr lang="hr-HR" sz="3800" kern="1200" dirty="0">
              <a:solidFill>
                <a:schemeClr val="tx1"/>
              </a:solidFill>
            </a:rPr>
            <a:t>Interaktivna zdravstvena pismenost</a:t>
          </a:r>
        </a:p>
      </dsp:txBody>
      <dsp:txXfrm>
        <a:off x="538477" y="1840198"/>
        <a:ext cx="6662525" cy="1012240"/>
      </dsp:txXfrm>
    </dsp:sp>
    <dsp:sp modelId="{59CBD520-F3E8-4140-9C1F-9EC7BE064389}">
      <dsp:nvSpPr>
        <dsp:cNvPr id="0" name=""/>
        <dsp:cNvSpPr/>
      </dsp:nvSpPr>
      <dsp:spPr>
        <a:xfrm>
          <a:off x="0" y="4069999"/>
          <a:ext cx="9674351" cy="957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A9ECE9-2679-45E6-88E6-10336F166909}">
      <dsp:nvSpPr>
        <dsp:cNvPr id="0" name=""/>
        <dsp:cNvSpPr/>
      </dsp:nvSpPr>
      <dsp:spPr>
        <a:xfrm>
          <a:off x="483717" y="3509119"/>
          <a:ext cx="6772045" cy="1121760"/>
        </a:xfrm>
        <a:prstGeom prst="roundRect">
          <a:avLst/>
        </a:prstGeom>
        <a:solidFill>
          <a:srgbClr val="33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5967" tIns="0" rIns="255967" bIns="0" numCol="1" spcCol="1270" anchor="ctr" anchorCtr="0">
          <a:noAutofit/>
        </a:bodyPr>
        <a:lstStyle/>
        <a:p>
          <a:pPr marL="0" lvl="0" indent="0" algn="l" defTabSz="1689100">
            <a:lnSpc>
              <a:spcPct val="90000"/>
            </a:lnSpc>
            <a:spcBef>
              <a:spcPct val="0"/>
            </a:spcBef>
            <a:spcAft>
              <a:spcPct val="35000"/>
            </a:spcAft>
            <a:buNone/>
          </a:pPr>
          <a:r>
            <a:rPr lang="hr-HR" sz="3800" kern="1200" dirty="0">
              <a:solidFill>
                <a:schemeClr val="tx1"/>
              </a:solidFill>
            </a:rPr>
            <a:t>Kritička zdravstvena pismenost</a:t>
          </a:r>
        </a:p>
      </dsp:txBody>
      <dsp:txXfrm>
        <a:off x="538477" y="3563879"/>
        <a:ext cx="6662525" cy="10122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F74C6-7A39-47CE-86F0-6011A8050008}">
      <dsp:nvSpPr>
        <dsp:cNvPr id="0" name=""/>
        <dsp:cNvSpPr/>
      </dsp:nvSpPr>
      <dsp:spPr>
        <a:xfrm>
          <a:off x="1316811" y="0"/>
          <a:ext cx="6316807" cy="6316807"/>
        </a:xfrm>
        <a:prstGeom prst="triangle">
          <a:avLst/>
        </a:prstGeom>
        <a:solidFill>
          <a:schemeClr val="accent1">
            <a:lumMod val="90000"/>
          </a:schemeClr>
        </a:solidFill>
        <a:ln>
          <a:solidFill>
            <a:srgbClr val="00B0F0"/>
          </a:solid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72F364B6-457B-4CB3-B6D9-5ABE584EBFCB}">
      <dsp:nvSpPr>
        <dsp:cNvPr id="0" name=""/>
        <dsp:cNvSpPr/>
      </dsp:nvSpPr>
      <dsp:spPr>
        <a:xfrm>
          <a:off x="4475215" y="635073"/>
          <a:ext cx="4105924" cy="74765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hr-HR" sz="1900" kern="1200" dirty="0"/>
            <a:t>lošije zdravstveno stanje stanovništva</a:t>
          </a:r>
        </a:p>
      </dsp:txBody>
      <dsp:txXfrm>
        <a:off x="4511712" y="671570"/>
        <a:ext cx="4032930" cy="674659"/>
      </dsp:txXfrm>
    </dsp:sp>
    <dsp:sp modelId="{CB65FB49-9BB8-4DA7-9673-36C35D16148E}">
      <dsp:nvSpPr>
        <dsp:cNvPr id="0" name=""/>
        <dsp:cNvSpPr/>
      </dsp:nvSpPr>
      <dsp:spPr>
        <a:xfrm>
          <a:off x="4475215" y="1476183"/>
          <a:ext cx="4105924" cy="74765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hr-HR" sz="1900" kern="1200" dirty="0"/>
            <a:t>češći odlasci ma preglede</a:t>
          </a:r>
        </a:p>
      </dsp:txBody>
      <dsp:txXfrm>
        <a:off x="4511712" y="1512680"/>
        <a:ext cx="4032930" cy="674659"/>
      </dsp:txXfrm>
    </dsp:sp>
    <dsp:sp modelId="{974E6898-3A95-469D-96F0-17900134235E}">
      <dsp:nvSpPr>
        <dsp:cNvPr id="0" name=""/>
        <dsp:cNvSpPr/>
      </dsp:nvSpPr>
      <dsp:spPr>
        <a:xfrm>
          <a:off x="4475215" y="2317293"/>
          <a:ext cx="4105924" cy="74765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hr-HR" sz="1900" kern="1200" dirty="0"/>
            <a:t>duži boravak u bolnici</a:t>
          </a:r>
        </a:p>
      </dsp:txBody>
      <dsp:txXfrm>
        <a:off x="4511712" y="2353790"/>
        <a:ext cx="4032930" cy="674659"/>
      </dsp:txXfrm>
    </dsp:sp>
    <dsp:sp modelId="{C0D0F8B1-38EA-4462-BC0F-337C22CA8693}">
      <dsp:nvSpPr>
        <dsp:cNvPr id="0" name=""/>
        <dsp:cNvSpPr/>
      </dsp:nvSpPr>
      <dsp:spPr>
        <a:xfrm>
          <a:off x="4475215" y="3158403"/>
          <a:ext cx="4105924" cy="74765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hr-HR" sz="1900" kern="1200" dirty="0"/>
            <a:t>veći troškovi</a:t>
          </a:r>
        </a:p>
      </dsp:txBody>
      <dsp:txXfrm>
        <a:off x="4511712" y="3194900"/>
        <a:ext cx="4032930" cy="674659"/>
      </dsp:txXfrm>
    </dsp:sp>
    <dsp:sp modelId="{ABA08280-6E52-4D0B-BF97-08C7C7F23A20}">
      <dsp:nvSpPr>
        <dsp:cNvPr id="0" name=""/>
        <dsp:cNvSpPr/>
      </dsp:nvSpPr>
      <dsp:spPr>
        <a:xfrm>
          <a:off x="4475215" y="3999513"/>
          <a:ext cx="4105924" cy="74765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hr-HR" sz="1900" kern="1200" dirty="0"/>
            <a:t>veće opterećenje zdravstvenog sustava</a:t>
          </a:r>
        </a:p>
      </dsp:txBody>
      <dsp:txXfrm>
        <a:off x="4511712" y="4036010"/>
        <a:ext cx="4032930" cy="674659"/>
      </dsp:txXfrm>
    </dsp:sp>
    <dsp:sp modelId="{BA4FD7B0-84F6-43E1-8DF8-93C92FC3C430}">
      <dsp:nvSpPr>
        <dsp:cNvPr id="0" name=""/>
        <dsp:cNvSpPr/>
      </dsp:nvSpPr>
      <dsp:spPr>
        <a:xfrm>
          <a:off x="4475215" y="4840623"/>
          <a:ext cx="4105924" cy="747653"/>
        </a:xfrm>
        <a:prstGeom prst="round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p3d z="57150" extrusionH="63500" prstMaterial="matte"/>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hr-HR" sz="1900" kern="1200" dirty="0"/>
            <a:t>češći odlasci na preglede</a:t>
          </a:r>
        </a:p>
      </dsp:txBody>
      <dsp:txXfrm>
        <a:off x="4511712" y="4877120"/>
        <a:ext cx="4032930" cy="6746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685178-B5EE-427C-BA95-0AFBAD9200BD}">
      <dsp:nvSpPr>
        <dsp:cNvPr id="0" name=""/>
        <dsp:cNvSpPr/>
      </dsp:nvSpPr>
      <dsp:spPr>
        <a:xfrm rot="2329788">
          <a:off x="2184981" y="4166091"/>
          <a:ext cx="869330" cy="68027"/>
        </a:xfrm>
        <a:custGeom>
          <a:avLst/>
          <a:gdLst/>
          <a:ahLst/>
          <a:cxnLst/>
          <a:rect l="0" t="0" r="0" b="0"/>
          <a:pathLst>
            <a:path>
              <a:moveTo>
                <a:pt x="0" y="34013"/>
              </a:moveTo>
              <a:lnTo>
                <a:pt x="869330"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36B214-ACA3-4092-B568-027403F5DE1E}">
      <dsp:nvSpPr>
        <dsp:cNvPr id="0" name=""/>
        <dsp:cNvSpPr/>
      </dsp:nvSpPr>
      <dsp:spPr>
        <a:xfrm rot="21538500">
          <a:off x="2280937" y="3035761"/>
          <a:ext cx="1256751" cy="68027"/>
        </a:xfrm>
        <a:custGeom>
          <a:avLst/>
          <a:gdLst/>
          <a:ahLst/>
          <a:cxnLst/>
          <a:rect l="0" t="0" r="0" b="0"/>
          <a:pathLst>
            <a:path>
              <a:moveTo>
                <a:pt x="0" y="34013"/>
              </a:moveTo>
              <a:lnTo>
                <a:pt x="1256751"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4B16F62-DEB0-4B53-ABC3-358E7AF90303}">
      <dsp:nvSpPr>
        <dsp:cNvPr id="0" name=""/>
        <dsp:cNvSpPr/>
      </dsp:nvSpPr>
      <dsp:spPr>
        <a:xfrm rot="18756672">
          <a:off x="2135273" y="1892136"/>
          <a:ext cx="392331" cy="68027"/>
        </a:xfrm>
        <a:custGeom>
          <a:avLst/>
          <a:gdLst/>
          <a:ahLst/>
          <a:cxnLst/>
          <a:rect l="0" t="0" r="0" b="0"/>
          <a:pathLst>
            <a:path>
              <a:moveTo>
                <a:pt x="0" y="34013"/>
              </a:moveTo>
              <a:lnTo>
                <a:pt x="392331" y="3401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17C7325-3A41-4854-90CC-4E57495E4B17}">
      <dsp:nvSpPr>
        <dsp:cNvPr id="0" name=""/>
        <dsp:cNvSpPr/>
      </dsp:nvSpPr>
      <dsp:spPr>
        <a:xfrm>
          <a:off x="-217728" y="1629562"/>
          <a:ext cx="2939724" cy="2939724"/>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9FDEB0-E0CC-4288-B4A3-0B77293C0417}">
      <dsp:nvSpPr>
        <dsp:cNvPr id="0" name=""/>
        <dsp:cNvSpPr/>
      </dsp:nvSpPr>
      <dsp:spPr>
        <a:xfrm>
          <a:off x="1999775" y="0"/>
          <a:ext cx="2378600" cy="19876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hr-HR" sz="1600" kern="1200" dirty="0">
              <a:solidFill>
                <a:srgbClr val="0070C0"/>
              </a:solidFill>
              <a:latin typeface="Calibri" panose="020F0502020204030204" pitchFamily="34" charset="0"/>
              <a:ea typeface="Yu Mincho" panose="02020400000000000000" pitchFamily="18" charset="-128"/>
              <a:cs typeface="Arial" panose="020B0604020202020204" pitchFamily="34" charset="0"/>
            </a:rPr>
            <a:t>razvoj strategije za rješavanje bolesti ili specifičnih stanja</a:t>
          </a:r>
          <a:endParaRPr lang="hr-HR" sz="1600" kern="1200" dirty="0"/>
        </a:p>
      </dsp:txBody>
      <dsp:txXfrm>
        <a:off x="2348113" y="291090"/>
        <a:ext cx="1681924" cy="1405505"/>
      </dsp:txXfrm>
    </dsp:sp>
    <dsp:sp modelId="{A4962B90-AA25-4BA7-ADAE-DA8FD0E02B9A}">
      <dsp:nvSpPr>
        <dsp:cNvPr id="0" name=""/>
        <dsp:cNvSpPr/>
      </dsp:nvSpPr>
      <dsp:spPr>
        <a:xfrm>
          <a:off x="3537360" y="1974339"/>
          <a:ext cx="2342888" cy="212648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hr-HR" sz="1600" kern="1200" dirty="0">
              <a:solidFill>
                <a:srgbClr val="0070C0"/>
              </a:solidFill>
              <a:latin typeface="Calibri" panose="020F0502020204030204" pitchFamily="34" charset="0"/>
              <a:ea typeface="Yu Mincho" panose="02020400000000000000" pitchFamily="18" charset="-128"/>
              <a:cs typeface="Arial" panose="020B0604020202020204" pitchFamily="34" charset="0"/>
            </a:rPr>
            <a:t>steći nova znanja</a:t>
          </a:r>
          <a:endParaRPr lang="hr-HR" sz="1600" kern="1200" dirty="0"/>
        </a:p>
      </dsp:txBody>
      <dsp:txXfrm>
        <a:off x="3880468" y="2285755"/>
        <a:ext cx="1656672" cy="1503649"/>
      </dsp:txXfrm>
    </dsp:sp>
    <dsp:sp modelId="{C91B9E94-DEFF-4ABE-9E47-295A699A2BDF}">
      <dsp:nvSpPr>
        <dsp:cNvPr id="0" name=""/>
        <dsp:cNvSpPr/>
      </dsp:nvSpPr>
      <dsp:spPr>
        <a:xfrm>
          <a:off x="2706272" y="4037387"/>
          <a:ext cx="2302125" cy="231780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hr-HR" sz="1600" kern="1200" dirty="0">
              <a:solidFill>
                <a:srgbClr val="0070C0"/>
              </a:solidFill>
            </a:rPr>
            <a:t>korigirati svoje zdravstveno ponašanje</a:t>
          </a:r>
          <a:endParaRPr lang="hr-HR" sz="1600" kern="1200" dirty="0"/>
        </a:p>
      </dsp:txBody>
      <dsp:txXfrm>
        <a:off x="3043410" y="4376822"/>
        <a:ext cx="1627849" cy="16389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7924800" cy="51593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10358438" y="0"/>
            <a:ext cx="7924800" cy="51593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828800" y="4951413"/>
            <a:ext cx="14630400" cy="404971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71063"/>
            <a:ext cx="7924800" cy="51593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10358438" y="9771063"/>
            <a:ext cx="7924800" cy="51593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E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15924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
        <p:cNvGrpSpPr/>
        <p:nvPr/>
      </p:nvGrpSpPr>
      <p:grpSpPr>
        <a:xfrm>
          <a:off x="0" y="0"/>
          <a:ext cx="0" cy="0"/>
          <a:chOff x="0" y="0"/>
          <a:chExt cx="0" cy="0"/>
        </a:xfrm>
      </p:grpSpPr>
      <p:sp>
        <p:nvSpPr>
          <p:cNvPr id="47" name="Google Shape;47;p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 name="Google Shape;48;p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6889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9356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38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52627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0211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206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1787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2327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63000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626749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 name="Google Shape;55;p2: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2460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87840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70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3155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0679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4078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84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387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2328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19194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 name="Google Shape;109;p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1: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3: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13:notes"/>
          <p:cNvSpPr txBox="1">
            <a:spLocks noGrp="1"/>
          </p:cNvSpPr>
          <p:nvPr>
            <p:ph type="body" idx="1"/>
          </p:nvPr>
        </p:nvSpPr>
        <p:spPr>
          <a:xfrm>
            <a:off x="1828800" y="4951413"/>
            <a:ext cx="14630400" cy="4049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8" name="Google Shape;218;p13:notes"/>
          <p:cNvSpPr txBox="1">
            <a:spLocks noGrp="1"/>
          </p:cNvSpPr>
          <p:nvPr>
            <p:ph type="sldNum" idx="12"/>
          </p:nvPr>
        </p:nvSpPr>
        <p:spPr>
          <a:xfrm>
            <a:off x="10358438" y="9771063"/>
            <a:ext cx="7924800" cy="5160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s-ES"/>
              <a:t>40</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5: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4" name="Google Shape;234;p15: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5039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2911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210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84249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104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1828800" y="4951413"/>
            <a:ext cx="14630400" cy="4049712"/>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6:notes"/>
          <p:cNvSpPr>
            <a:spLocks noGrp="1" noRot="1" noChangeAspect="1"/>
          </p:cNvSpPr>
          <p:nvPr>
            <p:ph type="sldImg" idx="2"/>
          </p:nvPr>
        </p:nvSpPr>
        <p:spPr>
          <a:xfrm>
            <a:off x="6057900" y="1285875"/>
            <a:ext cx="6172200" cy="34718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31736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eño personalizado">
  <p:cSld name="Diseño personalizado">
    <p:spTree>
      <p:nvGrpSpPr>
        <p:cNvPr id="1" name="Shape 24"/>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obj">
  <p:cSld name="OBJECT">
    <p:spTree>
      <p:nvGrpSpPr>
        <p:cNvPr id="1" name="Shape 25"/>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seño personalizado" preserve="1">
  <p:cSld name="Diseño personalizado">
    <p:spTree>
      <p:nvGrpSpPr>
        <p:cNvPr id="1" name="Shape 24"/>
        <p:cNvGrpSpPr/>
        <p:nvPr/>
      </p:nvGrpSpPr>
      <p:grpSpPr>
        <a:xfrm>
          <a:off x="0" y="0"/>
          <a:ext cx="0" cy="0"/>
          <a:chOff x="0" y="0"/>
          <a:chExt cx="0" cy="0"/>
        </a:xfrm>
      </p:grpSpPr>
    </p:spTree>
    <p:extLst>
      <p:ext uri="{BB962C8B-B14F-4D97-AF65-F5344CB8AC3E}">
        <p14:creationId xmlns:p14="http://schemas.microsoft.com/office/powerpoint/2010/main" val="9619929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obj" preserve="1">
  <p:cSld name="Blank">
    <p:spTree>
      <p:nvGrpSpPr>
        <p:cNvPr id="1" name="Shape 25"/>
        <p:cNvGrpSpPr/>
        <p:nvPr/>
      </p:nvGrpSpPr>
      <p:grpSpPr>
        <a:xfrm>
          <a:off x="0" y="0"/>
          <a:ext cx="0" cy="0"/>
          <a:chOff x="0" y="0"/>
          <a:chExt cx="0" cy="0"/>
        </a:xfrm>
      </p:grpSpPr>
    </p:spTree>
    <p:extLst>
      <p:ext uri="{BB962C8B-B14F-4D97-AF65-F5344CB8AC3E}">
        <p14:creationId xmlns:p14="http://schemas.microsoft.com/office/powerpoint/2010/main" val="215837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apositiva de título" preserve="1">
  <p:cSld name="Diapositiva de título">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3455376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3.xml"/><Relationship Id="rId7"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6.xml"/><Relationship Id="rId7" Type="http://schemas.openxmlformats.org/officeDocument/2006/relationships/image" Target="../media/image5.jpe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3">
            <a:schemeClr val="accent5"/>
          </a:lnRef>
          <a:fillRef idx="0">
            <a:schemeClr val="accent5"/>
          </a:fillRef>
          <a:effectRef idx="2">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b="0" i="0" u="none" strike="noStrike">
                <a:solidFill>
                  <a:srgbClr val="000000"/>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a:solidFill>
                <a:schemeClr val="dk1"/>
              </a:solidFill>
              <a:latin typeface="Calibri"/>
              <a:ea typeface="Calibri"/>
              <a:cs typeface="Calibri"/>
              <a:sym typeface="Calibri"/>
            </a:endParaRP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dirty="0">
                <a:solidFill>
                  <a:schemeClr val="dk1"/>
                </a:solidFill>
                <a:latin typeface="Calibri"/>
                <a:ea typeface="Calibri"/>
                <a:cs typeface="Calibri"/>
                <a:sym typeface="Calibri"/>
              </a:rPr>
              <a:t>Legal </a:t>
            </a:r>
            <a:r>
              <a:rPr lang="es-ES" sz="1100" dirty="0" err="1">
                <a:solidFill>
                  <a:schemeClr val="dk1"/>
                </a:solidFill>
                <a:latin typeface="Calibri"/>
                <a:ea typeface="Calibri"/>
                <a:cs typeface="Calibri"/>
                <a:sym typeface="Calibri"/>
              </a:rPr>
              <a:t>description</a:t>
            </a:r>
            <a:r>
              <a:rPr lang="es-ES" sz="1100" dirty="0">
                <a:solidFill>
                  <a:schemeClr val="dk1"/>
                </a:solidFill>
                <a:latin typeface="Calibri"/>
                <a:ea typeface="Calibri"/>
                <a:cs typeface="Calibri"/>
                <a:sym typeface="Calibri"/>
              </a:rPr>
              <a:t> – </a:t>
            </a:r>
            <a:r>
              <a:rPr lang="es-ES" sz="1100" dirty="0" err="1">
                <a:solidFill>
                  <a:schemeClr val="dk1"/>
                </a:solidFill>
                <a:latin typeface="Calibri"/>
                <a:ea typeface="Calibri"/>
                <a:cs typeface="Calibri"/>
                <a:sym typeface="Calibri"/>
              </a:rPr>
              <a:t>Creative</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Commons</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licensing</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materials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published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hr-HR" sz="1100" b="0" i="0" dirty="0">
                <a:solidFill>
                  <a:schemeClr val="dk1"/>
                </a:solidFill>
                <a:latin typeface="DM Sans"/>
                <a:ea typeface="DM Sans"/>
                <a:cs typeface="DM Sans"/>
                <a:sym typeface="DM Sans"/>
              </a:rPr>
              <a:t>BOOMER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project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website</a:t>
            </a:r>
            <a:r>
              <a:rPr lang="es-ES" sz="1100" b="0" i="0" dirty="0">
                <a:solidFill>
                  <a:schemeClr val="dk1"/>
                </a:solidFill>
                <a:latin typeface="DM Sans"/>
                <a:ea typeface="DM Sans"/>
                <a:cs typeface="DM Sans"/>
                <a:sym typeface="DM Sans"/>
              </a:rPr>
              <a:t> are </a:t>
            </a:r>
            <a:r>
              <a:rPr lang="es-ES" sz="1100" b="0" i="0" dirty="0" err="1">
                <a:solidFill>
                  <a:schemeClr val="dk1"/>
                </a:solidFill>
                <a:latin typeface="DM Sans"/>
                <a:ea typeface="DM Sans"/>
                <a:cs typeface="DM Sans"/>
                <a:sym typeface="DM Sans"/>
              </a:rPr>
              <a:t>classified</a:t>
            </a:r>
            <a:r>
              <a:rPr lang="es-ES" sz="1100" b="0" i="0" dirty="0">
                <a:solidFill>
                  <a:schemeClr val="dk1"/>
                </a:solidFill>
                <a:latin typeface="DM Sans"/>
                <a:ea typeface="DM Sans"/>
                <a:cs typeface="DM Sans"/>
                <a:sym typeface="DM Sans"/>
              </a:rPr>
              <a:t> as Open </a:t>
            </a:r>
            <a:r>
              <a:rPr lang="es-ES" sz="1100" b="0" i="0" dirty="0" err="1">
                <a:solidFill>
                  <a:schemeClr val="dk1"/>
                </a:solidFill>
                <a:latin typeface="DM Sans"/>
                <a:ea typeface="DM Sans"/>
                <a:cs typeface="DM Sans"/>
                <a:sym typeface="DM Sans"/>
              </a:rPr>
              <a:t>Educational</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Resources</a:t>
            </a:r>
            <a:r>
              <a:rPr lang="es-ES" sz="1100" b="0" i="0" dirty="0">
                <a:solidFill>
                  <a:schemeClr val="dk1"/>
                </a:solidFill>
                <a:latin typeface="DM Sans"/>
                <a:ea typeface="DM Sans"/>
                <a:cs typeface="DM Sans"/>
                <a:sym typeface="DM Sans"/>
              </a:rPr>
              <a:t>' (OER) and can be </a:t>
            </a:r>
            <a:r>
              <a:rPr lang="es-ES" sz="1100" b="0" i="0" dirty="0" err="1">
                <a:solidFill>
                  <a:schemeClr val="dk1"/>
                </a:solidFill>
                <a:latin typeface="DM Sans"/>
                <a:ea typeface="DM Sans"/>
                <a:cs typeface="DM Sans"/>
                <a:sym typeface="DM Sans"/>
              </a:rPr>
              <a:t>freely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permission</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creators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downloaded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copied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adapted</a:t>
            </a:r>
            <a:r>
              <a:rPr lang="es-ES" sz="1100" b="0" i="0" dirty="0">
                <a:solidFill>
                  <a:schemeClr val="dk1"/>
                </a:solidFill>
                <a:latin typeface="DM Sans"/>
                <a:ea typeface="DM Sans"/>
                <a:cs typeface="DM Sans"/>
                <a:sym typeface="DM Sans"/>
              </a:rPr>
              <a:t>, and </a:t>
            </a:r>
            <a:r>
              <a:rPr lang="es-ES" sz="1100" b="0" i="0" dirty="0" err="1">
                <a:solidFill>
                  <a:schemeClr val="dk1"/>
                </a:solidFill>
                <a:latin typeface="DM Sans"/>
                <a:ea typeface="DM Sans"/>
                <a:cs typeface="DM Sans"/>
                <a:sym typeface="DM Sans"/>
              </a:rPr>
              <a:t>shared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by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information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about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source</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origin</a:t>
            </a:r>
            <a:r>
              <a:rPr lang="es-ES" sz="1100" b="0" i="0" dirty="0">
                <a:solidFill>
                  <a:schemeClr val="dk1"/>
                </a:solidFill>
                <a:latin typeface="DM Sans"/>
                <a:ea typeface="DM Sans"/>
                <a:cs typeface="DM Sans"/>
                <a:sym typeface="DM Sans"/>
              </a:rPr>
              <a:t>.</a:t>
            </a:r>
            <a:endParaRPr sz="1100" dirty="0">
              <a:solidFill>
                <a:schemeClr val="dk1"/>
              </a:solidFill>
              <a:latin typeface="Calibri"/>
              <a:ea typeface="Calibri"/>
              <a:cs typeface="Calibri"/>
              <a:sym typeface="Calibri"/>
            </a:endParaRPr>
          </a:p>
        </p:txBody>
      </p:sp>
      <p:pic>
        <p:nvPicPr>
          <p:cNvPr id="24" name="Grafik 3" descr="Ein Bild, das Text, Clipart enthält.&#10;&#10;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476021" y="1356854"/>
            <a:ext cx="2089947" cy="685702"/>
          </a:xfrm>
          <a:prstGeom prst="rect">
            <a:avLst/>
          </a:prstGeom>
          <a:noFill/>
          <a:ln>
            <a:noFill/>
          </a:ln>
        </p:spPr>
      </p:pic>
      <p:pic>
        <p:nvPicPr>
          <p:cNvPr id="26" name="Grafik 3" descr="Ein Bild, das Text, Clipart enthält.&#10;&#10;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1" name="Google Shape;11;p16"/>
          <p:cNvSpPr/>
          <p:nvPr/>
        </p:nvSpPr>
        <p:spPr>
          <a:xfrm>
            <a:off x="1222551" y="1174148"/>
            <a:ext cx="15678785" cy="0"/>
          </a:xfrm>
          <a:custGeom>
            <a:avLst/>
            <a:gdLst/>
            <a:ahLst/>
            <a:cxnLst/>
            <a:rect l="l" t="t" r="r" b="b"/>
            <a:pathLst>
              <a:path w="15678785" h="120000" extrusionOk="0">
                <a:moveTo>
                  <a:pt x="0" y="0"/>
                </a:moveTo>
                <a:lnTo>
                  <a:pt x="15678235" y="0"/>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 name="Google Shape;13;p16"/>
          <p:cNvSpPr/>
          <p:nvPr/>
        </p:nvSpPr>
        <p:spPr>
          <a:xfrm>
            <a:off x="1023876" y="1409545"/>
            <a:ext cx="0" cy="7525384"/>
          </a:xfrm>
          <a:custGeom>
            <a:avLst/>
            <a:gdLst/>
            <a:ahLst/>
            <a:cxnLst/>
            <a:rect l="l" t="t" r="r" b="b"/>
            <a:pathLst>
              <a:path w="120000" h="7525384" extrusionOk="0">
                <a:moveTo>
                  <a:pt x="0" y="0"/>
                </a:moveTo>
                <a:lnTo>
                  <a:pt x="0" y="7524868"/>
                </a:lnTo>
              </a:path>
            </a:pathLst>
          </a:custGeom>
          <a:ln w="76200">
            <a:solidFill>
              <a:srgbClr val="33CCFF"/>
            </a:solidFill>
            <a:headEnd type="none" w="sm" len="sm"/>
            <a:tailEnd type="none" w="sm" len="sm"/>
          </a:ln>
        </p:spPr>
        <p:style>
          <a:lnRef idx="1">
            <a:schemeClr val="accent5"/>
          </a:lnRef>
          <a:fillRef idx="0">
            <a:schemeClr val="accent5"/>
          </a:fillRef>
          <a:effectRef idx="0">
            <a:schemeClr val="accent5"/>
          </a:effectRef>
          <a:fontRef idx="minor">
            <a:schemeClr val="tx1"/>
          </a:fontRef>
        </p:style>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5" name="Google Shape;15;p1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0560" y="9451198"/>
            <a:ext cx="2247197" cy="471451"/>
          </a:xfrm>
          <a:prstGeom prst="rect">
            <a:avLst/>
          </a:prstGeom>
          <a:noFill/>
          <a:ln>
            <a:noFill/>
          </a:ln>
        </p:spPr>
      </p:pic>
      <p:sp>
        <p:nvSpPr>
          <p:cNvPr id="20" name="Google Shape;20;p16"/>
          <p:cNvSpPr txBox="1"/>
          <p:nvPr/>
        </p:nvSpPr>
        <p:spPr>
          <a:xfrm>
            <a:off x="2916550" y="9386841"/>
            <a:ext cx="5998850"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b="0" i="0" u="none" strike="noStrike">
                <a:solidFill>
                  <a:srgbClr val="000000"/>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a:solidFill>
                <a:schemeClr val="dk1"/>
              </a:solidFill>
              <a:latin typeface="Calibri"/>
              <a:ea typeface="Calibri"/>
              <a:cs typeface="Calibri"/>
              <a:sym typeface="Calibri"/>
            </a:endParaRPr>
          </a:p>
        </p:txBody>
      </p:sp>
      <p:pic>
        <p:nvPicPr>
          <p:cNvPr id="21" name="Google Shape;21;p1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915400" y="9357719"/>
            <a:ext cx="1676399" cy="600163"/>
          </a:xfrm>
          <a:prstGeom prst="rect">
            <a:avLst/>
          </a:prstGeom>
          <a:noFill/>
          <a:ln>
            <a:noFill/>
          </a:ln>
        </p:spPr>
      </p:pic>
      <p:sp>
        <p:nvSpPr>
          <p:cNvPr id="22" name="Google Shape;22;p16"/>
          <p:cNvSpPr txBox="1"/>
          <p:nvPr/>
        </p:nvSpPr>
        <p:spPr>
          <a:xfrm>
            <a:off x="10591800" y="9345267"/>
            <a:ext cx="6825579" cy="76944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s-ES" sz="1100" dirty="0">
                <a:solidFill>
                  <a:schemeClr val="dk1"/>
                </a:solidFill>
                <a:latin typeface="Calibri"/>
                <a:ea typeface="Calibri"/>
                <a:cs typeface="Calibri"/>
                <a:sym typeface="Calibri"/>
              </a:rPr>
              <a:t>Legal </a:t>
            </a:r>
            <a:r>
              <a:rPr lang="es-ES" sz="1100" dirty="0" err="1">
                <a:solidFill>
                  <a:schemeClr val="dk1"/>
                </a:solidFill>
                <a:latin typeface="Calibri"/>
                <a:ea typeface="Calibri"/>
                <a:cs typeface="Calibri"/>
                <a:sym typeface="Calibri"/>
              </a:rPr>
              <a:t>description</a:t>
            </a:r>
            <a:r>
              <a:rPr lang="es-ES" sz="1100" dirty="0">
                <a:solidFill>
                  <a:schemeClr val="dk1"/>
                </a:solidFill>
                <a:latin typeface="Calibri"/>
                <a:ea typeface="Calibri"/>
                <a:cs typeface="Calibri"/>
                <a:sym typeface="Calibri"/>
              </a:rPr>
              <a:t> – </a:t>
            </a:r>
            <a:r>
              <a:rPr lang="es-ES" sz="1100" dirty="0" err="1">
                <a:solidFill>
                  <a:schemeClr val="dk1"/>
                </a:solidFill>
                <a:latin typeface="Calibri"/>
                <a:ea typeface="Calibri"/>
                <a:cs typeface="Calibri"/>
                <a:sym typeface="Calibri"/>
              </a:rPr>
              <a:t>Creative</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Commons</a:t>
            </a:r>
            <a:r>
              <a:rPr lang="es-ES" sz="1100" dirty="0">
                <a:solidFill>
                  <a:schemeClr val="dk1"/>
                </a:solidFill>
                <a:latin typeface="Calibri"/>
                <a:ea typeface="Calibri"/>
                <a:cs typeface="Calibri"/>
                <a:sym typeface="Calibri"/>
              </a:rPr>
              <a:t> </a:t>
            </a:r>
            <a:r>
              <a:rPr lang="es-ES" sz="1100" dirty="0" err="1">
                <a:solidFill>
                  <a:schemeClr val="dk1"/>
                </a:solidFill>
                <a:latin typeface="Calibri"/>
                <a:ea typeface="Calibri"/>
                <a:cs typeface="Calibri"/>
                <a:sym typeface="Calibri"/>
              </a:rPr>
              <a:t>licensing</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materials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published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hr-HR" sz="1100" b="0" i="0" dirty="0">
                <a:solidFill>
                  <a:schemeClr val="dk1"/>
                </a:solidFill>
                <a:latin typeface="DM Sans"/>
                <a:ea typeface="DM Sans"/>
                <a:cs typeface="DM Sans"/>
                <a:sym typeface="DM Sans"/>
              </a:rPr>
              <a:t>BOOMER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project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website</a:t>
            </a:r>
            <a:r>
              <a:rPr lang="es-ES" sz="1100" b="0" i="0" dirty="0">
                <a:solidFill>
                  <a:schemeClr val="dk1"/>
                </a:solidFill>
                <a:latin typeface="DM Sans"/>
                <a:ea typeface="DM Sans"/>
                <a:cs typeface="DM Sans"/>
                <a:sym typeface="DM Sans"/>
              </a:rPr>
              <a:t> are </a:t>
            </a:r>
            <a:r>
              <a:rPr lang="es-ES" sz="1100" b="0" i="0" dirty="0" err="1">
                <a:solidFill>
                  <a:schemeClr val="dk1"/>
                </a:solidFill>
                <a:latin typeface="DM Sans"/>
                <a:ea typeface="DM Sans"/>
                <a:cs typeface="DM Sans"/>
                <a:sym typeface="DM Sans"/>
              </a:rPr>
              <a:t>classified</a:t>
            </a:r>
            <a:r>
              <a:rPr lang="es-ES" sz="1100" b="0" i="0" dirty="0">
                <a:solidFill>
                  <a:schemeClr val="dk1"/>
                </a:solidFill>
                <a:latin typeface="DM Sans"/>
                <a:ea typeface="DM Sans"/>
                <a:cs typeface="DM Sans"/>
                <a:sym typeface="DM Sans"/>
              </a:rPr>
              <a:t> as Open </a:t>
            </a:r>
            <a:r>
              <a:rPr lang="es-ES" sz="1100" b="0" i="0" dirty="0" err="1">
                <a:solidFill>
                  <a:schemeClr val="dk1"/>
                </a:solidFill>
                <a:latin typeface="DM Sans"/>
                <a:ea typeface="DM Sans"/>
                <a:cs typeface="DM Sans"/>
                <a:sym typeface="DM Sans"/>
              </a:rPr>
              <a:t>Educational</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Resources</a:t>
            </a:r>
            <a:r>
              <a:rPr lang="es-ES" sz="1100" b="0" i="0" dirty="0">
                <a:solidFill>
                  <a:schemeClr val="dk1"/>
                </a:solidFill>
                <a:latin typeface="DM Sans"/>
                <a:ea typeface="DM Sans"/>
                <a:cs typeface="DM Sans"/>
                <a:sym typeface="DM Sans"/>
              </a:rPr>
              <a:t>' (OER) and can be </a:t>
            </a:r>
            <a:r>
              <a:rPr lang="es-ES" sz="1100" b="0" i="0" dirty="0" err="1">
                <a:solidFill>
                  <a:schemeClr val="dk1"/>
                </a:solidFill>
                <a:latin typeface="DM Sans"/>
                <a:ea typeface="DM Sans"/>
                <a:cs typeface="DM Sans"/>
                <a:sym typeface="DM Sans"/>
              </a:rPr>
              <a:t>freely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permission</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creators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downloaded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reused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copied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adapted</a:t>
            </a:r>
            <a:r>
              <a:rPr lang="es-ES" sz="1100" b="0" i="0" dirty="0">
                <a:solidFill>
                  <a:schemeClr val="dk1"/>
                </a:solidFill>
                <a:latin typeface="DM Sans"/>
                <a:ea typeface="DM Sans"/>
                <a:cs typeface="DM Sans"/>
                <a:sym typeface="DM Sans"/>
              </a:rPr>
              <a:t>, and </a:t>
            </a:r>
            <a:r>
              <a:rPr lang="es-ES" sz="1100" b="0" i="0" dirty="0" err="1">
                <a:solidFill>
                  <a:schemeClr val="dk1"/>
                </a:solidFill>
                <a:latin typeface="DM Sans"/>
                <a:ea typeface="DM Sans"/>
                <a:cs typeface="DM Sans"/>
                <a:sym typeface="DM Sans"/>
              </a:rPr>
              <a:t>shared</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by</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users</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with</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information</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about</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the</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source</a:t>
            </a:r>
            <a:r>
              <a:rPr lang="es-ES" sz="1100" b="0" i="0" dirty="0">
                <a:solidFill>
                  <a:schemeClr val="dk1"/>
                </a:solidFill>
                <a:latin typeface="DM Sans"/>
                <a:ea typeface="DM Sans"/>
                <a:cs typeface="DM Sans"/>
                <a:sym typeface="DM Sans"/>
              </a:rPr>
              <a:t> of </a:t>
            </a:r>
            <a:r>
              <a:rPr lang="es-ES" sz="1100" b="0" i="0" dirty="0" err="1">
                <a:solidFill>
                  <a:schemeClr val="dk1"/>
                </a:solidFill>
                <a:latin typeface="DM Sans"/>
                <a:ea typeface="DM Sans"/>
                <a:cs typeface="DM Sans"/>
                <a:sym typeface="DM Sans"/>
              </a:rPr>
              <a:t>their</a:t>
            </a:r>
            <a:r>
              <a:rPr lang="es-ES" sz="1100" b="0" i="0" dirty="0">
                <a:solidFill>
                  <a:schemeClr val="dk1"/>
                </a:solidFill>
                <a:latin typeface="DM Sans"/>
                <a:ea typeface="DM Sans"/>
                <a:cs typeface="DM Sans"/>
                <a:sym typeface="DM Sans"/>
              </a:rPr>
              <a:t> </a:t>
            </a:r>
            <a:r>
              <a:rPr lang="es-ES" sz="1100" b="0" i="0" dirty="0" err="1">
                <a:solidFill>
                  <a:schemeClr val="dk1"/>
                </a:solidFill>
                <a:latin typeface="DM Sans"/>
                <a:ea typeface="DM Sans"/>
                <a:cs typeface="DM Sans"/>
                <a:sym typeface="DM Sans"/>
              </a:rPr>
              <a:t>origin</a:t>
            </a:r>
            <a:r>
              <a:rPr lang="es-ES" sz="1100" b="0" i="0" dirty="0">
                <a:solidFill>
                  <a:schemeClr val="dk1"/>
                </a:solidFill>
                <a:latin typeface="DM Sans"/>
                <a:ea typeface="DM Sans"/>
                <a:cs typeface="DM Sans"/>
                <a:sym typeface="DM Sans"/>
              </a:rPr>
              <a:t>.</a:t>
            </a:r>
            <a:endParaRPr sz="1100" dirty="0">
              <a:solidFill>
                <a:schemeClr val="dk1"/>
              </a:solidFill>
              <a:latin typeface="Calibri"/>
              <a:ea typeface="Calibri"/>
              <a:cs typeface="Calibri"/>
              <a:sym typeface="Calibri"/>
            </a:endParaRPr>
          </a:p>
        </p:txBody>
      </p:sp>
      <p:pic>
        <p:nvPicPr>
          <p:cNvPr id="24" name="Grafik 3" descr="Ein Bild, das Text, Clipart enthält.&#10;&#10;Automatisch generierte Beschreibung"/>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4162049" y="1409546"/>
            <a:ext cx="2403919" cy="909908"/>
          </a:xfrm>
          <a:prstGeom prst="rect">
            <a:avLst/>
          </a:prstGeom>
          <a:noFill/>
          <a:ln>
            <a:noFill/>
          </a:ln>
        </p:spPr>
      </p:pic>
      <p:pic>
        <p:nvPicPr>
          <p:cNvPr id="26" name="Grafik 3" descr="Ein Bild, das Text, Clipart enthält.&#10;&#10;Automatisch generierte Beschreibung"/>
          <p:cNvPicPr/>
          <p:nvPr userDrawn="1"/>
        </p:nvPicPr>
        <p:blipFill rotWithShape="1">
          <a:blip r:embed="rId8" cstate="email">
            <a:extLst>
              <a:ext uri="{28A0092B-C50C-407E-A947-70E740481C1C}">
                <a14:useLocalDpi xmlns:a14="http://schemas.microsoft.com/office/drawing/2010/main"/>
              </a:ext>
            </a:extLst>
          </a:blip>
          <a:srcRect/>
          <a:stretch/>
        </p:blipFill>
        <p:spPr bwMode="auto">
          <a:xfrm>
            <a:off x="365954" y="1007282"/>
            <a:ext cx="1315844" cy="804526"/>
          </a:xfrm>
          <a:prstGeom prst="rect">
            <a:avLst/>
          </a:prstGeom>
          <a:noFill/>
          <a:ln>
            <a:noFill/>
          </a:ln>
        </p:spPr>
      </p:pic>
    </p:spTree>
    <p:extLst>
      <p:ext uri="{BB962C8B-B14F-4D97-AF65-F5344CB8AC3E}">
        <p14:creationId xmlns:p14="http://schemas.microsoft.com/office/powerpoint/2010/main" val="539589001"/>
      </p:ext>
    </p:extLst>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17/06/relationships/model3d" Target="../media/model3d1.glb"/><Relationship Id="rId7" Type="http://schemas.microsoft.com/office/2017/06/relationships/model3d" Target="../media/model3d2.glb"/><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time.com/5826882/coronavirus-trump-heat-bleach/" TargetMode="External"/><Relationship Id="rId4" Type="http://schemas.openxmlformats.org/officeDocument/2006/relationships/hyperlink" Target="http://spagetlink.com/tx4f"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consilium.europa.eu/hr/policies/coronavirus/fighting-disinformation/"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eur-lex.europa.eu/legal-content/HR/TXT/PDF/?uri=CELEX:52020JC0008"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hyperlink" Target="https://www.sciensano.be/en/health-topics" TargetMode="External"/><Relationship Id="rId3" Type="http://schemas.openxmlformats.org/officeDocument/2006/relationships/hyperlink" Target="https://stampar.hr/hr" TargetMode="External"/><Relationship Id="rId7" Type="http://schemas.openxmlformats.org/officeDocument/2006/relationships/hyperlink" Target="https://www.iss.it/web/iss-en" TargetMode="External"/><Relationship Id="rId2" Type="http://schemas.openxmlformats.org/officeDocument/2006/relationships/hyperlink" Target="https://www.hzjz.hr/" TargetMode="External"/><Relationship Id="rId1" Type="http://schemas.openxmlformats.org/officeDocument/2006/relationships/slideLayout" Target="../slideLayouts/slideLayout2.xml"/><Relationship Id="rId6" Type="http://schemas.openxmlformats.org/officeDocument/2006/relationships/hyperlink" Target="https://united-healthcare.eu/" TargetMode="External"/><Relationship Id="rId11" Type="http://schemas.openxmlformats.org/officeDocument/2006/relationships/image" Target="../media/image40.png"/><Relationship Id="rId5" Type="http://schemas.openxmlformats.org/officeDocument/2006/relationships/hyperlink" Target="https://www.who.int/" TargetMode="External"/><Relationship Id="rId10" Type="http://schemas.openxmlformats.org/officeDocument/2006/relationships/image" Target="../media/image39.png"/><Relationship Id="rId4" Type="http://schemas.openxmlformats.org/officeDocument/2006/relationships/hyperlink" Target="https://eurohealthnet.eu/" TargetMode="External"/><Relationship Id="rId9" Type="http://schemas.openxmlformats.org/officeDocument/2006/relationships/image" Target="../media/image3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1" name="Google Shape;51;p1"/>
          <p:cNvSpPr txBox="1"/>
          <p:nvPr/>
        </p:nvSpPr>
        <p:spPr>
          <a:xfrm>
            <a:off x="4220289" y="3933083"/>
            <a:ext cx="10792429" cy="1446509"/>
          </a:xfrm>
          <a:prstGeom prst="rect">
            <a:avLst/>
          </a:prstGeom>
          <a:noFill/>
          <a:ln>
            <a:noFill/>
          </a:ln>
        </p:spPr>
        <p:txBody>
          <a:bodyPr spcFirstLastPara="1" wrap="square" lIns="91425" tIns="45700" rIns="91425" bIns="45700" anchor="t" anchorCtr="0">
            <a:spAutoFit/>
          </a:bodyPr>
          <a:lstStyle/>
          <a:p>
            <a:pPr lvl="0" algn="ctr">
              <a:buClr>
                <a:srgbClr val="4D94B7"/>
              </a:buClr>
              <a:buSzPts val="3600"/>
            </a:pPr>
            <a:r>
              <a:rPr lang="en-US" sz="4400" b="1" dirty="0">
                <a:solidFill>
                  <a:schemeClr val="tx1"/>
                </a:solidFill>
                <a:latin typeface="+mn-lt"/>
                <a:ea typeface="Helvetica Neue"/>
                <a:cs typeface="Helvetica Neue"/>
                <a:sym typeface="Helvetica Neue"/>
              </a:rPr>
              <a:t>e-</a:t>
            </a:r>
            <a:r>
              <a:rPr lang="en-US" sz="4400" b="1" dirty="0" err="1">
                <a:solidFill>
                  <a:schemeClr val="tx1"/>
                </a:solidFill>
                <a:latin typeface="+mn-lt"/>
                <a:ea typeface="Helvetica Neue"/>
                <a:cs typeface="Helvetica Neue"/>
                <a:sym typeface="Helvetica Neue"/>
              </a:rPr>
              <a:t>zdravstvena</a:t>
            </a:r>
            <a:r>
              <a:rPr lang="en-US" sz="4400" b="1" dirty="0">
                <a:solidFill>
                  <a:schemeClr val="tx1"/>
                </a:solidFill>
                <a:latin typeface="+mn-lt"/>
                <a:ea typeface="Helvetica Neue"/>
                <a:cs typeface="Helvetica Neue"/>
                <a:sym typeface="Helvetica Neue"/>
              </a:rPr>
              <a:t> </a:t>
            </a:r>
            <a:r>
              <a:rPr lang="en-US" sz="4400" b="1" dirty="0" err="1">
                <a:solidFill>
                  <a:schemeClr val="tx1"/>
                </a:solidFill>
                <a:latin typeface="+mn-lt"/>
                <a:ea typeface="Helvetica Neue"/>
                <a:cs typeface="Helvetica Neue"/>
                <a:sym typeface="Helvetica Neue"/>
              </a:rPr>
              <a:t>pismenosti</a:t>
            </a:r>
            <a:r>
              <a:rPr lang="en-US" sz="4400" b="1" dirty="0">
                <a:solidFill>
                  <a:schemeClr val="tx1"/>
                </a:solidFill>
                <a:latin typeface="+mn-lt"/>
                <a:ea typeface="Helvetica Neue"/>
                <a:cs typeface="Helvetica Neue"/>
                <a:sym typeface="Helvetica Neue"/>
              </a:rPr>
              <a:t> u </a:t>
            </a:r>
            <a:r>
              <a:rPr lang="en-US" sz="4400" b="1" dirty="0" err="1">
                <a:solidFill>
                  <a:schemeClr val="tx1"/>
                </a:solidFill>
                <a:latin typeface="+mn-lt"/>
                <a:ea typeface="Helvetica Neue"/>
                <a:cs typeface="Helvetica Neue"/>
                <a:sym typeface="Helvetica Neue"/>
              </a:rPr>
              <a:t>promicanju</a:t>
            </a:r>
            <a:r>
              <a:rPr lang="en-US" sz="4400" b="1" dirty="0">
                <a:solidFill>
                  <a:schemeClr val="tx1"/>
                </a:solidFill>
                <a:latin typeface="+mn-lt"/>
                <a:ea typeface="Helvetica Neue"/>
                <a:cs typeface="Helvetica Neue"/>
                <a:sym typeface="Helvetica Neue"/>
              </a:rPr>
              <a:t> i </a:t>
            </a:r>
            <a:r>
              <a:rPr lang="en-US" sz="4400" b="1" dirty="0" err="1">
                <a:solidFill>
                  <a:schemeClr val="tx1"/>
                </a:solidFill>
                <a:latin typeface="+mn-lt"/>
                <a:ea typeface="Helvetica Neue"/>
                <a:cs typeface="Helvetica Neue"/>
                <a:sym typeface="Helvetica Neue"/>
              </a:rPr>
              <a:t>održavanu</a:t>
            </a:r>
            <a:r>
              <a:rPr lang="en-US" sz="4400" b="1" dirty="0">
                <a:solidFill>
                  <a:schemeClr val="tx1"/>
                </a:solidFill>
                <a:latin typeface="+mn-lt"/>
                <a:ea typeface="Helvetica Neue"/>
                <a:cs typeface="Helvetica Neue"/>
                <a:sym typeface="Helvetica Neue"/>
              </a:rPr>
              <a:t> </a:t>
            </a:r>
            <a:r>
              <a:rPr lang="en-US" sz="4400" b="1" dirty="0" err="1">
                <a:solidFill>
                  <a:schemeClr val="tx1"/>
                </a:solidFill>
                <a:latin typeface="+mn-lt"/>
                <a:ea typeface="Helvetica Neue"/>
                <a:cs typeface="Helvetica Neue"/>
                <a:sym typeface="Helvetica Neue"/>
              </a:rPr>
              <a:t>zdravlja</a:t>
            </a:r>
            <a:endParaRPr sz="4400" b="1" i="0" u="none" strike="noStrike" cap="none" dirty="0">
              <a:solidFill>
                <a:schemeClr val="tx1"/>
              </a:solidFill>
              <a:latin typeface="+mn-lt"/>
              <a:ea typeface="Helvetica Neue"/>
              <a:cs typeface="Helvetica Neue"/>
              <a:sym typeface="Helvetica Neue"/>
            </a:endParaRPr>
          </a:p>
        </p:txBody>
      </p:sp>
      <p:pic>
        <p:nvPicPr>
          <p:cNvPr id="5" name="Grafik 3" descr="Ein Bild, das Text, Clipart enthält.&#10;&#10;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076691" y="1389845"/>
            <a:ext cx="5359247" cy="2089625"/>
          </a:xfrm>
          <a:prstGeom prst="rect">
            <a:avLst/>
          </a:prstGeom>
          <a:noFill/>
          <a:ln>
            <a:noFill/>
          </a:ln>
        </p:spPr>
      </p:pic>
      <p:sp>
        <p:nvSpPr>
          <p:cNvPr id="2" name="Rectangle 1"/>
          <p:cNvSpPr/>
          <p:nvPr/>
        </p:nvSpPr>
        <p:spPr>
          <a:xfrm>
            <a:off x="5968509" y="3468383"/>
            <a:ext cx="5575610" cy="369332"/>
          </a:xfrm>
          <a:prstGeom prst="rect">
            <a:avLst/>
          </a:prstGeom>
        </p:spPr>
        <p:txBody>
          <a:bodyPr wrap="square">
            <a:spAutoFit/>
          </a:bodyPr>
          <a:lstStyle/>
          <a:p>
            <a:pPr algn="ctr"/>
            <a:r>
              <a:rPr lang="hr-HR" sz="1800" b="1" dirty="0" err="1">
                <a:solidFill>
                  <a:srgbClr val="00CCFF"/>
                </a:solidFill>
              </a:rPr>
              <a:t>www.digital</a:t>
            </a:r>
            <a:r>
              <a:rPr lang="hr-HR" sz="1800" b="1" dirty="0">
                <a:solidFill>
                  <a:srgbClr val="00CCFF"/>
                </a:solidFill>
              </a:rPr>
              <a:t>-</a:t>
            </a:r>
            <a:r>
              <a:rPr lang="hr-HR" sz="1800" b="1" dirty="0" err="1">
                <a:solidFill>
                  <a:srgbClr val="00CCFF"/>
                </a:solidFill>
              </a:rPr>
              <a:t>boomer.eu</a:t>
            </a:r>
            <a:endParaRPr lang="hr-HR" sz="1800" b="1" dirty="0">
              <a:solidFill>
                <a:srgbClr val="00CCFF"/>
              </a:solidFill>
            </a:endParaRPr>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6163" y="7027319"/>
            <a:ext cx="10792429" cy="175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Google Shape;51;p1"/>
          <p:cNvSpPr txBox="1"/>
          <p:nvPr/>
        </p:nvSpPr>
        <p:spPr>
          <a:xfrm>
            <a:off x="4525948" y="5762998"/>
            <a:ext cx="9144000"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D94B7"/>
              </a:buClr>
              <a:buSzPts val="3600"/>
              <a:buFont typeface="Helvetica Neue"/>
              <a:buNone/>
            </a:pPr>
            <a:r>
              <a:rPr lang="hr-HR" sz="4000" dirty="0" err="1">
                <a:solidFill>
                  <a:schemeClr val="tx1"/>
                </a:solidFill>
                <a:latin typeface="Arial" pitchFamily="34" charset="0"/>
                <a:ea typeface="Helvetica Neue"/>
                <a:cs typeface="Arial" pitchFamily="34" charset="0"/>
                <a:sym typeface="Helvetica Neue"/>
              </a:rPr>
              <a:t>Provided</a:t>
            </a:r>
            <a:r>
              <a:rPr lang="hr-HR" sz="4000" dirty="0">
                <a:solidFill>
                  <a:schemeClr val="tx1"/>
                </a:solidFill>
                <a:latin typeface="Arial" pitchFamily="34" charset="0"/>
                <a:ea typeface="Helvetica Neue"/>
                <a:cs typeface="Arial" pitchFamily="34" charset="0"/>
                <a:sym typeface="Helvetica Neue"/>
              </a:rPr>
              <a:t> </a:t>
            </a:r>
            <a:r>
              <a:rPr lang="hr-HR" sz="4000" dirty="0" err="1">
                <a:solidFill>
                  <a:schemeClr val="tx1"/>
                </a:solidFill>
                <a:latin typeface="Arial" pitchFamily="34" charset="0"/>
                <a:ea typeface="Helvetica Neue"/>
                <a:cs typeface="Arial" pitchFamily="34" charset="0"/>
                <a:sym typeface="Helvetica Neue"/>
              </a:rPr>
              <a:t>by</a:t>
            </a:r>
            <a:r>
              <a:rPr lang="hr-HR" sz="4000" dirty="0">
                <a:solidFill>
                  <a:schemeClr val="tx1"/>
                </a:solidFill>
                <a:latin typeface="Arial" pitchFamily="34" charset="0"/>
                <a:ea typeface="Helvetica Neue"/>
                <a:cs typeface="Arial" pitchFamily="34" charset="0"/>
                <a:sym typeface="Helvetica Neue"/>
              </a:rPr>
              <a:t>: University </a:t>
            </a:r>
            <a:r>
              <a:rPr lang="hr-HR" sz="4000" dirty="0" err="1">
                <a:solidFill>
                  <a:schemeClr val="tx1"/>
                </a:solidFill>
                <a:latin typeface="Arial" pitchFamily="34" charset="0"/>
                <a:ea typeface="Helvetica Neue"/>
                <a:cs typeface="Arial" pitchFamily="34" charset="0"/>
                <a:sym typeface="Helvetica Neue"/>
              </a:rPr>
              <a:t>of</a:t>
            </a:r>
            <a:r>
              <a:rPr lang="hr-HR" sz="4000" dirty="0">
                <a:solidFill>
                  <a:schemeClr val="tx1"/>
                </a:solidFill>
                <a:latin typeface="Arial" pitchFamily="34" charset="0"/>
                <a:ea typeface="Helvetica Neue"/>
                <a:cs typeface="Arial" pitchFamily="34" charset="0"/>
                <a:sym typeface="Helvetica Neue"/>
              </a:rPr>
              <a:t> Dubrovnik</a:t>
            </a:r>
            <a:endParaRPr sz="4000" i="0" u="none" strike="noStrike" cap="none" dirty="0">
              <a:solidFill>
                <a:schemeClr val="tx1"/>
              </a:solidFill>
              <a:latin typeface="Arial" pitchFamily="34" charset="0"/>
              <a:ea typeface="Helvetica Neue"/>
              <a:cs typeface="Arial" pitchFamily="34" charset="0"/>
              <a:sym typeface="Helvetica Neue"/>
            </a:endParaRPr>
          </a:p>
        </p:txBody>
      </p:sp>
      <p:pic>
        <p:nvPicPr>
          <p:cNvPr id="7" name="Picture 2">
            <a:extLst>
              <a:ext uri="{FF2B5EF4-FFF2-40B4-BE49-F238E27FC236}">
                <a16:creationId xmlns:a16="http://schemas.microsoft.com/office/drawing/2014/main" id="{5BA77A2C-26F1-400F-A2FD-FD6E04D09DD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26163" y="7027318"/>
            <a:ext cx="10792429" cy="1758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CB0F1C50-2CEE-44D6-AA68-ED01D54DF21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57238" y="6237143"/>
            <a:ext cx="3468925" cy="245690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29043" y="1306438"/>
            <a:ext cx="10567726" cy="984845"/>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latin typeface="+mn-lt"/>
                <a:ea typeface="Helvetica Neue"/>
                <a:cs typeface="Helvetica Neue"/>
                <a:sym typeface="Helvetica Neue"/>
              </a:rPr>
              <a:t>1.2. Razine zdravstvene pismenosti</a:t>
            </a:r>
          </a:p>
          <a:p>
            <a:pPr lvl="0"/>
            <a:endParaRPr dirty="0">
              <a:solidFill>
                <a:schemeClr val="tx1"/>
              </a:solidFill>
              <a:latin typeface="+mn-lt"/>
            </a:endParaRPr>
          </a:p>
        </p:txBody>
      </p:sp>
      <p:sp>
        <p:nvSpPr>
          <p:cNvPr id="120" name="Google Shape;120;p6"/>
          <p:cNvSpPr txBox="1"/>
          <p:nvPr/>
        </p:nvSpPr>
        <p:spPr>
          <a:xfrm>
            <a:off x="1259810" y="4265195"/>
            <a:ext cx="16300269" cy="3046948"/>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pPr>
            <a:r>
              <a:rPr lang="hr-HR" sz="3200" dirty="0">
                <a:latin typeface="+mn-lt"/>
              </a:rPr>
              <a:t>Predstavlja</a:t>
            </a:r>
            <a:r>
              <a:rPr lang="hr-HR" sz="3200" dirty="0"/>
              <a:t> najnaprednija znanja i vještine zdravstvene i socijalne prirode koja omogućuju kritičko razmatranje zdravstvenih informacija</a:t>
            </a:r>
          </a:p>
          <a:p>
            <a:pPr marL="457200" lvl="0" indent="-457200">
              <a:buFont typeface="Arial" panose="020B0604020202020204" pitchFamily="34" charset="0"/>
              <a:buChar char="•"/>
            </a:pPr>
            <a:endParaRPr lang="hr-HR" sz="3200" dirty="0"/>
          </a:p>
          <a:p>
            <a:pPr marL="457200" lvl="0" indent="-457200">
              <a:buFont typeface="Arial" panose="020B0604020202020204" pitchFamily="34" charset="0"/>
              <a:buChar char="•"/>
            </a:pPr>
            <a:r>
              <a:rPr lang="hr-HR" sz="3200" dirty="0"/>
              <a:t>Omogućuje p</a:t>
            </a:r>
            <a:r>
              <a:rPr lang="hr-HR" sz="3200" dirty="0">
                <a:latin typeface="+mn-lt"/>
              </a:rPr>
              <a:t>oboljša</a:t>
            </a:r>
            <a:r>
              <a:rPr lang="hr-HR" sz="3200" dirty="0"/>
              <a:t>nje osobnih i društvenih vještina</a:t>
            </a:r>
          </a:p>
          <a:p>
            <a:pPr lvl="0"/>
            <a:endParaRPr lang="hr-HR" sz="3200" dirty="0"/>
          </a:p>
          <a:p>
            <a:pPr marL="457200" lvl="0" indent="-457200">
              <a:buFont typeface="Arial" panose="020B0604020202020204" pitchFamily="34" charset="0"/>
              <a:buChar char="•"/>
            </a:pPr>
            <a:r>
              <a:rPr lang="hr-HR" sz="3200" dirty="0"/>
              <a:t>Razumijevanje socijalne, političke i ekonomske razine zdravlja i zdravstvenog sustava</a:t>
            </a:r>
            <a:endParaRPr lang="en-US" sz="3200" dirty="0"/>
          </a:p>
        </p:txBody>
      </p:sp>
      <p:sp>
        <p:nvSpPr>
          <p:cNvPr id="4" name="Rectangle: Rounded Corners 3">
            <a:extLst>
              <a:ext uri="{FF2B5EF4-FFF2-40B4-BE49-F238E27FC236}">
                <a16:creationId xmlns:a16="http://schemas.microsoft.com/office/drawing/2014/main" id="{B6252371-334B-4950-B2CD-A8EB244AD984}"/>
              </a:ext>
            </a:extLst>
          </p:cNvPr>
          <p:cNvSpPr/>
          <p:nvPr/>
        </p:nvSpPr>
        <p:spPr>
          <a:xfrm>
            <a:off x="5028732" y="2641247"/>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err="1">
                <a:solidFill>
                  <a:schemeClr val="tx1"/>
                </a:solidFill>
              </a:rPr>
              <a:t>Kritička</a:t>
            </a:r>
            <a:r>
              <a:rPr lang="en-US" sz="3200" b="1" dirty="0">
                <a:solidFill>
                  <a:schemeClr val="tx1"/>
                </a:solidFill>
              </a:rPr>
              <a:t> </a:t>
            </a:r>
            <a:r>
              <a:rPr lang="en-US" sz="3200" b="1" dirty="0" err="1">
                <a:solidFill>
                  <a:schemeClr val="tx1"/>
                </a:solidFill>
              </a:rPr>
              <a:t>zdravstvena</a:t>
            </a:r>
            <a:r>
              <a:rPr lang="en-US" sz="3200" b="1" dirty="0">
                <a:solidFill>
                  <a:schemeClr val="tx1"/>
                </a:solidFill>
              </a:rPr>
              <a:t> </a:t>
            </a:r>
            <a:r>
              <a:rPr lang="en-US" sz="3200" b="1" dirty="0" err="1">
                <a:solidFill>
                  <a:schemeClr val="tx1"/>
                </a:solidFill>
              </a:rPr>
              <a:t>pismenost</a:t>
            </a:r>
            <a:r>
              <a:rPr lang="en-US" sz="3200" b="1" dirty="0">
                <a:solidFill>
                  <a:schemeClr val="tx1"/>
                </a:solidFill>
              </a:rPr>
              <a:t> </a:t>
            </a:r>
            <a:endParaRPr lang="hr-HR" sz="3200" dirty="0">
              <a:solidFill>
                <a:schemeClr val="tx1"/>
              </a:solidFill>
            </a:endParaRPr>
          </a:p>
        </p:txBody>
      </p:sp>
    </p:spTree>
    <p:extLst>
      <p:ext uri="{BB962C8B-B14F-4D97-AF65-F5344CB8AC3E}">
        <p14:creationId xmlns:p14="http://schemas.microsoft.com/office/powerpoint/2010/main" val="31745884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04319" y="1219088"/>
            <a:ext cx="12612702"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1.3.</a:t>
            </a:r>
            <a:r>
              <a:rPr lang="hr-HR"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Izvori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zdravstvenih</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informacija</a:t>
            </a:r>
            <a:endParaRPr sz="4400" dirty="0">
              <a:solidFill>
                <a:schemeClr val="tx1"/>
              </a:solidFill>
              <a:latin typeface="+mn-lt"/>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704319" y="2327336"/>
            <a:ext cx="11536221" cy="6411883"/>
          </a:xfrm>
          <a:prstGeom prst="rect">
            <a:avLst/>
          </a:prstGeom>
          <a:noFill/>
        </p:spPr>
        <p:txBody>
          <a:bodyPr wrap="square" rtlCol="0">
            <a:spAutoFit/>
          </a:bodyPr>
          <a:lstStyle/>
          <a:p>
            <a:pPr algn="just">
              <a:lnSpc>
                <a:spcPct val="107000"/>
              </a:lnSpc>
              <a:spcAft>
                <a:spcPts val="800"/>
              </a:spcAft>
            </a:pPr>
            <a:r>
              <a:rPr lang="en-US" sz="2800" dirty="0" err="1">
                <a:solidFill>
                  <a:schemeClr val="tx1"/>
                </a:solidFill>
                <a:latin typeface="+mn-lt"/>
                <a:ea typeface="Yu Mincho" panose="02020400000000000000" pitchFamily="18" charset="-128"/>
                <a:cs typeface="Arial" panose="020B0604020202020204" pitchFamily="34" charset="0"/>
              </a:rPr>
              <a:t>Izvori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zdravstvenih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brojni</a:t>
            </a:r>
            <a:r>
              <a:rPr lang="en-US" sz="2800" dirty="0">
                <a:solidFill>
                  <a:schemeClr val="tx1"/>
                </a:solidFill>
                <a:latin typeface="+mn-lt"/>
                <a:ea typeface="Yu Mincho" panose="02020400000000000000" pitchFamily="18" charset="-128"/>
                <a:cs typeface="Arial" panose="020B0604020202020204" pitchFamily="34" charset="0"/>
              </a:rPr>
              <a:t>. </a:t>
            </a:r>
            <a:endParaRPr lang="hr-HR" sz="28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800" b="1" dirty="0">
                <a:solidFill>
                  <a:schemeClr val="tx1"/>
                </a:solidFill>
                <a:latin typeface="+mn-lt"/>
                <a:ea typeface="Yu Mincho" panose="02020400000000000000" pitchFamily="18" charset="-128"/>
                <a:cs typeface="Arial" panose="020B0604020202020204" pitchFamily="34" charset="0"/>
              </a:rPr>
              <a:t>Na prvom mjestu: </a:t>
            </a:r>
            <a:r>
              <a:rPr lang="en-US" sz="2800" dirty="0" err="1">
                <a:solidFill>
                  <a:schemeClr val="tx1"/>
                </a:solidFill>
                <a:latin typeface="+mn-lt"/>
                <a:ea typeface="Yu Mincho" panose="02020400000000000000" pitchFamily="18" charset="-128"/>
                <a:cs typeface="Arial" panose="020B0604020202020204" pitchFamily="34" charset="0"/>
              </a:rPr>
              <a:t>stručno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osoblje</a:t>
            </a:r>
            <a:r>
              <a:rPr lang="en-US" sz="2800" dirty="0">
                <a:solidFill>
                  <a:schemeClr val="tx1"/>
                </a:solidFill>
                <a:latin typeface="+mn-lt"/>
                <a:ea typeface="Yu Mincho" panose="02020400000000000000" pitchFamily="18" charset="-128"/>
                <a:cs typeface="Arial" panose="020B0604020202020204" pitchFamily="34" charset="0"/>
              </a:rPr>
              <a:t> – </a:t>
            </a:r>
            <a:r>
              <a:rPr lang="en-US" sz="2800" dirty="0" err="1">
                <a:solidFill>
                  <a:schemeClr val="tx1"/>
                </a:solidFill>
                <a:latin typeface="+mn-lt"/>
                <a:ea typeface="Yu Mincho" panose="02020400000000000000" pitchFamily="18" charset="-128"/>
                <a:cs typeface="Arial" panose="020B0604020202020204" pitchFamily="34" charset="0"/>
              </a:rPr>
              <a:t>liječnici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medicinske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sestre</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drugo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zdravstveno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osoblje</a:t>
            </a:r>
            <a:r>
              <a:rPr lang="en-US" sz="2800" dirty="0">
                <a:solidFill>
                  <a:schemeClr val="tx1"/>
                </a:solidFill>
                <a:latin typeface="+mn-lt"/>
                <a:ea typeface="Yu Mincho" panose="02020400000000000000" pitchFamily="18" charset="-128"/>
                <a:cs typeface="Arial" panose="020B0604020202020204" pitchFamily="34" charset="0"/>
              </a:rPr>
              <a:t> s </a:t>
            </a:r>
            <a:r>
              <a:rPr lang="en-US" sz="2800" dirty="0" err="1">
                <a:solidFill>
                  <a:schemeClr val="tx1"/>
                </a:solidFill>
                <a:latin typeface="+mn-lt"/>
                <a:ea typeface="Yu Mincho" panose="02020400000000000000" pitchFamily="18" charset="-128"/>
                <a:cs typeface="Arial" panose="020B0604020202020204" pitchFamily="34" charset="0"/>
              </a:rPr>
              <a:t>kojim</a:t>
            </a:r>
            <a:r>
              <a:rPr lang="en-US" sz="2800" dirty="0">
                <a:solidFill>
                  <a:schemeClr val="tx1"/>
                </a:solidFill>
                <a:latin typeface="+mn-lt"/>
                <a:ea typeface="Yu Mincho" panose="02020400000000000000" pitchFamily="18" charset="-128"/>
                <a:cs typeface="Arial" panose="020B0604020202020204" pitchFamily="34" charset="0"/>
              </a:rPr>
              <a:t> je </a:t>
            </a:r>
            <a:r>
              <a:rPr lang="en-US" sz="2800" dirty="0" err="1">
                <a:solidFill>
                  <a:schemeClr val="tx1"/>
                </a:solidFill>
                <a:latin typeface="+mn-lt"/>
                <a:ea typeface="Yu Mincho" panose="02020400000000000000" pitchFamily="18" charset="-128"/>
                <a:cs typeface="Arial" panose="020B0604020202020204" pitchFamily="34" charset="0"/>
              </a:rPr>
              <a:t>pacijent</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kontaktu</a:t>
            </a: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800" dirty="0">
                <a:solidFill>
                  <a:schemeClr val="tx1"/>
                </a:solidFill>
                <a:latin typeface="+mn-lt"/>
                <a:ea typeface="Yu Mincho" panose="02020400000000000000" pitchFamily="18" charset="-128"/>
                <a:cs typeface="Arial" panose="020B0604020202020204" pitchFamily="34" charset="0"/>
              </a:rPr>
              <a:t>Različiti </a:t>
            </a:r>
            <a:r>
              <a:rPr lang="en-US" sz="2800" dirty="0" err="1">
                <a:solidFill>
                  <a:schemeClr val="tx1"/>
                </a:solidFill>
                <a:latin typeface="+mn-lt"/>
                <a:ea typeface="Yu Mincho" panose="02020400000000000000" pitchFamily="18" charset="-128"/>
                <a:cs typeface="Arial" panose="020B0604020202020204" pitchFamily="34" charset="0"/>
              </a:rPr>
              <a:t>tiskani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materijali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promotivni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materijali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brošure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časopisi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novine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knjige</a:t>
            </a: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Mediji</a:t>
            </a:r>
            <a:r>
              <a:rPr lang="en-US" sz="2800" dirty="0">
                <a:solidFill>
                  <a:schemeClr val="tx1"/>
                </a:solidFill>
                <a:latin typeface="+mn-lt"/>
                <a:ea typeface="Yu Mincho" panose="02020400000000000000" pitchFamily="18" charset="-128"/>
                <a:cs typeface="Arial" panose="020B0604020202020204" pitchFamily="34" charset="0"/>
              </a:rPr>
              <a:t>: radio, TV, </a:t>
            </a:r>
            <a:r>
              <a:rPr lang="en-US" sz="2800" dirty="0" err="1">
                <a:solidFill>
                  <a:schemeClr val="tx1"/>
                </a:solidFill>
                <a:latin typeface="+mn-lt"/>
                <a:ea typeface="Yu Mincho" panose="02020400000000000000" pitchFamily="18" charset="-128"/>
                <a:cs typeface="Arial" panose="020B0604020202020204" pitchFamily="34" charset="0"/>
              </a:rPr>
              <a:t>društvene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mreže</a:t>
            </a:r>
            <a:r>
              <a:rPr lang="en-US" sz="2800" dirty="0">
                <a:solidFill>
                  <a:schemeClr val="tx1"/>
                </a:solidFill>
                <a:latin typeface="+mn-lt"/>
                <a:ea typeface="Yu Mincho" panose="02020400000000000000" pitchFamily="18" charset="-128"/>
                <a:cs typeface="Arial" panose="020B0604020202020204" pitchFamily="34" charset="0"/>
              </a:rPr>
              <a:t>, e-</a:t>
            </a:r>
            <a:r>
              <a:rPr lang="en-US" sz="2800" dirty="0" err="1">
                <a:solidFill>
                  <a:schemeClr val="tx1"/>
                </a:solidFill>
                <a:latin typeface="+mn-lt"/>
                <a:ea typeface="Yu Mincho" panose="02020400000000000000" pitchFamily="18" charset="-128"/>
                <a:cs typeface="Arial" panose="020B0604020202020204" pitchFamily="34" charset="0"/>
              </a:rPr>
              <a:t>informacije</a:t>
            </a:r>
            <a:r>
              <a:rPr lang="en-US" sz="2800" dirty="0">
                <a:solidFill>
                  <a:schemeClr val="tx1"/>
                </a:solidFill>
                <a:latin typeface="+mn-lt"/>
                <a:ea typeface="Yu Mincho" panose="02020400000000000000" pitchFamily="18" charset="-128"/>
                <a:cs typeface="Arial" panose="020B0604020202020204" pitchFamily="34" charset="0"/>
              </a:rPr>
              <a:t> - Internet portal</a:t>
            </a:r>
            <a:endParaRPr lang="hr-HR" sz="28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800" dirty="0">
                <a:solidFill>
                  <a:schemeClr val="tx1"/>
                </a:solidFill>
                <a:latin typeface="+mn-lt"/>
                <a:ea typeface="Yu Mincho" panose="02020400000000000000" pitchFamily="18" charset="-128"/>
                <a:cs typeface="Arial" panose="020B0604020202020204" pitchFamily="34" charset="0"/>
              </a:rPr>
              <a:t>I</a:t>
            </a:r>
            <a:r>
              <a:rPr lang="en-US" sz="2800" dirty="0" err="1">
                <a:solidFill>
                  <a:schemeClr val="tx1"/>
                </a:solidFill>
                <a:latin typeface="+mn-lt"/>
                <a:ea typeface="Yu Mincho" panose="02020400000000000000" pitchFamily="18" charset="-128"/>
                <a:cs typeface="Arial" panose="020B0604020202020204" pitchFamily="34" charset="0"/>
              </a:rPr>
              <a:t>nformacije</a:t>
            </a:r>
            <a:r>
              <a:rPr lang="en-US" sz="2800" dirty="0">
                <a:solidFill>
                  <a:schemeClr val="tx1"/>
                </a:solidFill>
                <a:latin typeface="+mn-lt"/>
                <a:ea typeface="Yu Mincho" panose="02020400000000000000" pitchFamily="18" charset="-128"/>
                <a:cs typeface="Arial" panose="020B0604020202020204" pitchFamily="34" charset="0"/>
              </a:rPr>
              <a:t> od </a:t>
            </a:r>
            <a:r>
              <a:rPr lang="en-US" sz="2800" dirty="0" err="1">
                <a:solidFill>
                  <a:schemeClr val="tx1"/>
                </a:solidFill>
                <a:latin typeface="+mn-lt"/>
                <a:ea typeface="Yu Mincho" panose="02020400000000000000" pitchFamily="18" charset="-128"/>
                <a:cs typeface="Arial" panose="020B0604020202020204" pitchFamily="34" charset="0"/>
              </a:rPr>
              <a:t>drugih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ljudi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prijatelja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obitelji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udruga</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pacijenata</a:t>
            </a:r>
            <a:r>
              <a:rPr lang="en-US" sz="2800" dirty="0">
                <a:solidFill>
                  <a:schemeClr val="tx1"/>
                </a:solidFill>
                <a:latin typeface="+mn-lt"/>
                <a:ea typeface="Yu Mincho" panose="02020400000000000000" pitchFamily="18" charset="-128"/>
                <a:cs typeface="Arial" panose="020B0604020202020204" pitchFamily="34" charset="0"/>
              </a:rPr>
              <a:t> s </a:t>
            </a:r>
            <a:r>
              <a:rPr lang="en-US" sz="2800" dirty="0" err="1">
                <a:solidFill>
                  <a:schemeClr val="tx1"/>
                </a:solidFill>
                <a:latin typeface="+mn-lt"/>
                <a:ea typeface="Yu Mincho" panose="02020400000000000000" pitchFamily="18" charset="-128"/>
                <a:cs typeface="Arial" panose="020B0604020202020204" pitchFamily="34" charset="0"/>
              </a:rPr>
              <a:t>kojima</a:t>
            </a:r>
            <a:r>
              <a:rPr lang="en-US" sz="2800" dirty="0">
                <a:solidFill>
                  <a:schemeClr val="tx1"/>
                </a:solidFill>
                <a:latin typeface="+mn-lt"/>
                <a:ea typeface="Yu Mincho" panose="02020400000000000000" pitchFamily="18" charset="-128"/>
                <a:cs typeface="Arial" panose="020B0604020202020204" pitchFamily="34" charset="0"/>
              </a:rPr>
              <a:t> </a:t>
            </a:r>
            <a:r>
              <a:rPr lang="hr-HR" sz="2800" dirty="0">
                <a:solidFill>
                  <a:schemeClr val="tx1"/>
                </a:solidFill>
                <a:latin typeface="+mn-lt"/>
                <a:ea typeface="Yu Mincho" panose="02020400000000000000" pitchFamily="18" charset="-128"/>
                <a:cs typeface="Arial" panose="020B0604020202020204" pitchFamily="34" charset="0"/>
              </a:rPr>
              <a:t>se susreću </a:t>
            </a:r>
            <a:r>
              <a:rPr lang="en-US" sz="2800" dirty="0" err="1">
                <a:solidFill>
                  <a:schemeClr val="tx1"/>
                </a:solidFill>
                <a:latin typeface="+mn-lt"/>
                <a:ea typeface="Yu Mincho" panose="02020400000000000000" pitchFamily="18" charset="-128"/>
                <a:cs typeface="Arial" panose="020B0604020202020204" pitchFamily="34" charset="0"/>
              </a:rPr>
              <a:t>tijekom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procesa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liječenja</a:t>
            </a:r>
            <a:r>
              <a:rPr lang="en-US" sz="2800" dirty="0">
                <a:solidFill>
                  <a:schemeClr val="tx1"/>
                </a:solidFill>
                <a:latin typeface="+mn-lt"/>
                <a:ea typeface="Yu Mincho" panose="02020400000000000000" pitchFamily="18" charset="-128"/>
                <a:cs typeface="Arial" panose="020B0604020202020204" pitchFamily="34" charset="0"/>
              </a:rPr>
              <a:t>.</a:t>
            </a:r>
            <a:endParaRPr lang="hr-HR" sz="2800" dirty="0">
              <a:solidFill>
                <a:schemeClr val="tx1"/>
              </a:solidFill>
              <a:latin typeface="+mn-lt"/>
              <a:ea typeface="Yu Mincho" panose="02020400000000000000" pitchFamily="18" charset="-128"/>
              <a:cs typeface="Arial" panose="020B0604020202020204" pitchFamily="34" charset="0"/>
            </a:endParaRPr>
          </a:p>
        </p:txBody>
      </p:sp>
      <mc:AlternateContent xmlns:mc="http://schemas.openxmlformats.org/markup-compatibility/2006">
        <mc:Choice xmlns:am3d="http://schemas.microsoft.com/office/drawing/2017/model3d" Requires="am3d">
          <p:graphicFrame>
            <p:nvGraphicFramePr>
              <p:cNvPr id="2" name="3D Model 1" descr="Doctor">
                <a:extLst>
                  <a:ext uri="{FF2B5EF4-FFF2-40B4-BE49-F238E27FC236}">
                    <a16:creationId xmlns:a16="http://schemas.microsoft.com/office/drawing/2014/main" id="{27C07EFD-D697-475A-B1BE-738763D7D99B}"/>
                  </a:ext>
                </a:extLst>
              </p:cNvPr>
              <p:cNvGraphicFramePr>
                <a:graphicFrameLocks noChangeAspect="1"/>
              </p:cNvGraphicFramePr>
              <p:nvPr>
                <p:extLst>
                  <p:ext uri="{D42A27DB-BD31-4B8C-83A1-F6EECF244321}">
                    <p14:modId xmlns:p14="http://schemas.microsoft.com/office/powerpoint/2010/main" val="187796421"/>
                  </p:ext>
                </p:extLst>
              </p:nvPr>
            </p:nvGraphicFramePr>
            <p:xfrm>
              <a:off x="16337610" y="2327336"/>
              <a:ext cx="1061743" cy="2159479"/>
            </p:xfrm>
            <a:graphic>
              <a:graphicData uri="http://schemas.microsoft.com/office/drawing/2017/model3d">
                <am3d:model3d r:embed="rId3">
                  <am3d:spPr>
                    <a:xfrm>
                      <a:off x="0" y="0"/>
                      <a:ext cx="1061743" cy="2159479"/>
                    </a:xfrm>
                    <a:prstGeom prst="rect">
                      <a:avLst/>
                    </a:prstGeom>
                  </am3d:spPr>
                  <am3d:camera>
                    <am3d:pos x="0" y="0" z="61659942"/>
                    <am3d:up dx="0" dy="36000000" dz="0"/>
                    <am3d:lookAt x="0" y="0" z="0"/>
                    <am3d:perspective fov="2700000"/>
                  </am3d:camera>
                  <am3d:trans>
                    <am3d:meterPerModelUnit n="3894814" d="1000000"/>
                    <am3d:preTrans dx="755319" dy="-18024929" dz="-2804266"/>
                    <am3d:scale>
                      <am3d:sx n="1000000" d="1000000"/>
                      <am3d:sy n="1000000" d="1000000"/>
                      <am3d:sz n="1000000" d="1000000"/>
                    </am3d:scale>
                    <am3d:rot ax="338631" ay="-1393111" az="-133853"/>
                    <am3d:postTrans dx="0" dy="0" dz="0"/>
                  </am3d:trans>
                  <am3d:raster rName="Office3DRenderer" rVer="16.0.8326">
                    <am3d:blip r:embed="rId4"/>
                  </am3d:raster>
                  <am3d:objViewport viewportSz="293329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3D Model 1" descr="Doctor">
                <a:extLst>
                  <a:ext uri="{FF2B5EF4-FFF2-40B4-BE49-F238E27FC236}">
                    <a16:creationId xmlns:a16="http://schemas.microsoft.com/office/drawing/2014/main" id="{27C07EFD-D697-475A-B1BE-738763D7D99B}"/>
                  </a:ext>
                </a:extLst>
              </p:cNvPr>
              <p:cNvPicPr>
                <a:picLocks noGrp="1" noRot="1" noChangeAspect="1" noMove="1" noResize="1" noEditPoints="1" noAdjustHandles="1" noChangeArrowheads="1" noChangeShapeType="1" noCrop="1"/>
              </p:cNvPicPr>
              <p:nvPr/>
            </p:nvPicPr>
            <p:blipFill>
              <a:blip r:embed="rId4"/>
              <a:stretch>
                <a:fillRect/>
              </a:stretch>
            </p:blipFill>
            <p:spPr>
              <a:xfrm>
                <a:off x="16337610" y="2327336"/>
                <a:ext cx="1061743" cy="2159479"/>
              </a:xfrm>
              <a:prstGeom prst="rect">
                <a:avLst/>
              </a:prstGeom>
            </p:spPr>
          </p:pic>
        </mc:Fallback>
      </mc:AlternateContent>
      <p:pic>
        <p:nvPicPr>
          <p:cNvPr id="1026" name="Picture 2" descr="How to Draw a Nurse - Really Easy Drawing Tutorial">
            <a:extLst>
              <a:ext uri="{FF2B5EF4-FFF2-40B4-BE49-F238E27FC236}">
                <a16:creationId xmlns:a16="http://schemas.microsoft.com/office/drawing/2014/main" id="{32E2BD03-10C5-43B7-972F-DC2E0F54755B}"/>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4960762" y="2192222"/>
            <a:ext cx="733107" cy="1599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ook Illustration Images - Free Download on Freepik">
            <a:extLst>
              <a:ext uri="{FF2B5EF4-FFF2-40B4-BE49-F238E27FC236}">
                <a16:creationId xmlns:a16="http://schemas.microsoft.com/office/drawing/2014/main" id="{2D69D5A9-07FC-4BB5-8295-2215B2FE9E6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4057268" y="4197656"/>
            <a:ext cx="1958472" cy="195847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9" name="3D Model 8" descr="Group">
                <a:extLst>
                  <a:ext uri="{FF2B5EF4-FFF2-40B4-BE49-F238E27FC236}">
                    <a16:creationId xmlns:a16="http://schemas.microsoft.com/office/drawing/2014/main" id="{F6F1EC78-D463-4C16-A465-E084D9D630EF}"/>
                  </a:ext>
                </a:extLst>
              </p:cNvPr>
              <p:cNvGraphicFramePr>
                <a:graphicFrameLocks noChangeAspect="1"/>
              </p:cNvGraphicFramePr>
              <p:nvPr>
                <p:extLst>
                  <p:ext uri="{D42A27DB-BD31-4B8C-83A1-F6EECF244321}">
                    <p14:modId xmlns:p14="http://schemas.microsoft.com/office/powerpoint/2010/main" val="915674100"/>
                  </p:ext>
                </p:extLst>
              </p:nvPr>
            </p:nvGraphicFramePr>
            <p:xfrm>
              <a:off x="13713585" y="7944740"/>
              <a:ext cx="1713313" cy="1123172"/>
            </p:xfrm>
            <a:graphic>
              <a:graphicData uri="http://schemas.microsoft.com/office/drawing/2017/model3d">
                <am3d:model3d r:embed="rId7">
                  <am3d:spPr>
                    <a:xfrm>
                      <a:off x="0" y="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am3d:spPr>
                  <am3d:camera>
                    <am3d:pos x="0" y="0" z="67562836"/>
                    <am3d:up dx="0" dy="36000000" dz="0"/>
                    <am3d:lookAt x="0" y="0" z="0"/>
                    <am3d:perspective fov="2700000"/>
                  </am3d:camera>
                  <am3d:trans>
                    <am3d:meterPerModelUnit n="117406" d="1000000"/>
                    <am3d:preTrans dx="0" dy="-4526626" dz="0"/>
                    <am3d:scale>
                      <am3d:sx n="1000000" d="1000000"/>
                      <am3d:sy n="1000000" d="1000000"/>
                      <am3d:sz n="1000000" d="1000000"/>
                    </am3d:scale>
                    <am3d:rot ax="9689143" ay="1167732" az="10417991"/>
                    <am3d:postTrans dx="0" dy="0" dz="0"/>
                  </am3d:trans>
                  <am3d:raster rName="Office3DRenderer" rVer="16.0.8326">
                    <am3d:blip r:embed="rId8"/>
                  </am3d:raster>
                  <am3d:objViewport viewportSz="243671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3D Model 8" descr="Group">
                <a:extLst>
                  <a:ext uri="{FF2B5EF4-FFF2-40B4-BE49-F238E27FC236}">
                    <a16:creationId xmlns:a16="http://schemas.microsoft.com/office/drawing/2014/main" id="{F6F1EC78-D463-4C16-A465-E084D9D630EF}"/>
                  </a:ext>
                </a:extLst>
              </p:cNvPr>
              <p:cNvPicPr>
                <a:picLocks noGrp="1" noRot="1" noChangeAspect="1" noMove="1" noResize="1" noEditPoints="1" noAdjustHandles="1" noChangeArrowheads="1" noChangeShapeType="1" noCrop="1"/>
              </p:cNvPicPr>
              <p:nvPr/>
            </p:nvPicPr>
            <p:blipFill>
              <a:blip r:embed="rId8"/>
              <a:stretch>
                <a:fillRect/>
              </a:stretch>
            </p:blipFill>
            <p:spPr>
              <a:xfrm>
                <a:off x="13713585" y="7944740"/>
                <a:ext cx="1713313" cy="1123172"/>
              </a:xfrm>
              <a:prstGeom prst="rect">
                <a:avLst/>
              </a:prstGeom>
              <a:ln>
                <a:solidFill>
                  <a:schemeClr val="accent2">
                    <a:lumMod val="60000"/>
                    <a:lumOff val="40000"/>
                  </a:schemeClr>
                </a:solidFill>
              </a:ln>
              <a:effectLst>
                <a:innerShdw blurRad="63500" dist="50800" dir="13500000">
                  <a:prstClr val="black">
                    <a:alpha val="50000"/>
                  </a:prstClr>
                </a:innerShdw>
              </a:effectLst>
            </p:spPr>
          </p:pic>
        </mc:Fallback>
      </mc:AlternateContent>
      <p:pic>
        <p:nvPicPr>
          <p:cNvPr id="1032" name="Picture 8" descr="Mediji">
            <a:extLst>
              <a:ext uri="{FF2B5EF4-FFF2-40B4-BE49-F238E27FC236}">
                <a16:creationId xmlns:a16="http://schemas.microsoft.com/office/drawing/2014/main" id="{B262F0FE-D04B-4F30-B640-32A70477BD12}"/>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5899943" y="6014525"/>
            <a:ext cx="2106638" cy="2071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792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2086314" y="2217725"/>
            <a:ext cx="12509261" cy="7807971"/>
          </a:xfrm>
          <a:prstGeom prst="rect">
            <a:avLst/>
          </a:prstGeom>
          <a:noFill/>
        </p:spPr>
        <p:txBody>
          <a:bodyPr wrap="square" rtlCol="0">
            <a:spAutoFit/>
          </a:bodyPr>
          <a:lstStyle/>
          <a:p>
            <a:pPr algn="just">
              <a:lnSpc>
                <a:spcPct val="107000"/>
              </a:lnSpc>
              <a:spcAft>
                <a:spcPts val="800"/>
              </a:spcAft>
            </a:pPr>
            <a:r>
              <a:rPr lang="en-US" sz="2800" dirty="0" err="1">
                <a:solidFill>
                  <a:schemeClr val="tx1"/>
                </a:solidFill>
                <a:latin typeface="+mn-lt"/>
                <a:ea typeface="Yu Mincho" panose="02020400000000000000" pitchFamily="18" charset="-128"/>
                <a:cs typeface="Arial" panose="020B0604020202020204" pitchFamily="34" charset="0"/>
              </a:rPr>
              <a:t>Detmer</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suradnici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zdravstvenih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dijele</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nekoliko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skupina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ovisno</a:t>
            </a:r>
            <a:r>
              <a:rPr lang="en-US" sz="2800" dirty="0">
                <a:solidFill>
                  <a:schemeClr val="tx1"/>
                </a:solidFill>
                <a:latin typeface="+mn-lt"/>
                <a:ea typeface="Yu Mincho" panose="02020400000000000000" pitchFamily="18" charset="-128"/>
                <a:cs typeface="Arial" panose="020B0604020202020204" pitchFamily="34" charset="0"/>
              </a:rPr>
              <a:t> o tome </a:t>
            </a:r>
            <a:r>
              <a:rPr lang="en-US" sz="2800" dirty="0" err="1">
                <a:solidFill>
                  <a:schemeClr val="tx1"/>
                </a:solidFill>
                <a:latin typeface="+mn-lt"/>
                <a:ea typeface="Yu Mincho" panose="02020400000000000000" pitchFamily="18" charset="-128"/>
                <a:cs typeface="Arial" panose="020B0604020202020204" pitchFamily="34" charset="0"/>
              </a:rPr>
              <a:t>kako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pojedinci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dolaze</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doticaj</a:t>
            </a:r>
            <a:r>
              <a:rPr lang="en-US" sz="2800" dirty="0">
                <a:solidFill>
                  <a:schemeClr val="tx1"/>
                </a:solidFill>
                <a:latin typeface="+mn-lt"/>
                <a:ea typeface="Yu Mincho" panose="02020400000000000000" pitchFamily="18" charset="-128"/>
                <a:cs typeface="Arial" panose="020B0604020202020204" pitchFamily="34" charset="0"/>
              </a:rPr>
              <a:t> s </a:t>
            </a:r>
            <a:r>
              <a:rPr lang="en-US" sz="2800" dirty="0" err="1">
                <a:solidFill>
                  <a:schemeClr val="tx1"/>
                </a:solidFill>
                <a:latin typeface="+mn-lt"/>
                <a:ea typeface="Yu Mincho" panose="02020400000000000000" pitchFamily="18" charset="-128"/>
                <a:cs typeface="Arial" panose="020B0604020202020204" pitchFamily="34" charset="0"/>
              </a:rPr>
              <a:t>informacijama</a:t>
            </a:r>
            <a:r>
              <a:rPr lang="hr-HR" sz="2800" dirty="0">
                <a:solidFill>
                  <a:schemeClr val="tx1"/>
                </a:solidFill>
                <a:latin typeface="+mn-lt"/>
                <a:ea typeface="Yu Mincho" panose="02020400000000000000" pitchFamily="18" charset="-128"/>
                <a:cs typeface="Arial" panose="020B0604020202020204" pitchFamily="34" charset="0"/>
              </a:rPr>
              <a:t>:</a:t>
            </a:r>
            <a:endParaRPr lang="en-US" sz="28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kroz</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osobni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kontakt</a:t>
            </a:r>
            <a:r>
              <a:rPr lang="en-US" sz="2800" dirty="0">
                <a:solidFill>
                  <a:schemeClr val="tx1"/>
                </a:solidFill>
                <a:latin typeface="+mn-lt"/>
                <a:ea typeface="Yu Mincho" panose="02020400000000000000" pitchFamily="18" charset="-128"/>
                <a:cs typeface="Arial" panose="020B0604020202020204" pitchFamily="34" charset="0"/>
              </a:rPr>
              <a:t> (s </a:t>
            </a:r>
            <a:r>
              <a:rPr lang="en-US" sz="2800" dirty="0" err="1">
                <a:solidFill>
                  <a:schemeClr val="tx1"/>
                </a:solidFill>
                <a:latin typeface="+mn-lt"/>
                <a:ea typeface="Yu Mincho" panose="02020400000000000000" pitchFamily="18" charset="-128"/>
                <a:cs typeface="Arial" panose="020B0604020202020204" pitchFamily="34" charset="0"/>
              </a:rPr>
              <a:t>članovima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obitelji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prijateljima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liječnicima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farmaceutima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grupama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podrške</a:t>
            </a:r>
            <a:r>
              <a:rPr lang="en-US" sz="2800" dirty="0">
                <a:solidFill>
                  <a:schemeClr val="tx1"/>
                </a:solidFill>
                <a:latin typeface="+mn-lt"/>
                <a:ea typeface="Yu Mincho" panose="02020400000000000000" pitchFamily="18" charset="-128"/>
                <a:cs typeface="Arial" panose="020B0604020202020204" pitchFamily="34" charset="0"/>
              </a:rPr>
              <a:t>)</a:t>
            </a:r>
          </a:p>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kroz</a:t>
            </a:r>
            <a:r>
              <a:rPr lang="en-US" sz="2800" dirty="0">
                <a:solidFill>
                  <a:schemeClr val="tx1"/>
                </a:solidFill>
                <a:latin typeface="+mn-lt"/>
                <a:ea typeface="Yu Mincho" panose="02020400000000000000" pitchFamily="18" charset="-128"/>
                <a:cs typeface="Arial" panose="020B0604020202020204" pitchFamily="34" charset="0"/>
              </a:rPr>
              <a:t> ono </a:t>
            </a:r>
            <a:r>
              <a:rPr lang="en-US" sz="2800" dirty="0" err="1">
                <a:solidFill>
                  <a:schemeClr val="tx1"/>
                </a:solidFill>
                <a:latin typeface="+mn-lt"/>
                <a:ea typeface="Yu Mincho" panose="02020400000000000000" pitchFamily="18" charset="-128"/>
                <a:cs typeface="Arial" panose="020B0604020202020204" pitchFamily="34" charset="0"/>
              </a:rPr>
              <a:t>što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čuju</a:t>
            </a:r>
            <a:r>
              <a:rPr lang="en-US" sz="2800" dirty="0">
                <a:solidFill>
                  <a:schemeClr val="tx1"/>
                </a:solidFill>
                <a:latin typeface="+mn-lt"/>
                <a:ea typeface="Yu Mincho" panose="02020400000000000000" pitchFamily="18" charset="-128"/>
                <a:cs typeface="Arial" panose="020B0604020202020204" pitchFamily="34" charset="0"/>
              </a:rPr>
              <a:t>, vide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pročitaju</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izvorima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im</a:t>
            </a:r>
            <a:r>
              <a:rPr lang="en-US" sz="2800" dirty="0">
                <a:solidFill>
                  <a:schemeClr val="tx1"/>
                </a:solidFill>
                <a:latin typeface="+mn-lt"/>
                <a:ea typeface="Yu Mincho" panose="02020400000000000000" pitchFamily="18" charset="-128"/>
                <a:cs typeface="Arial" panose="020B0604020202020204" pitchFamily="34" charset="0"/>
              </a:rPr>
              <a:t> je </a:t>
            </a:r>
            <a:r>
              <a:rPr lang="en-US" sz="2800" dirty="0" err="1">
                <a:solidFill>
                  <a:schemeClr val="tx1"/>
                </a:solidFill>
                <a:latin typeface="+mn-lt"/>
                <a:ea typeface="Yu Mincho" panose="02020400000000000000" pitchFamily="18" charset="-128"/>
                <a:cs typeface="Arial" panose="020B0604020202020204" pitchFamily="34" charset="0"/>
              </a:rPr>
              <a:t>dao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liječnik</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ustanova</a:t>
            </a:r>
            <a:r>
              <a:rPr lang="en-US" sz="2800" dirty="0">
                <a:solidFill>
                  <a:schemeClr val="tx1"/>
                </a:solidFill>
                <a:latin typeface="+mn-lt"/>
                <a:ea typeface="Yu Mincho" panose="02020400000000000000" pitchFamily="18" charset="-128"/>
                <a:cs typeface="Arial" panose="020B0604020202020204" pitchFamily="34" charset="0"/>
              </a:rPr>
              <a:t> – </a:t>
            </a:r>
            <a:r>
              <a:rPr lang="en-US" sz="2800" dirty="0" err="1">
                <a:solidFill>
                  <a:schemeClr val="tx1"/>
                </a:solidFill>
                <a:latin typeface="+mn-lt"/>
                <a:ea typeface="Yu Mincho" panose="02020400000000000000" pitchFamily="18" charset="-128"/>
                <a:cs typeface="Arial" panose="020B0604020202020204" pitchFamily="34" charset="0"/>
              </a:rPr>
              <a:t>brošurama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zdravstvenoj</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dokumentaciji</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medijima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kroz</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edukacije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tj</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tečajeve</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radionice</a:t>
            </a:r>
            <a:r>
              <a:rPr lang="en-US" sz="2800" dirty="0">
                <a:solidFill>
                  <a:schemeClr val="tx1"/>
                </a:solidFill>
                <a:latin typeface="+mn-lt"/>
                <a:ea typeface="Yu Mincho" panose="02020400000000000000" pitchFamily="18" charset="-128"/>
                <a:cs typeface="Arial" panose="020B0604020202020204" pitchFamily="34" charset="0"/>
              </a:rPr>
              <a:t>)</a:t>
            </a:r>
          </a:p>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aktivnim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traženjem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putem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interneta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tiskanih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grupa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pacijenata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Detmer</a:t>
            </a:r>
            <a:r>
              <a:rPr lang="en-US" sz="2800" dirty="0">
                <a:solidFill>
                  <a:schemeClr val="tx1"/>
                </a:solidFill>
                <a:latin typeface="+mn-lt"/>
                <a:ea typeface="Yu Mincho" panose="02020400000000000000" pitchFamily="18" charset="-128"/>
                <a:cs typeface="Arial" panose="020B0604020202020204" pitchFamily="34" charset="0"/>
              </a:rPr>
              <a:t> i sur. 2003.)</a:t>
            </a:r>
          </a:p>
          <a:p>
            <a:pPr marL="457200" indent="-457200" algn="just">
              <a:lnSpc>
                <a:spcPct val="107000"/>
              </a:lnSpc>
              <a:spcAft>
                <a:spcPts val="800"/>
              </a:spcAft>
              <a:buFont typeface="Arial" panose="020B0604020202020204" pitchFamily="34" charset="0"/>
              <a:buChar char="•"/>
            </a:pPr>
            <a:endParaRPr lang="en-US" sz="28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r>
              <a:rPr lang="hr-HR" sz="2800" dirty="0">
                <a:solidFill>
                  <a:schemeClr val="tx1"/>
                </a:solidFill>
                <a:latin typeface="+mn-lt"/>
                <a:ea typeface="Yu Mincho" panose="02020400000000000000" pitchFamily="18" charset="-128"/>
                <a:cs typeface="Arial" panose="020B0604020202020204" pitchFamily="34" charset="0"/>
              </a:rPr>
              <a:t>e-informiranje, </a:t>
            </a:r>
            <a:r>
              <a:rPr lang="hr-HR" sz="2800" dirty="0" err="1">
                <a:solidFill>
                  <a:schemeClr val="tx1"/>
                </a:solidFill>
                <a:latin typeface="+mn-lt"/>
                <a:ea typeface="Yu Mincho" panose="02020400000000000000" pitchFamily="18" charset="-128"/>
                <a:cs typeface="Arial" panose="020B0604020202020204" pitchFamily="34" charset="0"/>
              </a:rPr>
              <a:t>tj</a:t>
            </a:r>
            <a:r>
              <a:rPr lang="hr-HR" sz="2800" dirty="0">
                <a:solidFill>
                  <a:schemeClr val="tx1"/>
                </a:solidFill>
                <a:latin typeface="+mn-lt"/>
                <a:ea typeface="Yu Mincho" panose="02020400000000000000" pitchFamily="18" charset="-128"/>
                <a:cs typeface="Arial" panose="020B0604020202020204" pitchFamily="34" charset="0"/>
              </a:rPr>
              <a:t> e-zdravstvena pismenost se ubraja u skupinu </a:t>
            </a:r>
            <a:r>
              <a:rPr lang="hr-HR" sz="2800" b="1" dirty="0">
                <a:solidFill>
                  <a:schemeClr val="tx1"/>
                </a:solidFill>
                <a:latin typeface="+mn-lt"/>
                <a:ea typeface="Yu Mincho" panose="02020400000000000000" pitchFamily="18" charset="-128"/>
                <a:cs typeface="Arial" panose="020B0604020202020204" pitchFamily="34" charset="0"/>
              </a:rPr>
              <a:t>aktivnog traženja zdravstvenih informacija.</a:t>
            </a:r>
          </a:p>
          <a:p>
            <a:pPr algn="just">
              <a:lnSpc>
                <a:spcPct val="107000"/>
              </a:lnSpc>
              <a:spcAft>
                <a:spcPts val="800"/>
              </a:spcAft>
            </a:pPr>
            <a:endParaRPr lang="hr-HR"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6" name="Google Shape;118;p6">
            <a:extLst>
              <a:ext uri="{FF2B5EF4-FFF2-40B4-BE49-F238E27FC236}">
                <a16:creationId xmlns:a16="http://schemas.microsoft.com/office/drawing/2014/main" id="{99318614-3F26-4CEC-B240-A078D2F7439D}"/>
              </a:ext>
            </a:extLst>
          </p:cNvPr>
          <p:cNvSpPr txBox="1"/>
          <p:nvPr/>
        </p:nvSpPr>
        <p:spPr>
          <a:xfrm>
            <a:off x="1741389" y="1228528"/>
            <a:ext cx="11626670"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1.3. </a:t>
            </a:r>
            <a:r>
              <a:rPr lang="en-US" sz="4400" b="1" dirty="0" err="1">
                <a:solidFill>
                  <a:schemeClr val="tx1"/>
                </a:solidFill>
                <a:ea typeface="Helvetica Neue"/>
                <a:cs typeface="Helvetica Neue"/>
                <a:sym typeface="Helvetica Neue"/>
              </a:rPr>
              <a:t>Izvori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zdravstvenih</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informacija</a:t>
            </a:r>
            <a:endParaRPr sz="4400" dirty="0">
              <a:solidFill>
                <a:schemeClr val="tx1"/>
              </a:solidFill>
              <a:latin typeface="+mn-lt"/>
            </a:endParaRPr>
          </a:p>
        </p:txBody>
      </p:sp>
    </p:spTree>
    <p:extLst>
      <p:ext uri="{BB962C8B-B14F-4D97-AF65-F5344CB8AC3E}">
        <p14:creationId xmlns:p14="http://schemas.microsoft.com/office/powerpoint/2010/main" val="33396115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44471" y="1136172"/>
            <a:ext cx="13210718" cy="2923837"/>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1.4. </a:t>
            </a:r>
            <a:r>
              <a:rPr lang="en-US" sz="4400" b="1" dirty="0" err="1">
                <a:solidFill>
                  <a:schemeClr val="tx1"/>
                </a:solidFill>
                <a:ea typeface="Helvetica Neue"/>
                <a:cs typeface="Helvetica Neue"/>
                <a:sym typeface="Helvetica Neue"/>
              </a:rPr>
              <a:t>Povezanost</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zdravstvene</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pismenosti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sa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zdravljem</a:t>
            </a:r>
            <a:r>
              <a:rPr lang="en-US" sz="4400" b="1" dirty="0">
                <a:solidFill>
                  <a:schemeClr val="tx1"/>
                </a:solidFill>
                <a:ea typeface="Helvetica Neue"/>
                <a:cs typeface="Helvetica Neue"/>
                <a:sym typeface="Helvetica Neue"/>
              </a:rPr>
              <a:t> i </a:t>
            </a:r>
            <a:r>
              <a:rPr lang="en-US" sz="4400" b="1" dirty="0" err="1">
                <a:solidFill>
                  <a:schemeClr val="tx1"/>
                </a:solidFill>
                <a:ea typeface="Helvetica Neue"/>
                <a:cs typeface="Helvetica Neue"/>
                <a:sym typeface="Helvetica Neue"/>
              </a:rPr>
              <a:t>kvalitetom</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života</a:t>
            </a:r>
            <a:endParaRPr lang="en-US" sz="4400" b="1" dirty="0">
              <a:solidFill>
                <a:schemeClr val="tx1"/>
              </a:solidFill>
              <a:ea typeface="Helvetica Neue"/>
              <a:cs typeface="Helvetica Neue"/>
              <a:sym typeface="Helvetica Neue"/>
            </a:endParaRPr>
          </a:p>
          <a:p>
            <a:pPr lvl="0"/>
            <a:endParaRPr lang="en-US" sz="4800" b="1" dirty="0">
              <a:solidFill>
                <a:schemeClr val="tx1"/>
              </a:solidFill>
              <a:ea typeface="Helvetica Neue"/>
              <a:cs typeface="Helvetica Neue"/>
              <a:sym typeface="Helvetica Neue"/>
            </a:endParaRPr>
          </a:p>
          <a:p>
            <a:pPr lvl="0"/>
            <a:endParaRPr lang="hr-HR" sz="48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411015" y="3374236"/>
            <a:ext cx="8475352" cy="4975849"/>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Zdravstvena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pismenost</a:t>
            </a:r>
            <a:r>
              <a:rPr lang="en-US" sz="2600" dirty="0">
                <a:solidFill>
                  <a:schemeClr val="tx1"/>
                </a:solidFill>
                <a:latin typeface="+mn-lt"/>
                <a:ea typeface="Yu Mincho" panose="02020400000000000000" pitchFamily="18" charset="-128"/>
                <a:cs typeface="Arial" panose="020B0604020202020204" pitchFamily="34" charset="0"/>
              </a:rPr>
              <a:t> se </a:t>
            </a:r>
            <a:r>
              <a:rPr lang="en-US" sz="2600" dirty="0" err="1">
                <a:solidFill>
                  <a:schemeClr val="tx1"/>
                </a:solidFill>
                <a:latin typeface="+mn-lt"/>
                <a:ea typeface="Yu Mincho" panose="02020400000000000000" pitchFamily="18" charset="-128"/>
                <a:cs typeface="Arial" panose="020B0604020202020204" pitchFamily="34" charset="0"/>
              </a:rPr>
              <a:t>navodi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jedna</a:t>
            </a:r>
            <a:r>
              <a:rPr lang="en-US" sz="2600" dirty="0">
                <a:solidFill>
                  <a:schemeClr val="tx1"/>
                </a:solidFill>
                <a:latin typeface="+mn-lt"/>
                <a:ea typeface="Yu Mincho" panose="02020400000000000000" pitchFamily="18" charset="-128"/>
                <a:cs typeface="Arial" panose="020B0604020202020204" pitchFamily="34" charset="0"/>
              </a:rPr>
              <a:t> je</a:t>
            </a:r>
            <a:r>
              <a:rPr lang="hr-HR" sz="2600" dirty="0">
                <a:solidFill>
                  <a:schemeClr val="tx1"/>
                </a:solidFill>
                <a:latin typeface="+mn-lt"/>
                <a:ea typeface="Yu Mincho" panose="02020400000000000000" pitchFamily="18" charset="-128"/>
                <a:cs typeface="Arial" panose="020B0604020202020204" pitchFamily="34" charset="0"/>
              </a:rPr>
              <a:t> </a:t>
            </a:r>
            <a:r>
              <a:rPr lang="en-US" sz="2600" dirty="0">
                <a:solidFill>
                  <a:schemeClr val="tx1"/>
                </a:solidFill>
                <a:latin typeface="+mn-lt"/>
                <a:ea typeface="Yu Mincho" panose="02020400000000000000" pitchFamily="18" charset="-128"/>
                <a:cs typeface="Arial" panose="020B0604020202020204" pitchFamily="34" charset="0"/>
              </a:rPr>
              <a:t>od </a:t>
            </a:r>
            <a:r>
              <a:rPr lang="en-US" sz="2600" dirty="0" err="1">
                <a:solidFill>
                  <a:schemeClr val="tx1"/>
                </a:solidFill>
                <a:latin typeface="+mn-lt"/>
                <a:ea typeface="Yu Mincho" panose="02020400000000000000" pitchFamily="18" charset="-128"/>
                <a:cs typeface="Arial" panose="020B0604020202020204" pitchFamily="34" charset="0"/>
              </a:rPr>
              <a:t>društvenih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odrednica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zdravlja</a:t>
            </a:r>
            <a:r>
              <a:rPr lang="en-US" sz="2600" dirty="0">
                <a:solidFill>
                  <a:schemeClr val="tx1"/>
                </a:solidFill>
                <a:latin typeface="+mn-lt"/>
                <a:ea typeface="Yu Mincho" panose="02020400000000000000" pitchFamily="18" charset="-128"/>
                <a:cs typeface="Arial" panose="020B0604020202020204" pitchFamily="34" charset="0"/>
              </a:rPr>
              <a:t> (Rowlands i sur., 2017.) </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Istraživanja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pokazala</a:t>
            </a:r>
            <a:r>
              <a:rPr lang="en-US" sz="2600" dirty="0">
                <a:solidFill>
                  <a:schemeClr val="tx1"/>
                </a:solidFill>
                <a:latin typeface="+mn-lt"/>
                <a:ea typeface="Yu Mincho" panose="02020400000000000000" pitchFamily="18" charset="-128"/>
                <a:cs typeface="Arial" panose="020B0604020202020204" pitchFamily="34" charset="0"/>
              </a:rPr>
              <a:t> da </a:t>
            </a:r>
            <a:r>
              <a:rPr lang="en-US" sz="2600" dirty="0" err="1">
                <a:solidFill>
                  <a:schemeClr val="tx1"/>
                </a:solidFill>
                <a:latin typeface="+mn-lt"/>
                <a:ea typeface="Yu Mincho" panose="02020400000000000000" pitchFamily="18" charset="-128"/>
                <a:cs typeface="Arial" panose="020B0604020202020204" pitchFamily="34" charset="0"/>
              </a:rPr>
              <a:t>osobe</a:t>
            </a:r>
            <a:r>
              <a:rPr lang="en-US" sz="2600" dirty="0">
                <a:solidFill>
                  <a:schemeClr val="tx1"/>
                </a:solidFill>
                <a:latin typeface="+mn-lt"/>
                <a:ea typeface="Yu Mincho" panose="02020400000000000000" pitchFamily="18" charset="-128"/>
                <a:cs typeface="Arial" panose="020B0604020202020204" pitchFamily="34" charset="0"/>
              </a:rPr>
              <a:t> s </a:t>
            </a:r>
            <a:r>
              <a:rPr lang="en-US" sz="2600" dirty="0" err="1">
                <a:solidFill>
                  <a:schemeClr val="tx1"/>
                </a:solidFill>
                <a:latin typeface="+mn-lt"/>
                <a:ea typeface="Yu Mincho" panose="02020400000000000000" pitchFamily="18" charset="-128"/>
                <a:cs typeface="Arial" panose="020B0604020202020204" pitchFamily="34" charset="0"/>
              </a:rPr>
              <a:t>niskom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razinom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zdravstvene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pismenosti</a:t>
            </a:r>
            <a:r>
              <a:rPr lang="hr-HR"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teže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pristupaju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zdravstvenim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uslugama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češće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hospitalizirane</a:t>
            </a:r>
            <a:r>
              <a:rPr lang="en-US" sz="2600" dirty="0">
                <a:solidFill>
                  <a:schemeClr val="tx1"/>
                </a:solidFill>
                <a:latin typeface="+mn-lt"/>
                <a:ea typeface="Yu Mincho" panose="02020400000000000000" pitchFamily="18" charset="-128"/>
                <a:cs typeface="Arial" panose="020B0604020202020204" pitchFamily="34" charset="0"/>
              </a:rPr>
              <a:t>,</a:t>
            </a:r>
            <a:r>
              <a:rPr lang="hr-HR" sz="2600" dirty="0">
                <a:solidFill>
                  <a:schemeClr val="tx1"/>
                </a:solidFill>
                <a:latin typeface="+mn-lt"/>
                <a:ea typeface="Yu Mincho" panose="02020400000000000000" pitchFamily="18" charset="-128"/>
                <a:cs typeface="Arial" panose="020B0604020202020204" pitchFamily="34" charset="0"/>
              </a:rPr>
              <a:t> </a:t>
            </a:r>
            <a:r>
              <a:rPr lang="en-US" sz="2600" dirty="0">
                <a:solidFill>
                  <a:schemeClr val="tx1"/>
                </a:solidFill>
                <a:latin typeface="+mn-lt"/>
                <a:ea typeface="Yu Mincho" panose="02020400000000000000" pitchFamily="18" charset="-128"/>
                <a:cs typeface="Arial" panose="020B0604020202020204" pitchFamily="34" charset="0"/>
              </a:rPr>
              <a:t>ne </a:t>
            </a:r>
            <a:r>
              <a:rPr lang="en-US" sz="2600" dirty="0" err="1">
                <a:solidFill>
                  <a:schemeClr val="tx1"/>
                </a:solidFill>
                <a:latin typeface="+mn-lt"/>
                <a:ea typeface="Yu Mincho" panose="02020400000000000000" pitchFamily="18" charset="-128"/>
                <a:cs typeface="Arial" panose="020B0604020202020204" pitchFamily="34" charset="0"/>
              </a:rPr>
              <a:t>pridržavaju</a:t>
            </a:r>
            <a:r>
              <a:rPr lang="en-US" sz="2600" dirty="0">
                <a:solidFill>
                  <a:schemeClr val="tx1"/>
                </a:solidFill>
                <a:latin typeface="+mn-lt"/>
                <a:ea typeface="Yu Mincho" panose="02020400000000000000" pitchFamily="18" charset="-128"/>
                <a:cs typeface="Arial" panose="020B0604020202020204" pitchFamily="34" charset="0"/>
              </a:rPr>
              <a:t> se </a:t>
            </a:r>
            <a:r>
              <a:rPr lang="en-US" sz="2600" dirty="0" err="1">
                <a:solidFill>
                  <a:schemeClr val="tx1"/>
                </a:solidFill>
                <a:latin typeface="+mn-lt"/>
                <a:ea typeface="Yu Mincho" panose="02020400000000000000" pitchFamily="18" charset="-128"/>
                <a:cs typeface="Arial" panose="020B0604020202020204" pitchFamily="34" charset="0"/>
              </a:rPr>
              <a:t>zdravstvenih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preporuka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neispravno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uzimanje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lijekova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nepridržavanje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dijetnih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režima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izostanak</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tjelesne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aktivnosti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rijetko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koriste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preventivne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mjere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zaštite</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preventivne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preglede</a:t>
            </a:r>
            <a:r>
              <a:rPr lang="en-US" sz="2600" dirty="0">
                <a:solidFill>
                  <a:schemeClr val="tx1"/>
                </a:solidFill>
                <a:latin typeface="+mn-lt"/>
                <a:ea typeface="Yu Mincho" panose="02020400000000000000" pitchFamily="18" charset="-128"/>
                <a:cs typeface="Arial" panose="020B0604020202020204" pitchFamily="34" charset="0"/>
              </a:rPr>
              <a:t>. </a:t>
            </a:r>
          </a:p>
        </p:txBody>
      </p:sp>
      <p:sp>
        <p:nvSpPr>
          <p:cNvPr id="6" name="Oval 5">
            <a:extLst>
              <a:ext uri="{FF2B5EF4-FFF2-40B4-BE49-F238E27FC236}">
                <a16:creationId xmlns:a16="http://schemas.microsoft.com/office/drawing/2014/main" id="{A89F7A28-D5CD-43BB-B87C-00B31351D2A8}"/>
              </a:ext>
            </a:extLst>
          </p:cNvPr>
          <p:cNvSpPr/>
          <p:nvPr/>
        </p:nvSpPr>
        <p:spPr>
          <a:xfrm>
            <a:off x="10913291" y="4234402"/>
            <a:ext cx="2280816" cy="2095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nisk</a:t>
            </a:r>
            <a:r>
              <a:rPr lang="hr-HR" sz="2000"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a</a:t>
            </a:r>
            <a:r>
              <a:rPr lang="en-US" sz="2000"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 </a:t>
            </a:r>
            <a:r>
              <a:rPr lang="en-US" sz="2000" dirty="0" err="1">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razin</a:t>
            </a:r>
            <a:r>
              <a:rPr lang="hr-HR" sz="2000"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a</a:t>
            </a:r>
            <a:r>
              <a:rPr lang="en-US" sz="2000"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 </a:t>
            </a:r>
            <a:r>
              <a:rPr lang="en-US" sz="2000" dirty="0" err="1">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zdravstvene</a:t>
            </a:r>
            <a:r>
              <a:rPr lang="en-US" sz="2000" dirty="0">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 </a:t>
            </a:r>
            <a:r>
              <a:rPr lang="en-US" sz="2000" dirty="0" err="1">
                <a:ln w="0"/>
                <a:solidFill>
                  <a:srgbClr val="002060"/>
                </a:solidFill>
                <a:effectLst>
                  <a:outerShdw blurRad="38100" dist="19050" dir="2700000" algn="tl" rotWithShape="0">
                    <a:schemeClr val="dk1">
                      <a:alpha val="40000"/>
                    </a:schemeClr>
                  </a:outerShdw>
                </a:effectLst>
                <a:latin typeface="Calibri" panose="020F0502020204030204" pitchFamily="34" charset="0"/>
                <a:ea typeface="Yu Mincho" panose="02020400000000000000" pitchFamily="18" charset="-128"/>
                <a:cs typeface="Arial" panose="020B0604020202020204" pitchFamily="34" charset="0"/>
              </a:rPr>
              <a:t>pismenosti</a:t>
            </a:r>
            <a:endParaRPr lang="hr-HR" sz="2000" dirty="0">
              <a:ln w="0"/>
              <a:solidFill>
                <a:srgbClr val="002060"/>
              </a:solidFill>
              <a:effectLst>
                <a:outerShdw blurRad="38100" dist="19050" dir="2700000" algn="tl" rotWithShape="0">
                  <a:schemeClr val="dk1">
                    <a:alpha val="40000"/>
                  </a:schemeClr>
                </a:outerShdw>
              </a:effectLst>
            </a:endParaRPr>
          </a:p>
        </p:txBody>
      </p:sp>
      <p:cxnSp>
        <p:nvCxnSpPr>
          <p:cNvPr id="8" name="Straight Arrow Connector 7">
            <a:extLst>
              <a:ext uri="{FF2B5EF4-FFF2-40B4-BE49-F238E27FC236}">
                <a16:creationId xmlns:a16="http://schemas.microsoft.com/office/drawing/2014/main" id="{D3314BEF-BC66-40F3-9674-412A628A564D}"/>
              </a:ext>
            </a:extLst>
          </p:cNvPr>
          <p:cNvCxnSpPr>
            <a:cxnSpLocks/>
          </p:cNvCxnSpPr>
          <p:nvPr/>
        </p:nvCxnSpPr>
        <p:spPr>
          <a:xfrm flipV="1">
            <a:off x="13259991" y="4570575"/>
            <a:ext cx="1070511" cy="33733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4" name="Oval 13">
            <a:extLst>
              <a:ext uri="{FF2B5EF4-FFF2-40B4-BE49-F238E27FC236}">
                <a16:creationId xmlns:a16="http://schemas.microsoft.com/office/drawing/2014/main" id="{213C1467-F23A-462B-B2FE-62CF93CCCB42}"/>
              </a:ext>
            </a:extLst>
          </p:cNvPr>
          <p:cNvSpPr/>
          <p:nvPr/>
        </p:nvSpPr>
        <p:spPr>
          <a:xfrm>
            <a:off x="14662170" y="3171298"/>
            <a:ext cx="2060985" cy="18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češće</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hospitaliziran</a:t>
            </a:r>
            <a:r>
              <a:rPr lang="hr-HR" dirty="0">
                <a:solidFill>
                  <a:srgbClr val="002060"/>
                </a:solidFill>
                <a:latin typeface="Calibri" panose="020F0502020204030204" pitchFamily="34" charset="0"/>
                <a:ea typeface="Yu Mincho" panose="02020400000000000000" pitchFamily="18" charset="-128"/>
                <a:cs typeface="Arial" panose="020B0604020202020204" pitchFamily="34" charset="0"/>
              </a:rPr>
              <a:t>i</a:t>
            </a:r>
            <a:endParaRPr lang="hr-HR" dirty="0">
              <a:solidFill>
                <a:srgbClr val="002060"/>
              </a:solidFill>
            </a:endParaRPr>
          </a:p>
        </p:txBody>
      </p:sp>
      <p:sp>
        <p:nvSpPr>
          <p:cNvPr id="15" name="Oval 14">
            <a:extLst>
              <a:ext uri="{FF2B5EF4-FFF2-40B4-BE49-F238E27FC236}">
                <a16:creationId xmlns:a16="http://schemas.microsoft.com/office/drawing/2014/main" id="{D2940993-535D-4223-96FF-81A4F6BD6F70}"/>
              </a:ext>
            </a:extLst>
          </p:cNvPr>
          <p:cNvSpPr/>
          <p:nvPr/>
        </p:nvSpPr>
        <p:spPr>
          <a:xfrm>
            <a:off x="14510145" y="5681912"/>
            <a:ext cx="2060985" cy="18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ne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pridržavaju</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se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zdravstvenih</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preporuka</a:t>
            </a:r>
            <a:endParaRPr lang="hr-HR" dirty="0">
              <a:solidFill>
                <a:srgbClr val="002060"/>
              </a:solidFill>
            </a:endParaRPr>
          </a:p>
        </p:txBody>
      </p:sp>
      <p:sp>
        <p:nvSpPr>
          <p:cNvPr id="16" name="Oval 15">
            <a:extLst>
              <a:ext uri="{FF2B5EF4-FFF2-40B4-BE49-F238E27FC236}">
                <a16:creationId xmlns:a16="http://schemas.microsoft.com/office/drawing/2014/main" id="{CC4D7695-4149-4F36-9278-6ECADE6DAB9F}"/>
              </a:ext>
            </a:extLst>
          </p:cNvPr>
          <p:cNvSpPr/>
          <p:nvPr/>
        </p:nvSpPr>
        <p:spPr>
          <a:xfrm>
            <a:off x="12639310" y="7301264"/>
            <a:ext cx="2060985" cy="18169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rijetko</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koriste</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preventivne</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mjere</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zaštite</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i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preventivne</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preglede</a:t>
            </a:r>
            <a:endParaRPr lang="hr-HR" dirty="0">
              <a:solidFill>
                <a:srgbClr val="002060"/>
              </a:solidFill>
            </a:endParaRPr>
          </a:p>
        </p:txBody>
      </p:sp>
      <p:sp>
        <p:nvSpPr>
          <p:cNvPr id="17" name="Oval 16">
            <a:extLst>
              <a:ext uri="{FF2B5EF4-FFF2-40B4-BE49-F238E27FC236}">
                <a16:creationId xmlns:a16="http://schemas.microsoft.com/office/drawing/2014/main" id="{CF5EB805-0282-4C75-8BFA-9A22929768E4}"/>
              </a:ext>
            </a:extLst>
          </p:cNvPr>
          <p:cNvSpPr/>
          <p:nvPr/>
        </p:nvSpPr>
        <p:spPr>
          <a:xfrm>
            <a:off x="12540478" y="1792362"/>
            <a:ext cx="2060985" cy="17555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teže</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pristupaju</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zdravstvenim</a:t>
            </a:r>
            <a:r>
              <a:rPr lang="en-US" dirty="0">
                <a:solidFill>
                  <a:srgbClr val="002060"/>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rgbClr val="002060"/>
                </a:solidFill>
                <a:latin typeface="Calibri" panose="020F0502020204030204" pitchFamily="34" charset="0"/>
                <a:ea typeface="Yu Mincho" panose="02020400000000000000" pitchFamily="18" charset="-128"/>
                <a:cs typeface="Arial" panose="020B0604020202020204" pitchFamily="34" charset="0"/>
              </a:rPr>
              <a:t>uslugama</a:t>
            </a:r>
            <a:endParaRPr lang="en-US" dirty="0">
              <a:ln w="0"/>
              <a:solidFill>
                <a:srgbClr val="002060"/>
              </a:solidFill>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endParaRPr>
          </a:p>
        </p:txBody>
      </p:sp>
      <p:cxnSp>
        <p:nvCxnSpPr>
          <p:cNvPr id="28" name="Straight Arrow Connector 27">
            <a:extLst>
              <a:ext uri="{FF2B5EF4-FFF2-40B4-BE49-F238E27FC236}">
                <a16:creationId xmlns:a16="http://schemas.microsoft.com/office/drawing/2014/main" id="{0017988C-DFDE-47D2-99F6-15F4E3DB2196}"/>
              </a:ext>
            </a:extLst>
          </p:cNvPr>
          <p:cNvCxnSpPr>
            <a:cxnSpLocks/>
          </p:cNvCxnSpPr>
          <p:nvPr/>
        </p:nvCxnSpPr>
        <p:spPr>
          <a:xfrm flipV="1">
            <a:off x="12614256" y="3547936"/>
            <a:ext cx="453728" cy="766775"/>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1" name="Straight Arrow Connector 30">
            <a:extLst>
              <a:ext uri="{FF2B5EF4-FFF2-40B4-BE49-F238E27FC236}">
                <a16:creationId xmlns:a16="http://schemas.microsoft.com/office/drawing/2014/main" id="{9AE607F3-5C87-4BEC-845A-455461C0C7C1}"/>
              </a:ext>
            </a:extLst>
          </p:cNvPr>
          <p:cNvCxnSpPr>
            <a:cxnSpLocks/>
          </p:cNvCxnSpPr>
          <p:nvPr/>
        </p:nvCxnSpPr>
        <p:spPr>
          <a:xfrm>
            <a:off x="12572421" y="6425364"/>
            <a:ext cx="687570" cy="784381"/>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34" name="Straight Arrow Connector 33">
            <a:extLst>
              <a:ext uri="{FF2B5EF4-FFF2-40B4-BE49-F238E27FC236}">
                <a16:creationId xmlns:a16="http://schemas.microsoft.com/office/drawing/2014/main" id="{CF4D2E1B-7661-456A-816A-1208B9683B34}"/>
              </a:ext>
            </a:extLst>
          </p:cNvPr>
          <p:cNvCxnSpPr>
            <a:cxnSpLocks/>
          </p:cNvCxnSpPr>
          <p:nvPr/>
        </p:nvCxnSpPr>
        <p:spPr>
          <a:xfrm>
            <a:off x="13300998" y="5637842"/>
            <a:ext cx="994749" cy="44863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556491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9DB37B-9375-4C07-91C8-CCB74BD1EABC}"/>
              </a:ext>
            </a:extLst>
          </p:cNvPr>
          <p:cNvPicPr>
            <a:picLocks noChangeAspect="1"/>
          </p:cNvPicPr>
          <p:nvPr/>
        </p:nvPicPr>
        <p:blipFill>
          <a:blip r:embed="rId2"/>
          <a:stretch>
            <a:fillRect/>
          </a:stretch>
        </p:blipFill>
        <p:spPr>
          <a:xfrm>
            <a:off x="8902551" y="2917557"/>
            <a:ext cx="8096250" cy="4905375"/>
          </a:xfrm>
          <a:prstGeom prst="rect">
            <a:avLst/>
          </a:prstGeom>
        </p:spPr>
      </p:pic>
      <p:sp>
        <p:nvSpPr>
          <p:cNvPr id="4" name="Rectangle 3">
            <a:extLst>
              <a:ext uri="{FF2B5EF4-FFF2-40B4-BE49-F238E27FC236}">
                <a16:creationId xmlns:a16="http://schemas.microsoft.com/office/drawing/2014/main" id="{FFB12784-C52C-48FA-909D-2C3171D80155}"/>
              </a:ext>
            </a:extLst>
          </p:cNvPr>
          <p:cNvSpPr/>
          <p:nvPr/>
        </p:nvSpPr>
        <p:spPr>
          <a:xfrm>
            <a:off x="9431370" y="8141879"/>
            <a:ext cx="7312036" cy="461665"/>
          </a:xfrm>
          <a:prstGeom prst="rect">
            <a:avLst/>
          </a:prstGeom>
        </p:spPr>
        <p:txBody>
          <a:bodyPr wrap="square">
            <a:spAutoFit/>
          </a:bodyPr>
          <a:lstStyle/>
          <a:p>
            <a:r>
              <a:rPr lang="en-US" sz="1200" dirty="0"/>
              <a:t>Centers for Disease Control and Prevention (CDC), Center for Preparedness and Response</a:t>
            </a:r>
            <a:r>
              <a:rPr lang="hr-HR" sz="1200" dirty="0"/>
              <a:t> </a:t>
            </a:r>
            <a:r>
              <a:rPr lang="en-US" sz="1200" dirty="0"/>
              <a:t>:</a:t>
            </a:r>
            <a:r>
              <a:rPr lang="hr-HR" sz="1200" dirty="0" err="1"/>
              <a:t>Available</a:t>
            </a:r>
            <a:r>
              <a:rPr lang="hr-HR" sz="1200" dirty="0"/>
              <a:t> at: </a:t>
            </a:r>
            <a:r>
              <a:rPr lang="en-US" sz="1200" dirty="0"/>
              <a:t> https://www.cdc.gov/cpr/infographics/healthliteracy.htm</a:t>
            </a:r>
            <a:endParaRPr lang="hr-HR" sz="1200" dirty="0"/>
          </a:p>
        </p:txBody>
      </p:sp>
      <p:sp>
        <p:nvSpPr>
          <p:cNvPr id="7" name="Callout: Right Arrow 6">
            <a:extLst>
              <a:ext uri="{FF2B5EF4-FFF2-40B4-BE49-F238E27FC236}">
                <a16:creationId xmlns:a16="http://schemas.microsoft.com/office/drawing/2014/main" id="{3FB750B0-DAAA-402D-99E9-5517A087F6C3}"/>
              </a:ext>
            </a:extLst>
          </p:cNvPr>
          <p:cNvSpPr/>
          <p:nvPr/>
        </p:nvSpPr>
        <p:spPr>
          <a:xfrm>
            <a:off x="6565392" y="5097781"/>
            <a:ext cx="45719" cy="45719"/>
          </a:xfrm>
          <a:prstGeom prst="rightArrowCallout">
            <a:avLst>
              <a:gd name="adj1" fmla="val 25000"/>
              <a:gd name="adj2" fmla="val 50000"/>
              <a:gd name="adj3" fmla="val 25000"/>
              <a:gd name="adj4"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9" name="Callout: Right Arrow 8">
            <a:extLst>
              <a:ext uri="{FF2B5EF4-FFF2-40B4-BE49-F238E27FC236}">
                <a16:creationId xmlns:a16="http://schemas.microsoft.com/office/drawing/2014/main" id="{B5A0A2D9-0272-4C49-8D1D-82AC177D8A1A}"/>
              </a:ext>
            </a:extLst>
          </p:cNvPr>
          <p:cNvSpPr/>
          <p:nvPr/>
        </p:nvSpPr>
        <p:spPr>
          <a:xfrm>
            <a:off x="1538857" y="3892379"/>
            <a:ext cx="6385284" cy="2679933"/>
          </a:xfrm>
          <a:prstGeom prst="rightArrowCallout">
            <a:avLst/>
          </a:prstGeom>
          <a:solidFill>
            <a:schemeClr val="bg1"/>
          </a:solidFill>
          <a:ln>
            <a:solidFill>
              <a:srgbClr val="0070C0"/>
            </a:solidFill>
          </a:ln>
          <a:effectLst>
            <a:outerShdw blurRad="50800" dist="38100" algn="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r>
              <a:rPr lang="en-US" sz="3200" dirty="0" err="1"/>
              <a:t>Nepovoljni</a:t>
            </a:r>
            <a:r>
              <a:rPr lang="en-US" sz="3200" dirty="0"/>
              <a:t> </a:t>
            </a:r>
            <a:r>
              <a:rPr lang="en-US" sz="3200" dirty="0" err="1"/>
              <a:t>zdravstveni</a:t>
            </a:r>
            <a:r>
              <a:rPr lang="en-US" sz="3200" dirty="0"/>
              <a:t> </a:t>
            </a:r>
            <a:r>
              <a:rPr lang="en-US" sz="3200" dirty="0" err="1"/>
              <a:t>ishodi</a:t>
            </a:r>
            <a:r>
              <a:rPr lang="en-US" sz="3200" dirty="0"/>
              <a:t> za </a:t>
            </a:r>
            <a:r>
              <a:rPr lang="en-US" sz="3200" dirty="0" err="1"/>
              <a:t>pacijente</a:t>
            </a:r>
            <a:r>
              <a:rPr lang="en-US" sz="3200" dirty="0"/>
              <a:t> s </a:t>
            </a:r>
            <a:r>
              <a:rPr lang="en-US" sz="3200" dirty="0" err="1"/>
              <a:t>niskom</a:t>
            </a:r>
            <a:r>
              <a:rPr lang="en-US" sz="3200" dirty="0"/>
              <a:t> </a:t>
            </a:r>
            <a:r>
              <a:rPr lang="en-US" sz="3200" dirty="0" err="1"/>
              <a:t>zdravstvenom</a:t>
            </a:r>
            <a:r>
              <a:rPr lang="en-US" sz="3200" dirty="0"/>
              <a:t> </a:t>
            </a:r>
            <a:r>
              <a:rPr lang="en-US" sz="3200" dirty="0" err="1"/>
              <a:t>pismenošću</a:t>
            </a:r>
            <a:endParaRPr lang="hr-HR" sz="3200" dirty="0"/>
          </a:p>
        </p:txBody>
      </p:sp>
      <p:sp>
        <p:nvSpPr>
          <p:cNvPr id="6" name="Google Shape;118;p6">
            <a:extLst>
              <a:ext uri="{FF2B5EF4-FFF2-40B4-BE49-F238E27FC236}">
                <a16:creationId xmlns:a16="http://schemas.microsoft.com/office/drawing/2014/main" id="{54CCED62-254A-4469-8C82-0C00DD633AAB}"/>
              </a:ext>
            </a:extLst>
          </p:cNvPr>
          <p:cNvSpPr txBox="1"/>
          <p:nvPr/>
        </p:nvSpPr>
        <p:spPr>
          <a:xfrm>
            <a:off x="1683158" y="1067156"/>
            <a:ext cx="13210718" cy="2923837"/>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1.4. </a:t>
            </a:r>
            <a:r>
              <a:rPr lang="en-US" sz="4400" b="1" dirty="0" err="1">
                <a:solidFill>
                  <a:schemeClr val="tx1"/>
                </a:solidFill>
                <a:ea typeface="Helvetica Neue"/>
                <a:cs typeface="Helvetica Neue"/>
                <a:sym typeface="Helvetica Neue"/>
              </a:rPr>
              <a:t>Povezanost</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zdravstvene</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pismenosti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sa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zdravljem</a:t>
            </a:r>
            <a:r>
              <a:rPr lang="en-US" sz="4400" b="1" dirty="0">
                <a:solidFill>
                  <a:schemeClr val="tx1"/>
                </a:solidFill>
                <a:ea typeface="Helvetica Neue"/>
                <a:cs typeface="Helvetica Neue"/>
                <a:sym typeface="Helvetica Neue"/>
              </a:rPr>
              <a:t> i </a:t>
            </a:r>
            <a:r>
              <a:rPr lang="en-US" sz="4400" b="1" dirty="0" err="1">
                <a:solidFill>
                  <a:schemeClr val="tx1"/>
                </a:solidFill>
                <a:ea typeface="Helvetica Neue"/>
                <a:cs typeface="Helvetica Neue"/>
                <a:sym typeface="Helvetica Neue"/>
              </a:rPr>
              <a:t>kvalitetom</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života</a:t>
            </a:r>
            <a:endParaRPr lang="en-US" sz="4400" b="1" dirty="0">
              <a:solidFill>
                <a:schemeClr val="tx1"/>
              </a:solidFill>
              <a:ea typeface="Helvetica Neue"/>
              <a:cs typeface="Helvetica Neue"/>
              <a:sym typeface="Helvetica Neue"/>
            </a:endParaRPr>
          </a:p>
          <a:p>
            <a:pPr lvl="0"/>
            <a:endParaRPr lang="en-US" sz="4800" b="1" dirty="0">
              <a:solidFill>
                <a:schemeClr val="tx1"/>
              </a:solidFill>
              <a:ea typeface="Helvetica Neue"/>
              <a:cs typeface="Helvetica Neue"/>
              <a:sym typeface="Helvetica Neue"/>
            </a:endParaRPr>
          </a:p>
          <a:p>
            <a:pPr lvl="0"/>
            <a:endParaRPr lang="hr-HR" sz="48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137735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70545" y="1240034"/>
            <a:ext cx="13210718" cy="1446509"/>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1.4. Povezanost zdravstvene pismenosti sa zdravljem i kvalitetom života</a:t>
            </a:r>
          </a:p>
        </p:txBody>
      </p:sp>
      <p:sp>
        <p:nvSpPr>
          <p:cNvPr id="5" name="TextBox 4">
            <a:extLst>
              <a:ext uri="{FF2B5EF4-FFF2-40B4-BE49-F238E27FC236}">
                <a16:creationId xmlns:a16="http://schemas.microsoft.com/office/drawing/2014/main" id="{1699FA08-616C-41F5-9E6C-80AC51BDCC6E}"/>
              </a:ext>
            </a:extLst>
          </p:cNvPr>
          <p:cNvSpPr txBox="1"/>
          <p:nvPr/>
        </p:nvSpPr>
        <p:spPr>
          <a:xfrm>
            <a:off x="1171096" y="3661156"/>
            <a:ext cx="7552623" cy="2161810"/>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3200" dirty="0" err="1">
                <a:solidFill>
                  <a:schemeClr val="tx1"/>
                </a:solidFill>
                <a:latin typeface="+mn-lt"/>
                <a:ea typeface="Yu Mincho" panose="02020400000000000000" pitchFamily="18" charset="-128"/>
                <a:cs typeface="Arial" panose="020B0604020202020204" pitchFamily="34" charset="0"/>
              </a:rPr>
              <a:t>Kako</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niska</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zdravstvena</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pismenost</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utječe</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na</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loše</a:t>
            </a:r>
            <a:r>
              <a:rPr lang="en-US" sz="3200" dirty="0">
                <a:solidFill>
                  <a:schemeClr val="tx1"/>
                </a:solidFill>
                <a:latin typeface="+mn-lt"/>
                <a:ea typeface="Yu Mincho" panose="02020400000000000000" pitchFamily="18" charset="-128"/>
                <a:cs typeface="Arial" panose="020B0604020202020204" pitchFamily="34" charset="0"/>
              </a:rPr>
              <a:t> </a:t>
            </a:r>
            <a:r>
              <a:rPr lang="hr-HR" sz="3200" dirty="0">
                <a:solidFill>
                  <a:schemeClr val="tx1"/>
                </a:solidFill>
                <a:latin typeface="+mn-lt"/>
                <a:ea typeface="Yu Mincho" panose="02020400000000000000" pitchFamily="18" charset="-128"/>
                <a:cs typeface="Arial" panose="020B0604020202020204" pitchFamily="34" charset="0"/>
              </a:rPr>
              <a:t>zdravstveno stanje</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pojedin</a:t>
            </a:r>
            <a:r>
              <a:rPr lang="hr-HR" sz="3200" dirty="0" err="1">
                <a:solidFill>
                  <a:schemeClr val="tx1"/>
                </a:solidFill>
                <a:latin typeface="+mn-lt"/>
                <a:ea typeface="Yu Mincho" panose="02020400000000000000" pitchFamily="18" charset="-128"/>
                <a:cs typeface="Arial" panose="020B0604020202020204" pitchFamily="34" charset="0"/>
              </a:rPr>
              <a:t>ca</a:t>
            </a:r>
            <a:r>
              <a:rPr lang="en-US" sz="3200" dirty="0">
                <a:solidFill>
                  <a:schemeClr val="tx1"/>
                </a:solidFill>
                <a:latin typeface="+mn-lt"/>
                <a:ea typeface="Yu Mincho" panose="02020400000000000000" pitchFamily="18" charset="-128"/>
                <a:cs typeface="Arial" panose="020B0604020202020204" pitchFamily="34" charset="0"/>
              </a:rPr>
              <a:t> </a:t>
            </a:r>
            <a:r>
              <a:rPr lang="hr-HR" sz="3200" dirty="0">
                <a:solidFill>
                  <a:schemeClr val="tx1"/>
                </a:solidFill>
                <a:latin typeface="+mn-lt"/>
                <a:ea typeface="Yu Mincho" panose="02020400000000000000" pitchFamily="18" charset="-128"/>
                <a:cs typeface="Arial" panose="020B0604020202020204" pitchFamily="34" charset="0"/>
              </a:rPr>
              <a:t>ona je </a:t>
            </a:r>
            <a:r>
              <a:rPr lang="en-US" sz="3200" dirty="0" err="1">
                <a:solidFill>
                  <a:schemeClr val="tx1"/>
                </a:solidFill>
                <a:latin typeface="+mn-lt"/>
                <a:ea typeface="Yu Mincho" panose="02020400000000000000" pitchFamily="18" charset="-128"/>
                <a:cs typeface="Arial" panose="020B0604020202020204" pitchFamily="34" charset="0"/>
              </a:rPr>
              <a:t>optereć</a:t>
            </a:r>
            <a:r>
              <a:rPr lang="hr-HR" sz="3200" dirty="0" err="1">
                <a:solidFill>
                  <a:schemeClr val="tx1"/>
                </a:solidFill>
                <a:latin typeface="+mn-lt"/>
                <a:ea typeface="Yu Mincho" panose="02020400000000000000" pitchFamily="18" charset="-128"/>
                <a:cs typeface="Arial" panose="020B0604020202020204" pitchFamily="34" charset="0"/>
              </a:rPr>
              <a:t>enje</a:t>
            </a:r>
            <a:r>
              <a:rPr lang="en-US" sz="3200" dirty="0">
                <a:solidFill>
                  <a:schemeClr val="tx1"/>
                </a:solidFill>
                <a:latin typeface="+mn-lt"/>
                <a:ea typeface="Yu Mincho" panose="02020400000000000000" pitchFamily="18" charset="-128"/>
                <a:cs typeface="Arial" panose="020B0604020202020204" pitchFamily="34" charset="0"/>
              </a:rPr>
              <a:t> i </a:t>
            </a:r>
            <a:r>
              <a:rPr lang="hr-HR" sz="3200" dirty="0">
                <a:solidFill>
                  <a:schemeClr val="tx1"/>
                </a:solidFill>
                <a:latin typeface="+mn-lt"/>
                <a:ea typeface="Yu Mincho" panose="02020400000000000000" pitchFamily="18" charset="-128"/>
                <a:cs typeface="Arial" panose="020B0604020202020204" pitchFamily="34" charset="0"/>
              </a:rPr>
              <a:t>za </a:t>
            </a:r>
            <a:r>
              <a:rPr lang="en-US" sz="3200" dirty="0" err="1">
                <a:solidFill>
                  <a:schemeClr val="tx1"/>
                </a:solidFill>
                <a:latin typeface="+mn-lt"/>
                <a:ea typeface="Yu Mincho" panose="02020400000000000000" pitchFamily="18" charset="-128"/>
                <a:cs typeface="Arial" panose="020B0604020202020204" pitchFamily="34" charset="0"/>
              </a:rPr>
              <a:t>društvenu</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zajednicu</a:t>
            </a:r>
            <a:endParaRPr lang="hr-HR" sz="3200" dirty="0">
              <a:solidFill>
                <a:schemeClr val="tx1"/>
              </a:solidFill>
              <a:latin typeface="+mn-lt"/>
              <a:ea typeface="Yu Mincho" panose="02020400000000000000" pitchFamily="18" charset="-128"/>
              <a:cs typeface="Arial" panose="020B0604020202020204" pitchFamily="34" charset="0"/>
            </a:endParaRPr>
          </a:p>
        </p:txBody>
      </p:sp>
      <p:graphicFrame>
        <p:nvGraphicFramePr>
          <p:cNvPr id="4" name="Diagram 3">
            <a:extLst>
              <a:ext uri="{FF2B5EF4-FFF2-40B4-BE49-F238E27FC236}">
                <a16:creationId xmlns:a16="http://schemas.microsoft.com/office/drawing/2014/main" id="{05EA4B93-9278-4D93-A9A5-4EC94B9260EE}"/>
              </a:ext>
            </a:extLst>
          </p:cNvPr>
          <p:cNvGraphicFramePr/>
          <p:nvPr>
            <p:extLst>
              <p:ext uri="{D42A27DB-BD31-4B8C-83A1-F6EECF244321}">
                <p14:modId xmlns:p14="http://schemas.microsoft.com/office/powerpoint/2010/main" val="2479792239"/>
              </p:ext>
            </p:extLst>
          </p:nvPr>
        </p:nvGraphicFramePr>
        <p:xfrm>
          <a:off x="8884508" y="2730159"/>
          <a:ext cx="9897952" cy="63168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D1839AA-18D2-44F4-93E7-057DF58A798D}"/>
              </a:ext>
            </a:extLst>
          </p:cNvPr>
          <p:cNvSpPr txBox="1"/>
          <p:nvPr/>
        </p:nvSpPr>
        <p:spPr>
          <a:xfrm>
            <a:off x="9912098" y="5143500"/>
            <a:ext cx="1188718" cy="307777"/>
          </a:xfrm>
          <a:prstGeom prst="rect">
            <a:avLst/>
          </a:prstGeom>
          <a:noFill/>
        </p:spPr>
        <p:txBody>
          <a:bodyPr wrap="square" rtlCol="0">
            <a:spAutoFit/>
          </a:bodyPr>
          <a:lstStyle/>
          <a:p>
            <a:endParaRPr lang="hr-HR" dirty="0"/>
          </a:p>
        </p:txBody>
      </p:sp>
      <p:pic>
        <p:nvPicPr>
          <p:cNvPr id="9" name="Graphic 8" descr="Arrow Counterclockwise curve">
            <a:extLst>
              <a:ext uri="{FF2B5EF4-FFF2-40B4-BE49-F238E27FC236}">
                <a16:creationId xmlns:a16="http://schemas.microsoft.com/office/drawing/2014/main" id="{FC5D36FC-AC43-4145-A1B8-876CC497FE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417087">
            <a:off x="8752548" y="6156071"/>
            <a:ext cx="2319100" cy="1874494"/>
          </a:xfrm>
          <a:prstGeom prst="rect">
            <a:avLst/>
          </a:prstGeom>
        </p:spPr>
      </p:pic>
      <p:sp>
        <p:nvSpPr>
          <p:cNvPr id="10" name="TextBox 9">
            <a:extLst>
              <a:ext uri="{FF2B5EF4-FFF2-40B4-BE49-F238E27FC236}">
                <a16:creationId xmlns:a16="http://schemas.microsoft.com/office/drawing/2014/main" id="{C730CBC8-1C8D-4857-9608-A1C279999972}"/>
              </a:ext>
            </a:extLst>
          </p:cNvPr>
          <p:cNvSpPr txBox="1"/>
          <p:nvPr/>
        </p:nvSpPr>
        <p:spPr>
          <a:xfrm>
            <a:off x="5291530" y="6066442"/>
            <a:ext cx="4297162" cy="595932"/>
          </a:xfrm>
          <a:prstGeom prst="rect">
            <a:avLst/>
          </a:prstGeom>
          <a:noFill/>
        </p:spPr>
        <p:txBody>
          <a:bodyPr wrap="square" rtlCol="0">
            <a:spAutoFit/>
          </a:bodyPr>
          <a:lstStyle/>
          <a:p>
            <a:pPr algn="just">
              <a:lnSpc>
                <a:spcPct val="107000"/>
              </a:lnSpc>
              <a:spcAft>
                <a:spcPts val="800"/>
              </a:spcAft>
            </a:pPr>
            <a:r>
              <a:rPr lang="hr-HR" sz="3200" b="1" dirty="0">
                <a:solidFill>
                  <a:srgbClr val="0070C0"/>
                </a:solidFill>
                <a:latin typeface="Calibri" panose="020F0502020204030204" pitchFamily="34" charset="0"/>
                <a:ea typeface="Yu Mincho" panose="02020400000000000000" pitchFamily="18" charset="-128"/>
                <a:cs typeface="Arial" panose="020B0604020202020204" pitchFamily="34" charset="0"/>
              </a:rPr>
              <a:t>Zdravstvene posljedice</a:t>
            </a:r>
            <a:endParaRPr lang="en-US" sz="2800" b="1"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84005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1446509"/>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1.4. </a:t>
            </a:r>
            <a:r>
              <a:rPr lang="en-US" sz="4400" b="1" dirty="0" err="1">
                <a:solidFill>
                  <a:schemeClr val="tx1"/>
                </a:solidFill>
                <a:ea typeface="Helvetica Neue"/>
                <a:cs typeface="Helvetica Neue"/>
                <a:sym typeface="Helvetica Neue"/>
              </a:rPr>
              <a:t>Povezanost</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zdravstvene</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pismenosti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sa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zdravljem</a:t>
            </a:r>
            <a:r>
              <a:rPr lang="en-US" sz="4400" b="1" dirty="0">
                <a:solidFill>
                  <a:schemeClr val="tx1"/>
                </a:solidFill>
                <a:ea typeface="Helvetica Neue"/>
                <a:cs typeface="Helvetica Neue"/>
                <a:sym typeface="Helvetica Neue"/>
              </a:rPr>
              <a:t> i </a:t>
            </a:r>
            <a:r>
              <a:rPr lang="en-US" sz="4400" b="1" dirty="0" err="1">
                <a:solidFill>
                  <a:schemeClr val="tx1"/>
                </a:solidFill>
                <a:ea typeface="Helvetica Neue"/>
                <a:cs typeface="Helvetica Neue"/>
                <a:sym typeface="Helvetica Neue"/>
              </a:rPr>
              <a:t>kvalitetom</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života</a:t>
            </a:r>
            <a:endParaRPr lang="hr-HR" sz="44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286989" y="3627491"/>
            <a:ext cx="6715954" cy="3236207"/>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Visoke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razine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zdravstvene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pismenosti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povezane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su</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s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poboljšanom</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hr-HR" sz="2400" dirty="0">
                <a:solidFill>
                  <a:schemeClr val="tx1"/>
                </a:solidFill>
                <a:latin typeface="Calibri" panose="020F0502020204030204" pitchFamily="34" charset="0"/>
                <a:ea typeface="Yu Mincho" panose="02020400000000000000" pitchFamily="18" charset="-128"/>
                <a:cs typeface="Arial" panose="020B0604020202020204" pitchFamily="34" charset="0"/>
              </a:rPr>
              <a:t>mogućnošću</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brige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o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sebi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kontrolom</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kroničnih</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bolesti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većom</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dostupnošću</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hr-HR" sz="2400" dirty="0">
                <a:solidFill>
                  <a:schemeClr val="tx1"/>
                </a:solidFill>
                <a:latin typeface="Calibri" panose="020F0502020204030204" pitchFamily="34" charset="0"/>
                <a:ea typeface="Yu Mincho" panose="02020400000000000000" pitchFamily="18" charset="-128"/>
                <a:cs typeface="Arial" panose="020B0604020202020204" pitchFamily="34" charset="0"/>
              </a:rPr>
              <a:t>adekvatne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zdravstvenih</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usluga</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po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nižoj</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cijeni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i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boljim</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zdravstvenim</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ishodima</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kao</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i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smanjenjem</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neizvjesnosti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povezane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sa</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zdravljem</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(Tardy i Hale, 1998),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što</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hr-HR" sz="2400" dirty="0">
                <a:solidFill>
                  <a:schemeClr val="tx1"/>
                </a:solidFill>
                <a:latin typeface="Calibri" panose="020F0502020204030204" pitchFamily="34" charset="0"/>
                <a:ea typeface="Yu Mincho" panose="02020400000000000000" pitchFamily="18" charset="-128"/>
                <a:cs typeface="Arial" panose="020B0604020202020204" pitchFamily="34" charset="0"/>
              </a:rPr>
              <a:t>u velikoj mjeri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pridonosi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samostalnosti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i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kvalitetnijem</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životu</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a:t>
            </a:r>
          </a:p>
        </p:txBody>
      </p:sp>
      <p:sp>
        <p:nvSpPr>
          <p:cNvPr id="6" name="Oval 5">
            <a:extLst>
              <a:ext uri="{FF2B5EF4-FFF2-40B4-BE49-F238E27FC236}">
                <a16:creationId xmlns:a16="http://schemas.microsoft.com/office/drawing/2014/main" id="{06532FB8-B9E0-4E53-8EC8-A3DEA139BE6F}"/>
              </a:ext>
            </a:extLst>
          </p:cNvPr>
          <p:cNvSpPr/>
          <p:nvPr/>
        </p:nvSpPr>
        <p:spPr>
          <a:xfrm>
            <a:off x="10297417" y="4486906"/>
            <a:ext cx="2280816" cy="20951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schemeClr val="tx1"/>
                </a:solidFill>
                <a:latin typeface="Calibri" panose="020F0502020204030204" pitchFamily="34" charset="0"/>
                <a:ea typeface="Yu Mincho" panose="02020400000000000000" pitchFamily="18" charset="-128"/>
                <a:cs typeface="Arial" panose="020B0604020202020204" pitchFamily="34" charset="0"/>
              </a:rPr>
              <a:t>Visok</a:t>
            </a:r>
            <a:r>
              <a:rPr lang="hr-HR" sz="2000" dirty="0">
                <a:solidFill>
                  <a:schemeClr val="tx1"/>
                </a:solidFill>
                <a:latin typeface="Calibri" panose="020F0502020204030204" pitchFamily="34" charset="0"/>
                <a:ea typeface="Yu Mincho" panose="02020400000000000000" pitchFamily="18" charset="-128"/>
                <a:cs typeface="Arial" panose="020B0604020202020204" pitchFamily="34" charset="0"/>
              </a:rPr>
              <a:t>a</a:t>
            </a:r>
            <a:r>
              <a:rPr lang="en-US" sz="20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000" dirty="0" err="1">
                <a:solidFill>
                  <a:schemeClr val="tx1"/>
                </a:solidFill>
                <a:latin typeface="Calibri" panose="020F0502020204030204" pitchFamily="34" charset="0"/>
                <a:ea typeface="Yu Mincho" panose="02020400000000000000" pitchFamily="18" charset="-128"/>
                <a:cs typeface="Arial" panose="020B0604020202020204" pitchFamily="34" charset="0"/>
              </a:rPr>
              <a:t>razin</a:t>
            </a:r>
            <a:r>
              <a:rPr lang="hr-HR" sz="2000" dirty="0">
                <a:solidFill>
                  <a:schemeClr val="tx1"/>
                </a:solidFill>
                <a:latin typeface="Calibri" panose="020F0502020204030204" pitchFamily="34" charset="0"/>
                <a:ea typeface="Yu Mincho" panose="02020400000000000000" pitchFamily="18" charset="-128"/>
                <a:cs typeface="Arial" panose="020B0604020202020204" pitchFamily="34" charset="0"/>
              </a:rPr>
              <a:t>a</a:t>
            </a:r>
            <a:r>
              <a:rPr lang="en-US" sz="20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000" dirty="0" err="1">
                <a:solidFill>
                  <a:schemeClr val="tx1"/>
                </a:solidFill>
                <a:latin typeface="Calibri" panose="020F0502020204030204" pitchFamily="34" charset="0"/>
                <a:ea typeface="Yu Mincho" panose="02020400000000000000" pitchFamily="18" charset="-128"/>
                <a:cs typeface="Arial" panose="020B0604020202020204" pitchFamily="34" charset="0"/>
              </a:rPr>
              <a:t>zdravstvene</a:t>
            </a:r>
            <a:r>
              <a:rPr lang="en-US" sz="20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000" dirty="0" err="1">
                <a:solidFill>
                  <a:schemeClr val="tx1"/>
                </a:solidFill>
                <a:latin typeface="Calibri" panose="020F0502020204030204" pitchFamily="34" charset="0"/>
                <a:ea typeface="Yu Mincho" panose="02020400000000000000" pitchFamily="18" charset="-128"/>
                <a:cs typeface="Arial" panose="020B0604020202020204" pitchFamily="34" charset="0"/>
              </a:rPr>
              <a:t>pismenosti</a:t>
            </a:r>
            <a:r>
              <a:rPr lang="en-US" sz="20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endParaRPr lang="hr-HR" sz="2000" dirty="0">
              <a:ln w="0"/>
              <a:solidFill>
                <a:schemeClr val="tx1"/>
              </a:solidFill>
              <a:effectLst>
                <a:outerShdw blurRad="38100" dist="19050" dir="2700000" algn="tl" rotWithShape="0">
                  <a:schemeClr val="dk1">
                    <a:alpha val="40000"/>
                  </a:schemeClr>
                </a:outerShdw>
              </a:effectLst>
            </a:endParaRPr>
          </a:p>
        </p:txBody>
      </p:sp>
      <p:cxnSp>
        <p:nvCxnSpPr>
          <p:cNvPr id="7" name="Straight Arrow Connector 6">
            <a:extLst>
              <a:ext uri="{FF2B5EF4-FFF2-40B4-BE49-F238E27FC236}">
                <a16:creationId xmlns:a16="http://schemas.microsoft.com/office/drawing/2014/main" id="{597DADF2-C3C2-466B-83B7-C7AAAD7EB136}"/>
              </a:ext>
            </a:extLst>
          </p:cNvPr>
          <p:cNvCxnSpPr>
            <a:cxnSpLocks/>
          </p:cNvCxnSpPr>
          <p:nvPr/>
        </p:nvCxnSpPr>
        <p:spPr>
          <a:xfrm flipV="1">
            <a:off x="11437825" y="3763145"/>
            <a:ext cx="573763" cy="45832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8" name="Straight Arrow Connector 7">
            <a:extLst>
              <a:ext uri="{FF2B5EF4-FFF2-40B4-BE49-F238E27FC236}">
                <a16:creationId xmlns:a16="http://schemas.microsoft.com/office/drawing/2014/main" id="{F3119D8D-E97A-4939-9572-91678FF40B63}"/>
              </a:ext>
            </a:extLst>
          </p:cNvPr>
          <p:cNvCxnSpPr>
            <a:cxnSpLocks/>
          </p:cNvCxnSpPr>
          <p:nvPr/>
        </p:nvCxnSpPr>
        <p:spPr>
          <a:xfrm flipV="1">
            <a:off x="12724717" y="4902651"/>
            <a:ext cx="847613" cy="16103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9" name="Straight Arrow Connector 8">
            <a:extLst>
              <a:ext uri="{FF2B5EF4-FFF2-40B4-BE49-F238E27FC236}">
                <a16:creationId xmlns:a16="http://schemas.microsoft.com/office/drawing/2014/main" id="{62C8F2CD-72E7-4E0E-BC53-C5A15FDACED1}"/>
              </a:ext>
            </a:extLst>
          </p:cNvPr>
          <p:cNvCxnSpPr>
            <a:cxnSpLocks/>
          </p:cNvCxnSpPr>
          <p:nvPr/>
        </p:nvCxnSpPr>
        <p:spPr>
          <a:xfrm>
            <a:off x="12807409" y="6016057"/>
            <a:ext cx="1041191" cy="197489"/>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1" name="Straight Arrow Connector 10">
            <a:extLst>
              <a:ext uri="{FF2B5EF4-FFF2-40B4-BE49-F238E27FC236}">
                <a16:creationId xmlns:a16="http://schemas.microsoft.com/office/drawing/2014/main" id="{B7D647B2-335B-44FF-AD3B-F88091A6CD62}"/>
              </a:ext>
            </a:extLst>
          </p:cNvPr>
          <p:cNvCxnSpPr>
            <a:cxnSpLocks/>
          </p:cNvCxnSpPr>
          <p:nvPr/>
        </p:nvCxnSpPr>
        <p:spPr>
          <a:xfrm>
            <a:off x="12298252" y="6794129"/>
            <a:ext cx="773491" cy="241853"/>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3" name="Oval 12">
            <a:extLst>
              <a:ext uri="{FF2B5EF4-FFF2-40B4-BE49-F238E27FC236}">
                <a16:creationId xmlns:a16="http://schemas.microsoft.com/office/drawing/2014/main" id="{2F64807B-B430-47D2-82AE-B39C62E9233C}"/>
              </a:ext>
            </a:extLst>
          </p:cNvPr>
          <p:cNvSpPr/>
          <p:nvPr/>
        </p:nvSpPr>
        <p:spPr>
          <a:xfrm>
            <a:off x="12165399" y="2434635"/>
            <a:ext cx="2060985" cy="1569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solidFill>
                  <a:schemeClr val="tx1"/>
                </a:solidFill>
                <a:latin typeface="Calibri" panose="020F0502020204030204" pitchFamily="34" charset="0"/>
                <a:ea typeface="Yu Mincho" panose="02020400000000000000" pitchFamily="18" charset="-128"/>
                <a:cs typeface="Arial" panose="020B0604020202020204" pitchFamily="34" charset="0"/>
              </a:rPr>
              <a:t>mogućnost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brige</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o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sebi</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a:t>
            </a:r>
            <a:endParaRPr lang="hr-HR" dirty="0"/>
          </a:p>
        </p:txBody>
      </p:sp>
      <p:sp>
        <p:nvSpPr>
          <p:cNvPr id="14" name="Oval 13">
            <a:extLst>
              <a:ext uri="{FF2B5EF4-FFF2-40B4-BE49-F238E27FC236}">
                <a16:creationId xmlns:a16="http://schemas.microsoft.com/office/drawing/2014/main" id="{B638BC3C-B753-48BB-851E-BBACF8A96D46}"/>
              </a:ext>
            </a:extLst>
          </p:cNvPr>
          <p:cNvSpPr/>
          <p:nvPr/>
        </p:nvSpPr>
        <p:spPr>
          <a:xfrm>
            <a:off x="14131647" y="3436657"/>
            <a:ext cx="2060985" cy="17282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kontrol</a:t>
            </a:r>
            <a:r>
              <a:rPr lang="hr-HR" dirty="0">
                <a:solidFill>
                  <a:schemeClr val="tx1"/>
                </a:solidFill>
                <a:latin typeface="Calibri" panose="020F0502020204030204" pitchFamily="34" charset="0"/>
                <a:ea typeface="Yu Mincho" panose="02020400000000000000" pitchFamily="18" charset="-128"/>
                <a:cs typeface="Arial" panose="020B0604020202020204" pitchFamily="34" charset="0"/>
              </a:rPr>
              <a:t>a</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kroničnih</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bolesti</a:t>
            </a:r>
            <a:endParaRPr lang="hr-HR" dirty="0"/>
          </a:p>
        </p:txBody>
      </p:sp>
      <p:sp>
        <p:nvSpPr>
          <p:cNvPr id="15" name="Oval 14">
            <a:extLst>
              <a:ext uri="{FF2B5EF4-FFF2-40B4-BE49-F238E27FC236}">
                <a16:creationId xmlns:a16="http://schemas.microsoft.com/office/drawing/2014/main" id="{1EA58870-F3C4-4B24-8254-417DFC02312D}"/>
              </a:ext>
            </a:extLst>
          </p:cNvPr>
          <p:cNvSpPr/>
          <p:nvPr/>
        </p:nvSpPr>
        <p:spPr>
          <a:xfrm>
            <a:off x="14206186" y="5482482"/>
            <a:ext cx="2060985" cy="1569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većom</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dostupnošću</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hr-HR" dirty="0">
                <a:solidFill>
                  <a:schemeClr val="tx1"/>
                </a:solidFill>
                <a:latin typeface="Calibri" panose="020F0502020204030204" pitchFamily="34" charset="0"/>
                <a:ea typeface="Yu Mincho" panose="02020400000000000000" pitchFamily="18" charset="-128"/>
                <a:cs typeface="Arial" panose="020B0604020202020204" pitchFamily="34" charset="0"/>
              </a:rPr>
              <a:t>adekvatne</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zdravstvenih</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usluga</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po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nižoj</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cijeni</a:t>
            </a:r>
            <a:endParaRPr lang="hr-HR" dirty="0"/>
          </a:p>
        </p:txBody>
      </p:sp>
      <p:sp>
        <p:nvSpPr>
          <p:cNvPr id="16" name="Oval 15">
            <a:extLst>
              <a:ext uri="{FF2B5EF4-FFF2-40B4-BE49-F238E27FC236}">
                <a16:creationId xmlns:a16="http://schemas.microsoft.com/office/drawing/2014/main" id="{8825FA63-86FA-4D70-A749-C98748655778}"/>
              </a:ext>
            </a:extLst>
          </p:cNvPr>
          <p:cNvSpPr/>
          <p:nvPr/>
        </p:nvSpPr>
        <p:spPr>
          <a:xfrm>
            <a:off x="12807409" y="7064681"/>
            <a:ext cx="2060985" cy="16327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bolji</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zdravstveni</a:t>
            </a:r>
            <a:r>
              <a:rPr lang="en-US"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dirty="0" err="1">
                <a:solidFill>
                  <a:schemeClr val="tx1"/>
                </a:solidFill>
                <a:latin typeface="Calibri" panose="020F0502020204030204" pitchFamily="34" charset="0"/>
                <a:ea typeface="Yu Mincho" panose="02020400000000000000" pitchFamily="18" charset="-128"/>
                <a:cs typeface="Arial" panose="020B0604020202020204" pitchFamily="34" charset="0"/>
              </a:rPr>
              <a:t>ishodi</a:t>
            </a:r>
            <a:endParaRPr lang="hr-HR" dirty="0"/>
          </a:p>
        </p:txBody>
      </p:sp>
      <p:sp>
        <p:nvSpPr>
          <p:cNvPr id="23" name="Arrow: Left 22">
            <a:extLst>
              <a:ext uri="{FF2B5EF4-FFF2-40B4-BE49-F238E27FC236}">
                <a16:creationId xmlns:a16="http://schemas.microsoft.com/office/drawing/2014/main" id="{CB2B7099-BB0D-4A92-9F9D-FC5F27F74802}"/>
              </a:ext>
            </a:extLst>
          </p:cNvPr>
          <p:cNvSpPr/>
          <p:nvPr/>
        </p:nvSpPr>
        <p:spPr>
          <a:xfrm rot="20448147">
            <a:off x="10206293" y="6958323"/>
            <a:ext cx="1537835" cy="8594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2000" dirty="0">
                <a:solidFill>
                  <a:srgbClr val="002060"/>
                </a:solidFill>
              </a:rPr>
              <a:t>rezultati</a:t>
            </a:r>
          </a:p>
        </p:txBody>
      </p:sp>
      <p:sp>
        <p:nvSpPr>
          <p:cNvPr id="24" name="TextBox 23">
            <a:extLst>
              <a:ext uri="{FF2B5EF4-FFF2-40B4-BE49-F238E27FC236}">
                <a16:creationId xmlns:a16="http://schemas.microsoft.com/office/drawing/2014/main" id="{3DAAEC2A-B1FC-48E5-9024-74BDE36DFD1F}"/>
              </a:ext>
            </a:extLst>
          </p:cNvPr>
          <p:cNvSpPr txBox="1"/>
          <p:nvPr/>
        </p:nvSpPr>
        <p:spPr>
          <a:xfrm>
            <a:off x="5702190" y="7225505"/>
            <a:ext cx="3891209" cy="830997"/>
          </a:xfrm>
          <a:prstGeom prst="rect">
            <a:avLst/>
          </a:prstGeom>
          <a:noFill/>
        </p:spPr>
        <p:txBody>
          <a:bodyPr wrap="square" rtlCol="0">
            <a:spAutoFit/>
          </a:bodyPr>
          <a:lstStyle/>
          <a:p>
            <a:r>
              <a:rPr lang="hr-HR" sz="2400" b="1" dirty="0"/>
              <a:t>NEOVISNOST </a:t>
            </a:r>
          </a:p>
          <a:p>
            <a:r>
              <a:rPr lang="hr-HR" sz="2400" b="1" dirty="0"/>
              <a:t>= SAMOSTALNOST</a:t>
            </a:r>
            <a:endParaRPr lang="hr-HR" dirty="0"/>
          </a:p>
        </p:txBody>
      </p:sp>
      <p:sp>
        <p:nvSpPr>
          <p:cNvPr id="25" name="Arrow: Curved Right 24">
            <a:extLst>
              <a:ext uri="{FF2B5EF4-FFF2-40B4-BE49-F238E27FC236}">
                <a16:creationId xmlns:a16="http://schemas.microsoft.com/office/drawing/2014/main" id="{BB456CAB-77F8-4B2F-88CF-9DD71C5936C5}"/>
              </a:ext>
            </a:extLst>
          </p:cNvPr>
          <p:cNvSpPr/>
          <p:nvPr/>
        </p:nvSpPr>
        <p:spPr>
          <a:xfrm rot="7189752">
            <a:off x="8817195" y="6500833"/>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27" name="Arrow: Curved Right 26">
            <a:extLst>
              <a:ext uri="{FF2B5EF4-FFF2-40B4-BE49-F238E27FC236}">
                <a16:creationId xmlns:a16="http://schemas.microsoft.com/office/drawing/2014/main" id="{2ADACA78-70E8-4996-8E1E-9157F11BDEDC}"/>
              </a:ext>
            </a:extLst>
          </p:cNvPr>
          <p:cNvSpPr/>
          <p:nvPr/>
        </p:nvSpPr>
        <p:spPr>
          <a:xfrm rot="20904589">
            <a:off x="8699288" y="7704994"/>
            <a:ext cx="940654" cy="1216152"/>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solidFill>
                <a:schemeClr val="tx1"/>
              </a:solidFill>
            </a:endParaRPr>
          </a:p>
        </p:txBody>
      </p:sp>
      <p:sp>
        <p:nvSpPr>
          <p:cNvPr id="31" name="TextBox 30">
            <a:extLst>
              <a:ext uri="{FF2B5EF4-FFF2-40B4-BE49-F238E27FC236}">
                <a16:creationId xmlns:a16="http://schemas.microsoft.com/office/drawing/2014/main" id="{56083B61-8A45-4452-A81E-FEE332A7B3EA}"/>
              </a:ext>
            </a:extLst>
          </p:cNvPr>
          <p:cNvSpPr txBox="1"/>
          <p:nvPr/>
        </p:nvSpPr>
        <p:spPr>
          <a:xfrm>
            <a:off x="9593399" y="8792321"/>
            <a:ext cx="4632985" cy="461665"/>
          </a:xfrm>
          <a:prstGeom prst="rect">
            <a:avLst/>
          </a:prstGeom>
          <a:noFill/>
        </p:spPr>
        <p:txBody>
          <a:bodyPr wrap="square" rtlCol="0">
            <a:spAutoFit/>
          </a:bodyPr>
          <a:lstStyle/>
          <a:p>
            <a:r>
              <a:rPr lang="hr-HR" sz="2400" b="1" dirty="0"/>
              <a:t>BOLJA KVALITETA ŽIVOTA</a:t>
            </a:r>
            <a:endParaRPr lang="hr-HR" dirty="0"/>
          </a:p>
        </p:txBody>
      </p:sp>
    </p:spTree>
    <p:extLst>
      <p:ext uri="{BB962C8B-B14F-4D97-AF65-F5344CB8AC3E}">
        <p14:creationId xmlns:p14="http://schemas.microsoft.com/office/powerpoint/2010/main" val="2167755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769401"/>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1.5. e-zdravstvena pismenost </a:t>
            </a:r>
          </a:p>
        </p:txBody>
      </p:sp>
      <p:sp>
        <p:nvSpPr>
          <p:cNvPr id="5" name="TextBox 4">
            <a:extLst>
              <a:ext uri="{FF2B5EF4-FFF2-40B4-BE49-F238E27FC236}">
                <a16:creationId xmlns:a16="http://schemas.microsoft.com/office/drawing/2014/main" id="{1699FA08-616C-41F5-9E6C-80AC51BDCC6E}"/>
              </a:ext>
            </a:extLst>
          </p:cNvPr>
          <p:cNvSpPr txBox="1"/>
          <p:nvPr/>
        </p:nvSpPr>
        <p:spPr>
          <a:xfrm>
            <a:off x="1000896" y="2850426"/>
            <a:ext cx="8538519" cy="461844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Korištenje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informacijske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tehnologije</a:t>
            </a:r>
            <a:r>
              <a:rPr lang="en-US" sz="2800" dirty="0">
                <a:solidFill>
                  <a:schemeClr val="tx1"/>
                </a:solidFill>
                <a:latin typeface="+mn-lt"/>
                <a:ea typeface="Yu Mincho" panose="02020400000000000000" pitchFamily="18" charset="-128"/>
                <a:cs typeface="Arial" panose="020B0604020202020204" pitchFamily="34" charset="0"/>
              </a:rPr>
              <a:t> za </a:t>
            </a:r>
            <a:r>
              <a:rPr lang="en-US" sz="2800" dirty="0" err="1">
                <a:solidFill>
                  <a:schemeClr val="tx1"/>
                </a:solidFill>
                <a:latin typeface="+mn-lt"/>
                <a:ea typeface="Yu Mincho" panose="02020400000000000000" pitchFamily="18" charset="-128"/>
                <a:cs typeface="Arial" panose="020B0604020202020204" pitchFamily="34" charset="0"/>
              </a:rPr>
              <a:t>zdravlje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zahtijeva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pismenost</a:t>
            </a:r>
            <a:r>
              <a:rPr lang="en-US" sz="2800" dirty="0">
                <a:solidFill>
                  <a:schemeClr val="tx1"/>
                </a:solidFill>
                <a:latin typeface="+mn-lt"/>
                <a:ea typeface="Yu Mincho" panose="02020400000000000000" pitchFamily="18" charset="-128"/>
                <a:cs typeface="Arial" panose="020B0604020202020204" pitchFamily="34" charset="0"/>
              </a:rPr>
              <a:t> o e</a:t>
            </a:r>
            <a:r>
              <a:rPr lang="hr-HR" sz="2800" dirty="0">
                <a:solidFill>
                  <a:schemeClr val="tx1"/>
                </a:solidFill>
                <a:latin typeface="+mn-lt"/>
                <a:ea typeface="Yu Mincho" panose="02020400000000000000" pitchFamily="18" charset="-128"/>
                <a:cs typeface="Arial" panose="020B0604020202020204" pitchFamily="34" charset="0"/>
              </a:rPr>
              <a:t> - </a:t>
            </a:r>
            <a:r>
              <a:rPr lang="en-US" sz="2800" dirty="0" err="1">
                <a:solidFill>
                  <a:schemeClr val="tx1"/>
                </a:solidFill>
                <a:latin typeface="+mn-lt"/>
                <a:ea typeface="Yu Mincho" panose="02020400000000000000" pitchFamily="18" charset="-128"/>
                <a:cs typeface="Arial" panose="020B0604020202020204" pitchFamily="34" charset="0"/>
              </a:rPr>
              <a:t>zdravlju</a:t>
            </a:r>
            <a:r>
              <a:rPr lang="hr-HR" sz="2800" dirty="0">
                <a:solidFill>
                  <a:schemeClr val="tx1"/>
                </a:solidFill>
                <a:latin typeface="+mn-lt"/>
                <a:ea typeface="Yu Mincho" panose="02020400000000000000" pitchFamily="18" charset="-128"/>
                <a:cs typeface="Arial" panose="020B0604020202020204" pitchFamily="34" charset="0"/>
              </a:rPr>
              <a:t>:</a:t>
            </a:r>
          </a:p>
          <a:p>
            <a:pPr algn="just">
              <a:lnSpc>
                <a:spcPct val="107000"/>
              </a:lnSpc>
              <a:spcAft>
                <a:spcPts val="800"/>
              </a:spcAft>
            </a:pPr>
            <a:r>
              <a:rPr lang="hr-HR"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sposobnost</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čitanja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korištenja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računala</a:t>
            </a:r>
            <a:r>
              <a:rPr lang="en-US" sz="2800" dirty="0">
                <a:solidFill>
                  <a:schemeClr val="tx1"/>
                </a:solidFill>
                <a:latin typeface="+mn-lt"/>
                <a:ea typeface="Yu Mincho" panose="02020400000000000000" pitchFamily="18" charset="-128"/>
                <a:cs typeface="Arial" panose="020B0604020202020204" pitchFamily="34" charset="0"/>
              </a:rPr>
              <a:t>, </a:t>
            </a:r>
            <a:r>
              <a:rPr lang="hr-HR" sz="2800" dirty="0">
                <a:solidFill>
                  <a:schemeClr val="tx1"/>
                </a:solidFill>
                <a:latin typeface="+mn-lt"/>
                <a:ea typeface="Yu Mincho" panose="02020400000000000000" pitchFamily="18" charset="-128"/>
                <a:cs typeface="Arial" panose="020B0604020202020204" pitchFamily="34" charset="0"/>
              </a:rPr>
              <a:t>   </a:t>
            </a:r>
          </a:p>
          <a:p>
            <a:pPr algn="just">
              <a:lnSpc>
                <a:spcPct val="107000"/>
              </a:lnSpc>
              <a:spcAft>
                <a:spcPts val="800"/>
              </a:spcAft>
            </a:pPr>
            <a:r>
              <a:rPr lang="hr-HR"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traženja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razumijevanja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zdravstvenih</a:t>
            </a:r>
            <a:r>
              <a:rPr lang="en-US" sz="2800" dirty="0">
                <a:solidFill>
                  <a:schemeClr val="tx1"/>
                </a:solidFill>
                <a:latin typeface="+mn-lt"/>
                <a:ea typeface="Yu Mincho" panose="02020400000000000000" pitchFamily="18" charset="-128"/>
                <a:cs typeface="Arial" panose="020B0604020202020204" pitchFamily="34" charset="0"/>
              </a:rPr>
              <a:t> </a:t>
            </a:r>
            <a:r>
              <a:rPr lang="hr-HR" sz="2800" dirty="0">
                <a:solidFill>
                  <a:schemeClr val="tx1"/>
                </a:solidFill>
                <a:latin typeface="+mn-lt"/>
                <a:ea typeface="Yu Mincho" panose="02020400000000000000" pitchFamily="18" charset="-128"/>
                <a:cs typeface="Arial" panose="020B0604020202020204" pitchFamily="34" charset="0"/>
              </a:rPr>
              <a:t> </a:t>
            </a:r>
          </a:p>
          <a:p>
            <a:pPr algn="just">
              <a:lnSpc>
                <a:spcPct val="107000"/>
              </a:lnSpc>
              <a:spcAft>
                <a:spcPts val="800"/>
              </a:spcAft>
            </a:pPr>
            <a:r>
              <a:rPr lang="hr-HR"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njihovog</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stavljanja</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kontekst</a:t>
            </a: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800" dirty="0">
                <a:solidFill>
                  <a:schemeClr val="tx1"/>
                </a:solidFill>
                <a:latin typeface="+mn-lt"/>
                <a:ea typeface="Yu Mincho" panose="02020400000000000000" pitchFamily="18" charset="-128"/>
                <a:cs typeface="Arial" panose="020B0604020202020204" pitchFamily="34" charset="0"/>
              </a:rPr>
              <a:t>e - zdravstvena pismenost zahtijeva sposobnost pojedinca da traži, pronalazi, procjenjuje i primjenjuje informacije iz elektroničkog okruženja za rješavanje zdravstvenog problema</a:t>
            </a:r>
          </a:p>
        </p:txBody>
      </p:sp>
      <p:sp>
        <p:nvSpPr>
          <p:cNvPr id="3" name="AutoShape 2" descr="Detalji su u opisu iza slike">
            <a:extLst>
              <a:ext uri="{FF2B5EF4-FFF2-40B4-BE49-F238E27FC236}">
                <a16:creationId xmlns:a16="http://schemas.microsoft.com/office/drawing/2014/main" id="{A1743740-B1AD-4926-A301-C087454DA537}"/>
              </a:ext>
            </a:extLst>
          </p:cNvPr>
          <p:cNvSpPr>
            <a:spLocks noChangeAspect="1" noChangeArrowheads="1"/>
          </p:cNvSpPr>
          <p:nvPr/>
        </p:nvSpPr>
        <p:spPr bwMode="auto">
          <a:xfrm>
            <a:off x="8991599" y="246647"/>
            <a:ext cx="5049253" cy="50492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hr-HR"/>
          </a:p>
        </p:txBody>
      </p:sp>
      <p:pic>
        <p:nvPicPr>
          <p:cNvPr id="6" name="Picture 5">
            <a:extLst>
              <a:ext uri="{FF2B5EF4-FFF2-40B4-BE49-F238E27FC236}">
                <a16:creationId xmlns:a16="http://schemas.microsoft.com/office/drawing/2014/main" id="{ED9DFB60-8D97-4DFE-8B28-86D791333E2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93158" y="2568260"/>
            <a:ext cx="6902210" cy="5597171"/>
          </a:xfrm>
          <a:prstGeom prst="rect">
            <a:avLst/>
          </a:prstGeom>
        </p:spPr>
      </p:pic>
      <p:sp>
        <p:nvSpPr>
          <p:cNvPr id="7" name="Rectangle 6">
            <a:extLst>
              <a:ext uri="{FF2B5EF4-FFF2-40B4-BE49-F238E27FC236}">
                <a16:creationId xmlns:a16="http://schemas.microsoft.com/office/drawing/2014/main" id="{32B59B33-612C-4D6B-8D23-46CE96F9C8A4}"/>
              </a:ext>
            </a:extLst>
          </p:cNvPr>
          <p:cNvSpPr/>
          <p:nvPr/>
        </p:nvSpPr>
        <p:spPr>
          <a:xfrm>
            <a:off x="10793158" y="8409929"/>
            <a:ext cx="8566769" cy="276999"/>
          </a:xfrm>
          <a:prstGeom prst="rect">
            <a:avLst/>
          </a:prstGeom>
        </p:spPr>
        <p:txBody>
          <a:bodyPr wrap="square">
            <a:spAutoFit/>
          </a:bodyPr>
          <a:lstStyle/>
          <a:p>
            <a:r>
              <a:rPr lang="hr-HR" sz="1200" dirty="0"/>
              <a:t>https://onlinelibrary.wiley.com/cms/asset/bb72cf2d-4135-4fe2-8d7d-3d2641df5bc3/hpja387-fig-0001-m.jpg</a:t>
            </a:r>
          </a:p>
        </p:txBody>
      </p:sp>
    </p:spTree>
    <p:extLst>
      <p:ext uri="{BB962C8B-B14F-4D97-AF65-F5344CB8AC3E}">
        <p14:creationId xmlns:p14="http://schemas.microsoft.com/office/powerpoint/2010/main" val="24294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81243" y="1150859"/>
            <a:ext cx="13210718" cy="769401"/>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1.5. e-zdravstvena pismenost </a:t>
            </a:r>
          </a:p>
        </p:txBody>
      </p:sp>
      <p:sp>
        <p:nvSpPr>
          <p:cNvPr id="5" name="TextBox 4">
            <a:extLst>
              <a:ext uri="{FF2B5EF4-FFF2-40B4-BE49-F238E27FC236}">
                <a16:creationId xmlns:a16="http://schemas.microsoft.com/office/drawing/2014/main" id="{1699FA08-616C-41F5-9E6C-80AC51BDCC6E}"/>
              </a:ext>
            </a:extLst>
          </p:cNvPr>
          <p:cNvSpPr txBox="1"/>
          <p:nvPr/>
        </p:nvSpPr>
        <p:spPr>
          <a:xfrm>
            <a:off x="1267500" y="2463271"/>
            <a:ext cx="8123636" cy="6235938"/>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500" dirty="0">
                <a:solidFill>
                  <a:schemeClr val="tx1"/>
                </a:solidFill>
                <a:latin typeface="+mn-lt"/>
                <a:ea typeface="Yu Mincho" panose="02020400000000000000" pitchFamily="18" charset="-128"/>
                <a:cs typeface="Arial" panose="020B0604020202020204" pitchFamily="34" charset="0"/>
              </a:rPr>
              <a:t>S </a:t>
            </a:r>
            <a:r>
              <a:rPr lang="en-US" sz="2500" dirty="0" err="1">
                <a:solidFill>
                  <a:schemeClr val="tx1"/>
                </a:solidFill>
                <a:latin typeface="+mn-lt"/>
                <a:ea typeface="Yu Mincho" panose="02020400000000000000" pitchFamily="18" charset="-128"/>
                <a:cs typeface="Arial" panose="020B0604020202020204" pitchFamily="34" charset="0"/>
              </a:rPr>
              <a:t>porastom</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starije</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dobne</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skupine</a:t>
            </a:r>
            <a:r>
              <a:rPr lang="en-US" sz="2500" dirty="0">
                <a:solidFill>
                  <a:schemeClr val="tx1"/>
                </a:solidFill>
                <a:latin typeface="+mn-lt"/>
                <a:ea typeface="Yu Mincho" panose="02020400000000000000" pitchFamily="18" charset="-128"/>
                <a:cs typeface="Arial" panose="020B0604020202020204" pitchFamily="34" charset="0"/>
              </a:rPr>
              <a:t>, </a:t>
            </a:r>
            <a:r>
              <a:rPr lang="hr-HR" sz="2500" dirty="0">
                <a:solidFill>
                  <a:schemeClr val="tx1"/>
                </a:solidFill>
                <a:latin typeface="+mn-lt"/>
                <a:ea typeface="Yu Mincho" panose="02020400000000000000" pitchFamily="18" charset="-128"/>
                <a:cs typeface="Arial" panose="020B0604020202020204" pitchFamily="34" charset="0"/>
              </a:rPr>
              <a:t>zabilježena je povećana </a:t>
            </a:r>
            <a:r>
              <a:rPr lang="en-US" sz="2500" dirty="0" err="1">
                <a:solidFill>
                  <a:schemeClr val="tx1"/>
                </a:solidFill>
                <a:latin typeface="+mn-lt"/>
                <a:ea typeface="Yu Mincho" panose="02020400000000000000" pitchFamily="18" charset="-128"/>
                <a:cs typeface="Arial" panose="020B0604020202020204" pitchFamily="34" charset="0"/>
              </a:rPr>
              <a:t>potražnja</a:t>
            </a:r>
            <a:r>
              <a:rPr lang="en-US" sz="2500" dirty="0">
                <a:solidFill>
                  <a:schemeClr val="tx1"/>
                </a:solidFill>
                <a:latin typeface="+mn-lt"/>
                <a:ea typeface="Yu Mincho" panose="02020400000000000000" pitchFamily="18" charset="-128"/>
                <a:cs typeface="Arial" panose="020B0604020202020204" pitchFamily="34" charset="0"/>
              </a:rPr>
              <a:t> za </a:t>
            </a:r>
            <a:r>
              <a:rPr lang="en-US" sz="2500" dirty="0" err="1">
                <a:solidFill>
                  <a:schemeClr val="tx1"/>
                </a:solidFill>
                <a:latin typeface="+mn-lt"/>
                <a:ea typeface="Yu Mincho" panose="02020400000000000000" pitchFamily="18" charset="-128"/>
                <a:cs typeface="Arial" panose="020B0604020202020204" pitchFamily="34" charset="0"/>
              </a:rPr>
              <a:t>edukacijom</a:t>
            </a:r>
            <a:r>
              <a:rPr lang="en-US" sz="2500" dirty="0">
                <a:solidFill>
                  <a:schemeClr val="tx1"/>
                </a:solidFill>
                <a:latin typeface="+mn-lt"/>
                <a:ea typeface="Yu Mincho" panose="02020400000000000000" pitchFamily="18" charset="-128"/>
                <a:cs typeface="Arial" panose="020B0604020202020204" pitchFamily="34" charset="0"/>
              </a:rPr>
              <a:t> o e-</a:t>
            </a:r>
            <a:r>
              <a:rPr lang="en-US" sz="2500" dirty="0" err="1">
                <a:solidFill>
                  <a:schemeClr val="tx1"/>
                </a:solidFill>
                <a:latin typeface="+mn-lt"/>
                <a:ea typeface="Yu Mincho" panose="02020400000000000000" pitchFamily="18" charset="-128"/>
                <a:cs typeface="Arial" panose="020B0604020202020204" pitchFamily="34" charset="0"/>
              </a:rPr>
              <a:t>zdravstvenoj</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pismenost</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čak</a:t>
            </a:r>
            <a:r>
              <a:rPr lang="en-US" sz="2500" dirty="0">
                <a:solidFill>
                  <a:schemeClr val="tx1"/>
                </a:solidFill>
                <a:latin typeface="+mn-lt"/>
                <a:ea typeface="Yu Mincho" panose="02020400000000000000" pitchFamily="18" charset="-128"/>
                <a:cs typeface="Arial" panose="020B0604020202020204" pitchFamily="34" charset="0"/>
              </a:rPr>
              <a:t> i u </a:t>
            </a:r>
            <a:r>
              <a:rPr lang="en-US" sz="2500" dirty="0" err="1">
                <a:solidFill>
                  <a:schemeClr val="tx1"/>
                </a:solidFill>
                <a:latin typeface="+mn-lt"/>
                <a:ea typeface="Yu Mincho" panose="02020400000000000000" pitchFamily="18" charset="-128"/>
                <a:cs typeface="Arial" panose="020B0604020202020204" pitchFamily="34" charset="0"/>
              </a:rPr>
              <a:t>razvijenim</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zemljama</a:t>
            </a:r>
            <a:r>
              <a:rPr lang="en-US" sz="2500" dirty="0">
                <a:solidFill>
                  <a:schemeClr val="tx1"/>
                </a:solidFill>
                <a:latin typeface="+mn-lt"/>
                <a:ea typeface="Yu Mincho" panose="02020400000000000000" pitchFamily="18" charset="-128"/>
                <a:cs typeface="Arial" panose="020B0604020202020204" pitchFamily="34" charset="0"/>
              </a:rPr>
              <a:t>, a u </a:t>
            </a:r>
            <a:r>
              <a:rPr lang="en-US" sz="2500" dirty="0" err="1">
                <a:solidFill>
                  <a:schemeClr val="tx1"/>
                </a:solidFill>
                <a:latin typeface="+mn-lt"/>
                <a:ea typeface="Yu Mincho" panose="02020400000000000000" pitchFamily="18" charset="-128"/>
                <a:cs typeface="Arial" panose="020B0604020202020204" pitchFamily="34" charset="0"/>
              </a:rPr>
              <a:t>cilju</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boljeg</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snalaženja</a:t>
            </a:r>
            <a:r>
              <a:rPr lang="en-US" sz="2500" dirty="0">
                <a:solidFill>
                  <a:schemeClr val="tx1"/>
                </a:solidFill>
                <a:latin typeface="+mn-lt"/>
                <a:ea typeface="Yu Mincho" panose="02020400000000000000" pitchFamily="18" charset="-128"/>
                <a:cs typeface="Arial" panose="020B0604020202020204" pitchFamily="34" charset="0"/>
              </a:rPr>
              <a:t> i </a:t>
            </a:r>
            <a:r>
              <a:rPr lang="en-US" sz="2500" dirty="0" err="1">
                <a:solidFill>
                  <a:schemeClr val="tx1"/>
                </a:solidFill>
                <a:latin typeface="+mn-lt"/>
                <a:ea typeface="Yu Mincho" panose="02020400000000000000" pitchFamily="18" charset="-128"/>
                <a:cs typeface="Arial" panose="020B0604020202020204" pitchFamily="34" charset="0"/>
              </a:rPr>
              <a:t>razumijevanja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informacija</a:t>
            </a:r>
            <a:r>
              <a:rPr lang="en-US" sz="2500" dirty="0">
                <a:solidFill>
                  <a:schemeClr val="tx1"/>
                </a:solidFill>
                <a:latin typeface="+mn-lt"/>
                <a:ea typeface="Yu Mincho" panose="02020400000000000000" pitchFamily="18" charset="-128"/>
                <a:cs typeface="Arial" panose="020B0604020202020204" pitchFamily="34" charset="0"/>
              </a:rPr>
              <a:t> o e</a:t>
            </a:r>
            <a:r>
              <a:rPr lang="hr-HR"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zdravlju</a:t>
            </a:r>
            <a:endParaRPr lang="hr-HR" sz="25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25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500" dirty="0" err="1">
                <a:solidFill>
                  <a:schemeClr val="tx1"/>
                </a:solidFill>
                <a:latin typeface="+mn-lt"/>
                <a:ea typeface="Yu Mincho" panose="02020400000000000000" pitchFamily="18" charset="-128"/>
                <a:cs typeface="Arial" panose="020B0604020202020204" pitchFamily="34" charset="0"/>
              </a:rPr>
              <a:t>Računalno</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utemeljena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elektronička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zdravstvena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pismenost</a:t>
            </a:r>
            <a:r>
              <a:rPr lang="en-US" sz="2500" dirty="0">
                <a:solidFill>
                  <a:schemeClr val="tx1"/>
                </a:solidFill>
                <a:latin typeface="+mn-lt"/>
                <a:ea typeface="Yu Mincho" panose="02020400000000000000" pitchFamily="18" charset="-128"/>
                <a:cs typeface="Arial" panose="020B0604020202020204" pitchFamily="34" charset="0"/>
              </a:rPr>
              <a:t> (e-</a:t>
            </a:r>
            <a:r>
              <a:rPr lang="en-US" sz="2500" dirty="0" err="1">
                <a:solidFill>
                  <a:schemeClr val="tx1"/>
                </a:solidFill>
                <a:latin typeface="+mn-lt"/>
                <a:ea typeface="Yu Mincho" panose="02020400000000000000" pitchFamily="18" charset="-128"/>
                <a:cs typeface="Arial" panose="020B0604020202020204" pitchFamily="34" charset="0"/>
              </a:rPr>
              <a:t>zdravstvena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pismenost</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ima</a:t>
            </a:r>
            <a:r>
              <a:rPr lang="en-US" sz="2500" dirty="0">
                <a:solidFill>
                  <a:schemeClr val="tx1"/>
                </a:solidFill>
                <a:latin typeface="+mn-lt"/>
                <a:ea typeface="Yu Mincho" panose="02020400000000000000" pitchFamily="18" charset="-128"/>
                <a:cs typeface="Arial" panose="020B0604020202020204" pitchFamily="34" charset="0"/>
              </a:rPr>
              <a:t> za </a:t>
            </a:r>
            <a:r>
              <a:rPr lang="en-US" sz="2500" dirty="0" err="1">
                <a:solidFill>
                  <a:schemeClr val="tx1"/>
                </a:solidFill>
                <a:latin typeface="+mn-lt"/>
                <a:ea typeface="Yu Mincho" panose="02020400000000000000" pitchFamily="18" charset="-128"/>
                <a:cs typeface="Arial" panose="020B0604020202020204" pitchFamily="34" charset="0"/>
              </a:rPr>
              <a:t>cilj</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olakšati</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pristup</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zdravstvenim</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informacijama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uslugama</a:t>
            </a:r>
            <a:r>
              <a:rPr lang="en-US" sz="2500" dirty="0">
                <a:solidFill>
                  <a:schemeClr val="tx1"/>
                </a:solidFill>
                <a:latin typeface="+mn-lt"/>
                <a:ea typeface="Yu Mincho" panose="02020400000000000000" pitchFamily="18" charset="-128"/>
                <a:cs typeface="Arial" panose="020B0604020202020204" pitchFamily="34" charset="0"/>
              </a:rPr>
              <a:t> i </a:t>
            </a:r>
            <a:r>
              <a:rPr lang="en-US" sz="2500" dirty="0" err="1">
                <a:solidFill>
                  <a:schemeClr val="tx1"/>
                </a:solidFill>
                <a:latin typeface="+mn-lt"/>
                <a:ea typeface="Yu Mincho" panose="02020400000000000000" pitchFamily="18" charset="-128"/>
                <a:cs typeface="Arial" panose="020B0604020202020204" pitchFamily="34" charset="0"/>
              </a:rPr>
              <a:t>pružanju</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zdravstvene</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skrbi</a:t>
            </a:r>
            <a:r>
              <a:rPr lang="en-US" sz="2500" dirty="0">
                <a:solidFill>
                  <a:schemeClr val="tx1"/>
                </a:solidFill>
                <a:latin typeface="+mn-lt"/>
                <a:ea typeface="Yu Mincho" panose="02020400000000000000" pitchFamily="18" charset="-128"/>
                <a:cs typeface="Arial" panose="020B0604020202020204" pitchFamily="34" charset="0"/>
              </a:rPr>
              <a:t>.</a:t>
            </a:r>
            <a:endParaRPr lang="hr-HR" sz="25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25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500" dirty="0">
                <a:solidFill>
                  <a:schemeClr val="tx1"/>
                </a:solidFill>
                <a:latin typeface="+mn-lt"/>
                <a:ea typeface="Yu Mincho" panose="02020400000000000000" pitchFamily="18" charset="-128"/>
                <a:cs typeface="Arial" panose="020B0604020202020204" pitchFamily="34" charset="0"/>
              </a:rPr>
              <a:t>Ključni</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aspekt</a:t>
            </a:r>
            <a:r>
              <a:rPr lang="en-US" sz="2500" dirty="0">
                <a:solidFill>
                  <a:schemeClr val="tx1"/>
                </a:solidFill>
                <a:latin typeface="+mn-lt"/>
                <a:ea typeface="Yu Mincho" panose="02020400000000000000" pitchFamily="18" charset="-128"/>
                <a:cs typeface="Arial" panose="020B0604020202020204" pitchFamily="34" charset="0"/>
              </a:rPr>
              <a:t> </a:t>
            </a:r>
            <a:r>
              <a:rPr lang="hr-HR" sz="2500" dirty="0">
                <a:solidFill>
                  <a:schemeClr val="tx1"/>
                </a:solidFill>
                <a:latin typeface="+mn-lt"/>
                <a:ea typeface="Yu Mincho" panose="02020400000000000000" pitchFamily="18" charset="-128"/>
                <a:cs typeface="Arial" panose="020B0604020202020204" pitchFamily="34" charset="0"/>
              </a:rPr>
              <a:t>pretraživanja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zdravstvenih</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informacija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na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internetu</a:t>
            </a:r>
            <a:r>
              <a:rPr lang="en-US" sz="2500" dirty="0">
                <a:solidFill>
                  <a:schemeClr val="tx1"/>
                </a:solidFill>
                <a:latin typeface="+mn-lt"/>
                <a:ea typeface="Yu Mincho" panose="02020400000000000000" pitchFamily="18" charset="-128"/>
                <a:cs typeface="Arial" panose="020B0604020202020204" pitchFamily="34" charset="0"/>
              </a:rPr>
              <a:t> je </a:t>
            </a:r>
            <a:r>
              <a:rPr lang="en-US" sz="2500" dirty="0" err="1">
                <a:solidFill>
                  <a:schemeClr val="tx1"/>
                </a:solidFill>
                <a:latin typeface="+mn-lt"/>
                <a:ea typeface="Yu Mincho" panose="02020400000000000000" pitchFamily="18" charset="-128"/>
                <a:cs typeface="Arial" panose="020B0604020202020204" pitchFamily="34" charset="0"/>
              </a:rPr>
              <a:t>aktivna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uloga</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pojedinaca</a:t>
            </a:r>
            <a:r>
              <a:rPr lang="en-US" sz="2500" dirty="0">
                <a:solidFill>
                  <a:schemeClr val="tx1"/>
                </a:solidFill>
                <a:latin typeface="+mn-lt"/>
                <a:ea typeface="Yu Mincho" panose="02020400000000000000" pitchFamily="18" charset="-128"/>
                <a:cs typeface="Arial" panose="020B0604020202020204" pitchFamily="34" charset="0"/>
              </a:rPr>
              <a:t> u</a:t>
            </a:r>
            <a:r>
              <a:rPr lang="hr-HR"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traženju</a:t>
            </a:r>
            <a:r>
              <a:rPr lang="en-US" sz="2500" dirty="0">
                <a:solidFill>
                  <a:schemeClr val="tx1"/>
                </a:solidFill>
                <a:latin typeface="+mn-lt"/>
                <a:ea typeface="Yu Mincho" panose="02020400000000000000" pitchFamily="18" charset="-128"/>
                <a:cs typeface="Arial" panose="020B0604020202020204" pitchFamily="34" charset="0"/>
              </a:rPr>
              <a:t> i </a:t>
            </a:r>
            <a:r>
              <a:rPr lang="en-US" sz="2500" dirty="0" err="1">
                <a:solidFill>
                  <a:schemeClr val="tx1"/>
                </a:solidFill>
                <a:latin typeface="+mn-lt"/>
                <a:ea typeface="Yu Mincho" panose="02020400000000000000" pitchFamily="18" charset="-128"/>
                <a:cs typeface="Arial" panose="020B0604020202020204" pitchFamily="34" charset="0"/>
              </a:rPr>
              <a:t>odabiru</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željenih</a:t>
            </a:r>
            <a:r>
              <a:rPr lang="en-US" sz="2500" dirty="0">
                <a:solidFill>
                  <a:schemeClr val="tx1"/>
                </a:solidFill>
                <a:latin typeface="+mn-lt"/>
                <a:ea typeface="Yu Mincho" panose="02020400000000000000" pitchFamily="18" charset="-128"/>
                <a:cs typeface="Arial" panose="020B0604020202020204" pitchFamily="34" charset="0"/>
              </a:rPr>
              <a:t> </a:t>
            </a:r>
            <a:r>
              <a:rPr lang="en-US" sz="2500" dirty="0" err="1">
                <a:solidFill>
                  <a:schemeClr val="tx1"/>
                </a:solidFill>
                <a:latin typeface="+mn-lt"/>
                <a:ea typeface="Yu Mincho" panose="02020400000000000000" pitchFamily="18" charset="-128"/>
                <a:cs typeface="Arial" panose="020B0604020202020204" pitchFamily="34" charset="0"/>
              </a:rPr>
              <a:t>informacija</a:t>
            </a:r>
            <a:endParaRPr lang="en-US" sz="2500" dirty="0">
              <a:solidFill>
                <a:schemeClr val="tx1"/>
              </a:solidFill>
              <a:latin typeface="+mn-lt"/>
              <a:ea typeface="Yu Mincho" panose="02020400000000000000" pitchFamily="18" charset="-128"/>
              <a:cs typeface="Arial" panose="020B0604020202020204" pitchFamily="34" charset="0"/>
            </a:endParaRPr>
          </a:p>
        </p:txBody>
      </p:sp>
      <p:pic>
        <p:nvPicPr>
          <p:cNvPr id="6" name="Picture 5">
            <a:extLst>
              <a:ext uri="{FF2B5EF4-FFF2-40B4-BE49-F238E27FC236}">
                <a16:creationId xmlns:a16="http://schemas.microsoft.com/office/drawing/2014/main" id="{85A7D8E8-A544-4929-90D8-57B52DBC75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674533" y="3091305"/>
            <a:ext cx="6554050" cy="4527469"/>
          </a:xfrm>
          <a:prstGeom prst="rect">
            <a:avLst/>
          </a:prstGeom>
        </p:spPr>
      </p:pic>
      <p:sp>
        <p:nvSpPr>
          <p:cNvPr id="7" name="Rectangle 6">
            <a:extLst>
              <a:ext uri="{FF2B5EF4-FFF2-40B4-BE49-F238E27FC236}">
                <a16:creationId xmlns:a16="http://schemas.microsoft.com/office/drawing/2014/main" id="{8C46BAD9-2730-40C7-A47F-8298D2E855F4}"/>
              </a:ext>
            </a:extLst>
          </p:cNvPr>
          <p:cNvSpPr/>
          <p:nvPr/>
        </p:nvSpPr>
        <p:spPr>
          <a:xfrm>
            <a:off x="11199041" y="7895315"/>
            <a:ext cx="5505033" cy="276999"/>
          </a:xfrm>
          <a:prstGeom prst="rect">
            <a:avLst/>
          </a:prstGeom>
        </p:spPr>
        <p:txBody>
          <a:bodyPr wrap="none">
            <a:spAutoFit/>
          </a:bodyPr>
          <a:lstStyle/>
          <a:p>
            <a:r>
              <a:rPr lang="hr-HR" sz="1200" dirty="0"/>
              <a:t>https://www.adiva.hr/wp-content/uploads/2021/09/shutterstock_686237878.jpg</a:t>
            </a:r>
          </a:p>
        </p:txBody>
      </p:sp>
    </p:spTree>
    <p:extLst>
      <p:ext uri="{BB962C8B-B14F-4D97-AF65-F5344CB8AC3E}">
        <p14:creationId xmlns:p14="http://schemas.microsoft.com/office/powerpoint/2010/main" val="15472113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69708" y="1273969"/>
            <a:ext cx="13210718" cy="769401"/>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1.5. e-zdravstvena pismenost </a:t>
            </a:r>
            <a:endParaRPr lang="hr-HR" sz="4400" b="1" dirty="0">
              <a:solidFill>
                <a:srgbClr val="FF0000"/>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159917" y="3054863"/>
            <a:ext cx="8672770" cy="461844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Istraživanja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provedena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među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starijim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osobama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pokazala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su</a:t>
            </a:r>
            <a:r>
              <a:rPr lang="en-US" sz="2800" dirty="0">
                <a:solidFill>
                  <a:schemeClr val="tx1"/>
                </a:solidFill>
                <a:latin typeface="+mn-lt"/>
                <a:ea typeface="Yu Mincho" panose="02020400000000000000" pitchFamily="18" charset="-128"/>
                <a:cs typeface="Arial" panose="020B0604020202020204" pitchFamily="34" charset="0"/>
              </a:rPr>
              <a:t> da je </a:t>
            </a:r>
            <a:r>
              <a:rPr lang="en-US" sz="2800" dirty="0" err="1">
                <a:solidFill>
                  <a:schemeClr val="tx1"/>
                </a:solidFill>
                <a:latin typeface="+mn-lt"/>
                <a:ea typeface="Yu Mincho" panose="02020400000000000000" pitchFamily="18" charset="-128"/>
                <a:cs typeface="Arial" panose="020B0604020202020204" pitchFamily="34" charset="0"/>
              </a:rPr>
              <a:t>rezultat</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pretraživanja</a:t>
            </a:r>
            <a:r>
              <a:rPr lang="en-US" sz="2800" dirty="0">
                <a:solidFill>
                  <a:schemeClr val="tx1"/>
                </a:solidFill>
                <a:latin typeface="+mn-lt"/>
                <a:ea typeface="Yu Mincho" panose="02020400000000000000" pitchFamily="18" charset="-128"/>
                <a:cs typeface="Arial" panose="020B0604020202020204" pitchFamily="34" charset="0"/>
              </a:rPr>
              <a:t> o </a:t>
            </a:r>
            <a:r>
              <a:rPr lang="en-US" sz="2800" dirty="0" err="1">
                <a:solidFill>
                  <a:schemeClr val="tx1"/>
                </a:solidFill>
                <a:latin typeface="+mn-lt"/>
                <a:ea typeface="Yu Mincho" panose="02020400000000000000" pitchFamily="18" charset="-128"/>
                <a:cs typeface="Arial" panose="020B0604020202020204" pitchFamily="34" charset="0"/>
              </a:rPr>
              <a:t>zdravlju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internetu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razvijanje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strategije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suočavanja</a:t>
            </a:r>
            <a:r>
              <a:rPr lang="en-US" sz="2800" dirty="0">
                <a:solidFill>
                  <a:schemeClr val="tx1"/>
                </a:solidFill>
                <a:latin typeface="+mn-lt"/>
                <a:ea typeface="Yu Mincho" panose="02020400000000000000" pitchFamily="18" charset="-128"/>
                <a:cs typeface="Arial" panose="020B0604020202020204" pitchFamily="34" charset="0"/>
              </a:rPr>
              <a:t> s </a:t>
            </a:r>
            <a:r>
              <a:rPr lang="en-US" sz="2800" dirty="0" err="1">
                <a:solidFill>
                  <a:schemeClr val="tx1"/>
                </a:solidFill>
                <a:latin typeface="+mn-lt"/>
                <a:ea typeface="Yu Mincho" panose="02020400000000000000" pitchFamily="18" charset="-128"/>
                <a:cs typeface="Arial" panose="020B0604020202020204" pitchFamily="34" charset="0"/>
              </a:rPr>
              <a:t>bolesti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određenjim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stanjima</a:t>
            </a: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800" dirty="0">
                <a:solidFill>
                  <a:schemeClr val="tx1"/>
                </a:solidFill>
                <a:latin typeface="+mn-lt"/>
                <a:ea typeface="Yu Mincho" panose="02020400000000000000" pitchFamily="18" charset="-128"/>
                <a:cs typeface="Arial" panose="020B0604020202020204" pitchFamily="34" charset="0"/>
              </a:rPr>
              <a:t>O</a:t>
            </a:r>
            <a:r>
              <a:rPr lang="en-US" sz="2800" dirty="0" err="1">
                <a:solidFill>
                  <a:schemeClr val="tx1"/>
                </a:solidFill>
                <a:latin typeface="+mn-lt"/>
                <a:ea typeface="Yu Mincho" panose="02020400000000000000" pitchFamily="18" charset="-128"/>
                <a:cs typeface="Arial" panose="020B0604020202020204" pitchFamily="34" charset="0"/>
              </a:rPr>
              <a:t>ni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koji</a:t>
            </a:r>
            <a:r>
              <a:rPr lang="en-US" sz="2800" dirty="0">
                <a:solidFill>
                  <a:schemeClr val="tx1"/>
                </a:solidFill>
                <a:latin typeface="+mn-lt"/>
                <a:ea typeface="Yu Mincho" panose="02020400000000000000" pitchFamily="18" charset="-128"/>
                <a:cs typeface="Arial" panose="020B0604020202020204" pitchFamily="34" charset="0"/>
              </a:rPr>
              <a:t> se </a:t>
            </a:r>
            <a:r>
              <a:rPr lang="en-US" sz="2800" dirty="0" err="1">
                <a:solidFill>
                  <a:schemeClr val="tx1"/>
                </a:solidFill>
                <a:latin typeface="+mn-lt"/>
                <a:ea typeface="Yu Mincho" panose="02020400000000000000" pitchFamily="18" charset="-128"/>
                <a:cs typeface="Arial" panose="020B0604020202020204" pitchFamily="34" charset="0"/>
              </a:rPr>
              <a:t>koriste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ovim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načinom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dobivanja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vjeruju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sadržajima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internetu</a:t>
            </a:r>
            <a:r>
              <a:rPr lang="en-US" sz="2800" dirty="0">
                <a:solidFill>
                  <a:schemeClr val="tx1"/>
                </a:solidFill>
                <a:latin typeface="+mn-lt"/>
                <a:ea typeface="Yu Mincho" panose="02020400000000000000" pitchFamily="18" charset="-128"/>
                <a:cs typeface="Arial" panose="020B0604020202020204" pitchFamily="34" charset="0"/>
              </a:rPr>
              <a:t>,</a:t>
            </a: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800" dirty="0">
                <a:solidFill>
                  <a:schemeClr val="tx1"/>
                </a:solidFill>
                <a:latin typeface="+mn-lt"/>
                <a:ea typeface="Yu Mincho" panose="02020400000000000000" pitchFamily="18" charset="-128"/>
                <a:cs typeface="Arial" panose="020B0604020202020204" pitchFamily="34" charset="0"/>
              </a:rPr>
              <a:t>U</a:t>
            </a:r>
            <a:r>
              <a:rPr lang="en-US" sz="2800" dirty="0" err="1">
                <a:solidFill>
                  <a:schemeClr val="tx1"/>
                </a:solidFill>
                <a:latin typeface="+mn-lt"/>
                <a:ea typeface="Yu Mincho" panose="02020400000000000000" pitchFamily="18" charset="-128"/>
                <a:cs typeface="Arial" panose="020B0604020202020204" pitchFamily="34" charset="0"/>
              </a:rPr>
              <a:t>svajaju</a:t>
            </a:r>
            <a:r>
              <a:rPr lang="en-US" sz="2800" dirty="0">
                <a:solidFill>
                  <a:schemeClr val="tx1"/>
                </a:solidFill>
                <a:latin typeface="+mn-lt"/>
                <a:ea typeface="Yu Mincho" panose="02020400000000000000" pitchFamily="18" charset="-128"/>
                <a:cs typeface="Arial" panose="020B0604020202020204" pitchFamily="34" charset="0"/>
              </a:rPr>
              <a:t> nova </a:t>
            </a:r>
            <a:r>
              <a:rPr lang="en-US" sz="2800" dirty="0" err="1">
                <a:solidFill>
                  <a:schemeClr val="tx1"/>
                </a:solidFill>
                <a:latin typeface="+mn-lt"/>
                <a:ea typeface="Yu Mincho" panose="02020400000000000000" pitchFamily="18" charset="-128"/>
                <a:cs typeface="Arial" panose="020B0604020202020204" pitchFamily="34" charset="0"/>
              </a:rPr>
              <a:t>znanja</a:t>
            </a:r>
            <a:endParaRPr lang="hr-HR"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800" dirty="0">
                <a:solidFill>
                  <a:schemeClr val="tx1"/>
                </a:solidFill>
                <a:latin typeface="+mn-lt"/>
                <a:ea typeface="Yu Mincho" panose="02020400000000000000" pitchFamily="18" charset="-128"/>
                <a:cs typeface="Arial" panose="020B0604020202020204" pitchFamily="34" charset="0"/>
              </a:rPr>
              <a:t>K</a:t>
            </a:r>
            <a:r>
              <a:rPr lang="en-US" sz="2800" dirty="0" err="1">
                <a:solidFill>
                  <a:schemeClr val="tx1"/>
                </a:solidFill>
                <a:latin typeface="+mn-lt"/>
                <a:ea typeface="Yu Mincho" panose="02020400000000000000" pitchFamily="18" charset="-128"/>
                <a:cs typeface="Arial" panose="020B0604020202020204" pitchFamily="34" charset="0"/>
              </a:rPr>
              <a:t>origiraju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zdravstvena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ponašanja</a:t>
            </a:r>
            <a:endParaRPr lang="hr-HR" sz="28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r>
              <a:rPr lang="hr-HR" sz="2800" dirty="0">
                <a:solidFill>
                  <a:schemeClr val="tx1"/>
                </a:solidFill>
                <a:latin typeface="+mn-lt"/>
                <a:ea typeface="Yu Mincho" panose="02020400000000000000" pitchFamily="18" charset="-128"/>
                <a:cs typeface="Arial" panose="020B0604020202020204" pitchFamily="34" charset="0"/>
              </a:rPr>
              <a:t>                                               </a:t>
            </a:r>
            <a:r>
              <a:rPr lang="en-US" sz="2800" dirty="0">
                <a:solidFill>
                  <a:schemeClr val="tx1"/>
                </a:solidFill>
                <a:latin typeface="+mn-lt"/>
                <a:ea typeface="Yu Mincho" panose="02020400000000000000" pitchFamily="18" charset="-128"/>
                <a:cs typeface="Arial" panose="020B0604020202020204" pitchFamily="34" charset="0"/>
              </a:rPr>
              <a:t>(</a:t>
            </a:r>
            <a:r>
              <a:rPr lang="en-US" sz="2800" dirty="0" err="1">
                <a:solidFill>
                  <a:schemeClr val="tx1"/>
                </a:solidFill>
                <a:latin typeface="+mn-lt"/>
                <a:ea typeface="Yu Mincho" panose="02020400000000000000" pitchFamily="18" charset="-128"/>
                <a:cs typeface="Arial" panose="020B0604020202020204" pitchFamily="34" charset="0"/>
              </a:rPr>
              <a:t>Pourrazavi</a:t>
            </a:r>
            <a:r>
              <a:rPr lang="en-US" sz="2800" dirty="0">
                <a:solidFill>
                  <a:schemeClr val="tx1"/>
                </a:solidFill>
                <a:latin typeface="+mn-lt"/>
                <a:ea typeface="Yu Mincho" panose="02020400000000000000" pitchFamily="18" charset="-128"/>
                <a:cs typeface="Arial" panose="020B0604020202020204" pitchFamily="34" charset="0"/>
              </a:rPr>
              <a:t> et al., 2020)</a:t>
            </a:r>
          </a:p>
        </p:txBody>
      </p:sp>
      <p:graphicFrame>
        <p:nvGraphicFramePr>
          <p:cNvPr id="4" name="Diagram 3">
            <a:extLst>
              <a:ext uri="{FF2B5EF4-FFF2-40B4-BE49-F238E27FC236}">
                <a16:creationId xmlns:a16="http://schemas.microsoft.com/office/drawing/2014/main" id="{A9ACF719-0466-4A41-ABE2-E8FEE981CBFD}"/>
              </a:ext>
            </a:extLst>
          </p:cNvPr>
          <p:cNvGraphicFramePr/>
          <p:nvPr>
            <p:extLst>
              <p:ext uri="{D42A27DB-BD31-4B8C-83A1-F6EECF244321}">
                <p14:modId xmlns:p14="http://schemas.microsoft.com/office/powerpoint/2010/main" val="1418245620"/>
              </p:ext>
            </p:extLst>
          </p:nvPr>
        </p:nvGraphicFramePr>
        <p:xfrm>
          <a:off x="11411712" y="2378204"/>
          <a:ext cx="7778496" cy="6363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9752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2"/>
          <p:cNvSpPr txBox="1"/>
          <p:nvPr/>
        </p:nvSpPr>
        <p:spPr>
          <a:xfrm>
            <a:off x="1810869" y="1199769"/>
            <a:ext cx="3361031"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4800" b="1" dirty="0">
                <a:solidFill>
                  <a:srgbClr val="00CCFF"/>
                </a:solidFill>
                <a:latin typeface="+mn-lt"/>
                <a:ea typeface="Helvetica Neue"/>
                <a:cs typeface="Helvetica Neue"/>
                <a:sym typeface="Helvetica Neue"/>
              </a:rPr>
              <a:t>Sadržaj:</a:t>
            </a:r>
            <a:endParaRPr sz="4800" dirty="0">
              <a:solidFill>
                <a:srgbClr val="00CCFF"/>
              </a:solidFill>
              <a:latin typeface="+mn-lt"/>
            </a:endParaRPr>
          </a:p>
        </p:txBody>
      </p:sp>
      <p:sp>
        <p:nvSpPr>
          <p:cNvPr id="58" name="Google Shape;58;p2"/>
          <p:cNvSpPr txBox="1"/>
          <p:nvPr/>
        </p:nvSpPr>
        <p:spPr>
          <a:xfrm>
            <a:off x="1489502" y="3008576"/>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33CCFF"/>
                </a:solidFill>
                <a:latin typeface="+mn-lt"/>
                <a:ea typeface="Helvetica Neue"/>
                <a:cs typeface="Helvetica Neue"/>
                <a:sym typeface="Helvetica Neue"/>
              </a:rPr>
              <a:t>1</a:t>
            </a:r>
            <a:endParaRPr dirty="0">
              <a:solidFill>
                <a:srgbClr val="33CCFF"/>
              </a:solidFill>
              <a:latin typeface="+mn-lt"/>
            </a:endParaRPr>
          </a:p>
        </p:txBody>
      </p:sp>
      <p:sp>
        <p:nvSpPr>
          <p:cNvPr id="59" name="Google Shape;59;p2"/>
          <p:cNvSpPr txBox="1"/>
          <p:nvPr/>
        </p:nvSpPr>
        <p:spPr>
          <a:xfrm>
            <a:off x="1489502" y="5324551"/>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33CCFF"/>
                </a:solidFill>
                <a:latin typeface="+mn-lt"/>
                <a:ea typeface="Helvetica Neue"/>
                <a:cs typeface="Helvetica Neue"/>
                <a:sym typeface="Helvetica Neue"/>
              </a:rPr>
              <a:t>2</a:t>
            </a:r>
            <a:endParaRPr dirty="0">
              <a:solidFill>
                <a:srgbClr val="33CCFF"/>
              </a:solidFill>
              <a:latin typeface="+mn-lt"/>
            </a:endParaRPr>
          </a:p>
        </p:txBody>
      </p:sp>
      <p:sp>
        <p:nvSpPr>
          <p:cNvPr id="60" name="Google Shape;60;p2"/>
          <p:cNvSpPr txBox="1"/>
          <p:nvPr/>
        </p:nvSpPr>
        <p:spPr>
          <a:xfrm>
            <a:off x="1472984" y="7445017"/>
            <a:ext cx="15447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4800" b="1" dirty="0">
                <a:solidFill>
                  <a:srgbClr val="33CCFF"/>
                </a:solidFill>
                <a:latin typeface="+mn-lt"/>
                <a:ea typeface="Helvetica Neue"/>
                <a:cs typeface="Helvetica Neue"/>
                <a:sym typeface="Helvetica Neue"/>
              </a:rPr>
              <a:t>3</a:t>
            </a:r>
            <a:endParaRPr dirty="0">
              <a:solidFill>
                <a:srgbClr val="33CCFF"/>
              </a:solidFill>
              <a:latin typeface="+mn-lt"/>
            </a:endParaRPr>
          </a:p>
        </p:txBody>
      </p:sp>
      <p:sp>
        <p:nvSpPr>
          <p:cNvPr id="61" name="Google Shape;61;p2"/>
          <p:cNvSpPr txBox="1"/>
          <p:nvPr/>
        </p:nvSpPr>
        <p:spPr>
          <a:xfrm>
            <a:off x="2139109" y="2835583"/>
            <a:ext cx="2935381" cy="1200288"/>
          </a:xfrm>
          <a:prstGeom prst="rect">
            <a:avLst/>
          </a:prstGeom>
          <a:noFill/>
          <a:ln>
            <a:noFill/>
          </a:ln>
        </p:spPr>
        <p:txBody>
          <a:bodyPr spcFirstLastPara="1" wrap="square" lIns="91425" tIns="45700" rIns="91425" bIns="45700" anchor="t" anchorCtr="0">
            <a:spAutoFit/>
          </a:bodyPr>
          <a:lstStyle/>
          <a:p>
            <a:pPr lvl="0"/>
            <a:r>
              <a:rPr lang="en-US" sz="2400" dirty="0" err="1">
                <a:solidFill>
                  <a:schemeClr val="dk1"/>
                </a:solidFill>
                <a:latin typeface="+mn-lt"/>
                <a:ea typeface="Helvetica Neue"/>
                <a:cs typeface="Helvetica Neue"/>
                <a:sym typeface="Helvetica Neue"/>
              </a:rPr>
              <a:t>Razumijevanje</a:t>
            </a:r>
            <a:r>
              <a:rPr lang="en-US" sz="2400" dirty="0">
                <a:solidFill>
                  <a:schemeClr val="dk1"/>
                </a:solidFill>
                <a:latin typeface="+mn-lt"/>
                <a:ea typeface="Helvetica Neue"/>
                <a:cs typeface="Helvetica Neue"/>
                <a:sym typeface="Helvetica Neue"/>
              </a:rPr>
              <a:t> </a:t>
            </a:r>
            <a:r>
              <a:rPr lang="en-US" sz="2400" dirty="0" err="1">
                <a:solidFill>
                  <a:schemeClr val="dk1"/>
                </a:solidFill>
                <a:latin typeface="+mn-lt"/>
                <a:ea typeface="Helvetica Neue"/>
                <a:cs typeface="Helvetica Neue"/>
                <a:sym typeface="Helvetica Neue"/>
              </a:rPr>
              <a:t>pojma</a:t>
            </a:r>
            <a:r>
              <a:rPr lang="en-US" sz="2400" dirty="0">
                <a:solidFill>
                  <a:schemeClr val="dk1"/>
                </a:solidFill>
                <a:latin typeface="+mn-lt"/>
                <a:ea typeface="Helvetica Neue"/>
                <a:cs typeface="Helvetica Neue"/>
                <a:sym typeface="Helvetica Neue"/>
              </a:rPr>
              <a:t> </a:t>
            </a:r>
            <a:r>
              <a:rPr lang="en-US" sz="2400" dirty="0" err="1">
                <a:solidFill>
                  <a:schemeClr val="dk1"/>
                </a:solidFill>
                <a:latin typeface="+mn-lt"/>
                <a:ea typeface="Helvetica Neue"/>
                <a:cs typeface="Helvetica Neue"/>
                <a:sym typeface="Helvetica Neue"/>
              </a:rPr>
              <a:t>zdravstvene</a:t>
            </a:r>
            <a:r>
              <a:rPr lang="en-US" sz="2400" dirty="0">
                <a:solidFill>
                  <a:schemeClr val="dk1"/>
                </a:solidFill>
                <a:latin typeface="+mn-lt"/>
                <a:ea typeface="Helvetica Neue"/>
                <a:cs typeface="Helvetica Neue"/>
                <a:sym typeface="Helvetica Neue"/>
              </a:rPr>
              <a:t> </a:t>
            </a:r>
            <a:r>
              <a:rPr lang="en-US" sz="2400" dirty="0" err="1">
                <a:solidFill>
                  <a:schemeClr val="dk1"/>
                </a:solidFill>
                <a:latin typeface="+mn-lt"/>
                <a:ea typeface="Helvetica Neue"/>
                <a:cs typeface="Helvetica Neue"/>
                <a:sym typeface="Helvetica Neue"/>
              </a:rPr>
              <a:t>pismenosti</a:t>
            </a:r>
            <a:endParaRPr lang="en-US" sz="2400" dirty="0">
              <a:solidFill>
                <a:schemeClr val="dk1"/>
              </a:solidFill>
              <a:latin typeface="+mn-lt"/>
              <a:ea typeface="Helvetica Neue"/>
              <a:cs typeface="Helvetica Neue"/>
              <a:sym typeface="Helvetica Neue"/>
            </a:endParaRPr>
          </a:p>
        </p:txBody>
      </p:sp>
      <p:sp>
        <p:nvSpPr>
          <p:cNvPr id="62" name="Google Shape;62;p2"/>
          <p:cNvSpPr txBox="1"/>
          <p:nvPr/>
        </p:nvSpPr>
        <p:spPr>
          <a:xfrm>
            <a:off x="2023693" y="5291413"/>
            <a:ext cx="2935381" cy="1200288"/>
          </a:xfrm>
          <a:prstGeom prst="rect">
            <a:avLst/>
          </a:prstGeom>
          <a:noFill/>
          <a:ln>
            <a:noFill/>
          </a:ln>
        </p:spPr>
        <p:txBody>
          <a:bodyPr spcFirstLastPara="1" wrap="square" lIns="91425" tIns="45700" rIns="91425" bIns="45700" anchor="t" anchorCtr="0">
            <a:spAutoFit/>
          </a:bodyPr>
          <a:lstStyle/>
          <a:p>
            <a:pPr lvl="0"/>
            <a:r>
              <a:rPr lang="en-US" sz="2400" dirty="0">
                <a:latin typeface="+mn-lt"/>
              </a:rPr>
              <a:t>Modul: </a:t>
            </a:r>
            <a:r>
              <a:rPr lang="en-US" sz="2400" dirty="0" err="1">
                <a:latin typeface="+mn-lt"/>
              </a:rPr>
              <a:t>Identifikacija</a:t>
            </a:r>
            <a:r>
              <a:rPr lang="en-US" sz="2400" dirty="0">
                <a:latin typeface="+mn-lt"/>
              </a:rPr>
              <a:t> </a:t>
            </a:r>
            <a:r>
              <a:rPr lang="en-US" sz="2400" dirty="0" err="1">
                <a:latin typeface="+mn-lt"/>
              </a:rPr>
              <a:t>zdravstvenih</a:t>
            </a:r>
            <a:r>
              <a:rPr lang="en-US" sz="2400" dirty="0">
                <a:latin typeface="+mn-lt"/>
              </a:rPr>
              <a:t> </a:t>
            </a:r>
            <a:r>
              <a:rPr lang="en-US" sz="2400" dirty="0" err="1">
                <a:latin typeface="+mn-lt"/>
              </a:rPr>
              <a:t>dezinformacija</a:t>
            </a:r>
            <a:r>
              <a:rPr lang="en-US" sz="2400" dirty="0">
                <a:latin typeface="+mn-lt"/>
              </a:rPr>
              <a:t> </a:t>
            </a:r>
            <a:endParaRPr sz="2400" dirty="0">
              <a:latin typeface="+mn-lt"/>
            </a:endParaRPr>
          </a:p>
        </p:txBody>
      </p:sp>
      <p:sp>
        <p:nvSpPr>
          <p:cNvPr id="63" name="Google Shape;63;p2"/>
          <p:cNvSpPr txBox="1"/>
          <p:nvPr/>
        </p:nvSpPr>
        <p:spPr>
          <a:xfrm>
            <a:off x="2023692" y="7343397"/>
            <a:ext cx="2935381" cy="1200288"/>
          </a:xfrm>
          <a:prstGeom prst="rect">
            <a:avLst/>
          </a:prstGeom>
          <a:noFill/>
          <a:ln>
            <a:noFill/>
          </a:ln>
        </p:spPr>
        <p:txBody>
          <a:bodyPr spcFirstLastPara="1" wrap="square" lIns="91425" tIns="45700" rIns="91425" bIns="45700" anchor="t" anchorCtr="0">
            <a:spAutoFit/>
          </a:bodyPr>
          <a:lstStyle/>
          <a:p>
            <a:pPr lvl="0"/>
            <a:r>
              <a:rPr lang="en-US" sz="2400" dirty="0" err="1">
                <a:solidFill>
                  <a:schemeClr val="dk1"/>
                </a:solidFill>
                <a:latin typeface="+mn-lt"/>
                <a:ea typeface="Helvetica Neue"/>
                <a:cs typeface="Helvetica Neue"/>
                <a:sym typeface="Helvetica Neue"/>
              </a:rPr>
              <a:t>Odgovorno</a:t>
            </a:r>
            <a:r>
              <a:rPr lang="en-US" sz="2400" dirty="0">
                <a:solidFill>
                  <a:schemeClr val="dk1"/>
                </a:solidFill>
                <a:latin typeface="+mn-lt"/>
                <a:ea typeface="Helvetica Neue"/>
                <a:cs typeface="Helvetica Neue"/>
                <a:sym typeface="Helvetica Neue"/>
              </a:rPr>
              <a:t> </a:t>
            </a:r>
            <a:r>
              <a:rPr lang="en-US" sz="2400" dirty="0" err="1">
                <a:solidFill>
                  <a:schemeClr val="dk1"/>
                </a:solidFill>
                <a:latin typeface="+mn-lt"/>
                <a:ea typeface="Helvetica Neue"/>
                <a:cs typeface="Helvetica Neue"/>
                <a:sym typeface="Helvetica Neue"/>
              </a:rPr>
              <a:t>ponašanje</a:t>
            </a:r>
            <a:r>
              <a:rPr lang="en-US" sz="2400" dirty="0">
                <a:solidFill>
                  <a:schemeClr val="dk1"/>
                </a:solidFill>
                <a:latin typeface="+mn-lt"/>
                <a:ea typeface="Helvetica Neue"/>
                <a:cs typeface="Helvetica Neue"/>
                <a:sym typeface="Helvetica Neue"/>
              </a:rPr>
              <a:t> </a:t>
            </a:r>
            <a:r>
              <a:rPr lang="en-US" sz="2400" dirty="0" err="1">
                <a:solidFill>
                  <a:schemeClr val="dk1"/>
                </a:solidFill>
                <a:latin typeface="+mn-lt"/>
                <a:ea typeface="Helvetica Neue"/>
                <a:cs typeface="Helvetica Neue"/>
                <a:sym typeface="Helvetica Neue"/>
              </a:rPr>
              <a:t>na</a:t>
            </a:r>
            <a:r>
              <a:rPr lang="en-US" sz="2400" dirty="0">
                <a:solidFill>
                  <a:schemeClr val="dk1"/>
                </a:solidFill>
                <a:latin typeface="+mn-lt"/>
                <a:ea typeface="Helvetica Neue"/>
                <a:cs typeface="Helvetica Neue"/>
                <a:sym typeface="Helvetica Neue"/>
              </a:rPr>
              <a:t> </a:t>
            </a:r>
            <a:r>
              <a:rPr lang="en-US" sz="2400" dirty="0" err="1">
                <a:solidFill>
                  <a:schemeClr val="dk1"/>
                </a:solidFill>
                <a:latin typeface="+mn-lt"/>
                <a:ea typeface="Helvetica Neue"/>
                <a:cs typeface="Helvetica Neue"/>
                <a:sym typeface="Helvetica Neue"/>
              </a:rPr>
              <a:t>internetu</a:t>
            </a:r>
            <a:endParaRPr dirty="0">
              <a:latin typeface="+mn-lt"/>
            </a:endParaRPr>
          </a:p>
        </p:txBody>
      </p:sp>
      <p:sp>
        <p:nvSpPr>
          <p:cNvPr id="70" name="Google Shape;70;p2"/>
          <p:cNvSpPr/>
          <p:nvPr/>
        </p:nvSpPr>
        <p:spPr>
          <a:xfrm>
            <a:off x="5074812" y="1757056"/>
            <a:ext cx="266742" cy="2943724"/>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1" name="Google Shape;71;p2"/>
          <p:cNvSpPr/>
          <p:nvPr/>
        </p:nvSpPr>
        <p:spPr>
          <a:xfrm>
            <a:off x="5107514" y="7058210"/>
            <a:ext cx="270499" cy="1938952"/>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76" name="Google Shape;76;p2"/>
          <p:cNvSpPr txBox="1"/>
          <p:nvPr/>
        </p:nvSpPr>
        <p:spPr>
          <a:xfrm>
            <a:off x="5444058" y="7212098"/>
            <a:ext cx="6378576" cy="1631175"/>
          </a:xfrm>
          <a:prstGeom prst="rect">
            <a:avLst/>
          </a:prstGeom>
          <a:noFill/>
          <a:ln>
            <a:noFill/>
          </a:ln>
        </p:spPr>
        <p:txBody>
          <a:bodyPr spcFirstLastPara="1" wrap="square" lIns="91425" tIns="45700" rIns="91425" bIns="45700" anchor="t" anchorCtr="0">
            <a:spAutoFit/>
          </a:bodyPr>
          <a:lstStyle/>
          <a:p>
            <a:r>
              <a:rPr lang="en-US" sz="2000" dirty="0">
                <a:latin typeface="+mn-lt"/>
              </a:rPr>
              <a:t>3.1. </a:t>
            </a:r>
            <a:r>
              <a:rPr lang="en-US" sz="2000" dirty="0" err="1">
                <a:latin typeface="+mn-lt"/>
              </a:rPr>
              <a:t>Načini</a:t>
            </a:r>
            <a:r>
              <a:rPr lang="en-US" sz="2000" dirty="0">
                <a:latin typeface="+mn-lt"/>
              </a:rPr>
              <a:t> </a:t>
            </a:r>
            <a:r>
              <a:rPr lang="en-US" sz="2000" dirty="0" err="1">
                <a:latin typeface="+mn-lt"/>
              </a:rPr>
              <a:t>prepoznavanja</a:t>
            </a:r>
            <a:r>
              <a:rPr lang="en-US" sz="2000" dirty="0">
                <a:latin typeface="+mn-lt"/>
              </a:rPr>
              <a:t> </a:t>
            </a:r>
            <a:r>
              <a:rPr lang="en-US" sz="2000" dirty="0" err="1">
                <a:latin typeface="+mn-lt"/>
              </a:rPr>
              <a:t>zdravstvenih</a:t>
            </a:r>
            <a:r>
              <a:rPr lang="en-US" sz="2000" dirty="0">
                <a:latin typeface="+mn-lt"/>
              </a:rPr>
              <a:t> </a:t>
            </a:r>
            <a:endParaRPr lang="hr-HR" sz="2000" dirty="0">
              <a:latin typeface="+mn-lt"/>
            </a:endParaRPr>
          </a:p>
          <a:p>
            <a:r>
              <a:rPr lang="hr-HR" sz="2000" dirty="0">
                <a:latin typeface="+mn-lt"/>
              </a:rPr>
              <a:t>       </a:t>
            </a:r>
            <a:r>
              <a:rPr lang="en-US" sz="2000" dirty="0" err="1">
                <a:latin typeface="+mn-lt"/>
              </a:rPr>
              <a:t>dezinformacija</a:t>
            </a:r>
            <a:r>
              <a:rPr lang="en-US" sz="2000" dirty="0">
                <a:latin typeface="+mn-lt"/>
              </a:rPr>
              <a:t> </a:t>
            </a:r>
          </a:p>
          <a:p>
            <a:r>
              <a:rPr lang="en-US" sz="2000" dirty="0">
                <a:latin typeface="+mn-lt"/>
              </a:rPr>
              <a:t>3.2. </a:t>
            </a:r>
            <a:r>
              <a:rPr lang="en-US" sz="2000" dirty="0" err="1">
                <a:latin typeface="+mn-lt"/>
              </a:rPr>
              <a:t>Odgovorno</a:t>
            </a:r>
            <a:r>
              <a:rPr lang="en-US" sz="2000" dirty="0">
                <a:latin typeface="+mn-lt"/>
              </a:rPr>
              <a:t> </a:t>
            </a:r>
            <a:r>
              <a:rPr lang="en-US" sz="2000" dirty="0" err="1">
                <a:latin typeface="+mn-lt"/>
              </a:rPr>
              <a:t>upravljanje</a:t>
            </a:r>
            <a:r>
              <a:rPr lang="en-US" sz="2000" dirty="0">
                <a:latin typeface="+mn-lt"/>
              </a:rPr>
              <a:t> </a:t>
            </a:r>
            <a:r>
              <a:rPr lang="en-US" sz="2000" dirty="0" err="1">
                <a:latin typeface="+mn-lt"/>
              </a:rPr>
              <a:t>internetskim</a:t>
            </a:r>
            <a:r>
              <a:rPr lang="en-US" sz="2000" dirty="0">
                <a:latin typeface="+mn-lt"/>
              </a:rPr>
              <a:t> </a:t>
            </a:r>
            <a:endParaRPr lang="hr-HR" sz="2000" dirty="0">
              <a:latin typeface="+mn-lt"/>
            </a:endParaRPr>
          </a:p>
          <a:p>
            <a:r>
              <a:rPr lang="hr-HR" sz="2000" dirty="0">
                <a:latin typeface="+mn-lt"/>
              </a:rPr>
              <a:t>        </a:t>
            </a:r>
            <a:r>
              <a:rPr lang="en-US" sz="2000" dirty="0" err="1">
                <a:latin typeface="+mn-lt"/>
              </a:rPr>
              <a:t>izvorima</a:t>
            </a:r>
            <a:r>
              <a:rPr lang="en-US" sz="2000" dirty="0">
                <a:latin typeface="+mn-lt"/>
              </a:rPr>
              <a:t> </a:t>
            </a:r>
            <a:r>
              <a:rPr lang="en-US" sz="2000" dirty="0" err="1">
                <a:latin typeface="+mn-lt"/>
              </a:rPr>
              <a:t>zdravstvenih</a:t>
            </a:r>
            <a:r>
              <a:rPr lang="en-US" sz="2000" dirty="0">
                <a:latin typeface="+mn-lt"/>
              </a:rPr>
              <a:t> </a:t>
            </a:r>
            <a:r>
              <a:rPr lang="en-US" sz="2000" dirty="0" err="1">
                <a:latin typeface="+mn-lt"/>
              </a:rPr>
              <a:t>informacija</a:t>
            </a:r>
            <a:r>
              <a:rPr lang="en-US" sz="2000" dirty="0">
                <a:latin typeface="+mn-lt"/>
              </a:rPr>
              <a:t>            </a:t>
            </a:r>
            <a:endParaRPr lang="hr-HR" sz="2000" dirty="0">
              <a:latin typeface="+mn-lt"/>
            </a:endParaRPr>
          </a:p>
          <a:p>
            <a:r>
              <a:rPr lang="en-US" sz="2000" dirty="0">
                <a:latin typeface="+mn-lt"/>
              </a:rPr>
              <a:t>3.3. </a:t>
            </a:r>
            <a:r>
              <a:rPr lang="en-US" sz="2000" dirty="0" err="1">
                <a:latin typeface="+mn-lt"/>
              </a:rPr>
              <a:t>Odgovorno</a:t>
            </a:r>
            <a:r>
              <a:rPr lang="en-US" sz="2000" dirty="0">
                <a:latin typeface="+mn-lt"/>
              </a:rPr>
              <a:t> </a:t>
            </a:r>
            <a:r>
              <a:rPr lang="en-US" sz="2000" dirty="0" err="1">
                <a:latin typeface="+mn-lt"/>
              </a:rPr>
              <a:t>ponašanje</a:t>
            </a:r>
            <a:r>
              <a:rPr lang="en-US" sz="2000" dirty="0">
                <a:latin typeface="+mn-lt"/>
              </a:rPr>
              <a:t> </a:t>
            </a:r>
            <a:r>
              <a:rPr lang="en-US" sz="2000" dirty="0" err="1">
                <a:latin typeface="+mn-lt"/>
              </a:rPr>
              <a:t>na</a:t>
            </a:r>
            <a:r>
              <a:rPr lang="en-US" sz="2000" dirty="0">
                <a:latin typeface="+mn-lt"/>
              </a:rPr>
              <a:t> </a:t>
            </a:r>
            <a:r>
              <a:rPr lang="en-US" sz="2000" dirty="0" err="1">
                <a:latin typeface="+mn-lt"/>
              </a:rPr>
              <a:t>internetu</a:t>
            </a:r>
            <a:endParaRPr lang="en-US" sz="2000" dirty="0">
              <a:latin typeface="+mn-lt"/>
            </a:endParaRPr>
          </a:p>
        </p:txBody>
      </p:sp>
      <p:sp>
        <p:nvSpPr>
          <p:cNvPr id="67" name="Google Shape;67;p2"/>
          <p:cNvSpPr txBox="1"/>
          <p:nvPr/>
        </p:nvSpPr>
        <p:spPr>
          <a:xfrm>
            <a:off x="5322944" y="2146823"/>
            <a:ext cx="7303086" cy="2554505"/>
          </a:xfrm>
          <a:prstGeom prst="rect">
            <a:avLst/>
          </a:prstGeom>
          <a:noFill/>
          <a:ln>
            <a:noFill/>
          </a:ln>
        </p:spPr>
        <p:txBody>
          <a:bodyPr spcFirstLastPara="1" wrap="square" lIns="91425" tIns="45700" rIns="91425" bIns="45700" anchor="t" anchorCtr="0">
            <a:spAutoFit/>
          </a:bodyPr>
          <a:lstStyle/>
          <a:p>
            <a:r>
              <a:rPr lang="en-US" sz="2000" dirty="0"/>
              <a:t>1.1.</a:t>
            </a:r>
            <a:r>
              <a:rPr lang="hr-HR" sz="2000" dirty="0"/>
              <a:t> </a:t>
            </a:r>
            <a:r>
              <a:rPr lang="en-US" sz="2000" dirty="0" err="1"/>
              <a:t>Definicija</a:t>
            </a:r>
            <a:r>
              <a:rPr lang="en-US" sz="2000" dirty="0"/>
              <a:t> </a:t>
            </a:r>
            <a:r>
              <a:rPr lang="en-US" sz="2000" dirty="0" err="1"/>
              <a:t>zdravstvene</a:t>
            </a:r>
            <a:r>
              <a:rPr lang="en-US" sz="2000" dirty="0"/>
              <a:t> </a:t>
            </a:r>
            <a:r>
              <a:rPr lang="en-US" sz="2000" dirty="0" err="1"/>
              <a:t>pismenosti</a:t>
            </a:r>
            <a:endParaRPr lang="en-US" sz="2000" dirty="0"/>
          </a:p>
          <a:p>
            <a:r>
              <a:rPr lang="en-US" sz="2000" dirty="0"/>
              <a:t>1.2.</a:t>
            </a:r>
            <a:r>
              <a:rPr lang="hr-HR" sz="2000" dirty="0"/>
              <a:t> </a:t>
            </a:r>
            <a:r>
              <a:rPr lang="en-US" sz="2000" dirty="0" err="1"/>
              <a:t>Razine</a:t>
            </a:r>
            <a:r>
              <a:rPr lang="en-US" sz="2000" dirty="0"/>
              <a:t> </a:t>
            </a:r>
            <a:r>
              <a:rPr lang="en-US" sz="2000" dirty="0" err="1"/>
              <a:t>zdravstvene</a:t>
            </a:r>
            <a:r>
              <a:rPr lang="en-US" sz="2000" dirty="0"/>
              <a:t> </a:t>
            </a:r>
            <a:r>
              <a:rPr lang="en-US" sz="2000" dirty="0" err="1"/>
              <a:t>pismenosti</a:t>
            </a:r>
            <a:endParaRPr lang="en-US" sz="2000" dirty="0"/>
          </a:p>
          <a:p>
            <a:r>
              <a:rPr lang="en-US" sz="2000" dirty="0"/>
              <a:t>1.3.</a:t>
            </a:r>
            <a:r>
              <a:rPr lang="hr-HR" sz="2000" dirty="0"/>
              <a:t> </a:t>
            </a:r>
            <a:r>
              <a:rPr lang="en-US" sz="2000" dirty="0" err="1"/>
              <a:t>Izvori</a:t>
            </a:r>
            <a:r>
              <a:rPr lang="en-US" sz="2000" dirty="0"/>
              <a:t> </a:t>
            </a:r>
            <a:r>
              <a:rPr lang="en-US" sz="2000" dirty="0" err="1"/>
              <a:t>zdravstvenih</a:t>
            </a:r>
            <a:r>
              <a:rPr lang="en-US" sz="2000" dirty="0"/>
              <a:t> </a:t>
            </a:r>
            <a:r>
              <a:rPr lang="en-US" sz="2000" dirty="0" err="1"/>
              <a:t>informacija</a:t>
            </a:r>
            <a:r>
              <a:rPr lang="en-US" sz="2000" dirty="0"/>
              <a:t>  </a:t>
            </a:r>
          </a:p>
          <a:p>
            <a:r>
              <a:rPr lang="en-US" sz="2000" dirty="0"/>
              <a:t>1.4.</a:t>
            </a:r>
            <a:r>
              <a:rPr lang="hr-HR" sz="2000" dirty="0"/>
              <a:t> e-</a:t>
            </a:r>
            <a:r>
              <a:rPr lang="en-US" sz="2000" dirty="0" err="1"/>
              <a:t>zdravstvena</a:t>
            </a:r>
            <a:r>
              <a:rPr lang="en-US" sz="2000" dirty="0"/>
              <a:t> </a:t>
            </a:r>
            <a:r>
              <a:rPr lang="en-US" sz="2000" dirty="0" err="1"/>
              <a:t>pismenost</a:t>
            </a:r>
            <a:endParaRPr lang="en-US" sz="2000" dirty="0"/>
          </a:p>
          <a:p>
            <a:r>
              <a:rPr lang="en-US" sz="2000" dirty="0"/>
              <a:t>1.4. </a:t>
            </a:r>
            <a:r>
              <a:rPr lang="en-US" sz="2000" dirty="0" err="1"/>
              <a:t>Povezanost</a:t>
            </a:r>
            <a:r>
              <a:rPr lang="en-US" sz="2000" dirty="0"/>
              <a:t> </a:t>
            </a:r>
            <a:r>
              <a:rPr lang="en-US" sz="2000" dirty="0" err="1"/>
              <a:t>zdravstvene</a:t>
            </a:r>
            <a:r>
              <a:rPr lang="en-US" sz="2000" dirty="0"/>
              <a:t> </a:t>
            </a:r>
            <a:r>
              <a:rPr lang="en-US" sz="2000" dirty="0" err="1"/>
              <a:t>pismenosti</a:t>
            </a:r>
            <a:r>
              <a:rPr lang="en-US" sz="2000" dirty="0"/>
              <a:t> </a:t>
            </a:r>
            <a:r>
              <a:rPr lang="en-US" sz="2000" dirty="0" err="1"/>
              <a:t>sa</a:t>
            </a:r>
            <a:r>
              <a:rPr lang="en-US" sz="2000" dirty="0"/>
              <a:t> </a:t>
            </a:r>
            <a:r>
              <a:rPr lang="hr-HR" sz="2000" dirty="0"/>
              <a:t>  </a:t>
            </a:r>
          </a:p>
          <a:p>
            <a:r>
              <a:rPr lang="hr-HR" sz="2000" dirty="0"/>
              <a:t>       </a:t>
            </a:r>
            <a:r>
              <a:rPr lang="en-US" sz="2000" dirty="0" err="1"/>
              <a:t>zdravljem</a:t>
            </a:r>
            <a:r>
              <a:rPr lang="en-US" sz="2000" dirty="0"/>
              <a:t> i </a:t>
            </a:r>
            <a:r>
              <a:rPr lang="en-US" sz="2000" dirty="0" err="1"/>
              <a:t>kvalitetom</a:t>
            </a:r>
            <a:r>
              <a:rPr lang="en-US" sz="2000" dirty="0"/>
              <a:t> </a:t>
            </a:r>
            <a:r>
              <a:rPr lang="en-US" sz="2000" dirty="0" err="1"/>
              <a:t>života</a:t>
            </a:r>
            <a:endParaRPr lang="en-US" sz="2000" dirty="0"/>
          </a:p>
          <a:p>
            <a:r>
              <a:rPr lang="en-US" sz="2000" dirty="0"/>
              <a:t>1.5. </a:t>
            </a:r>
            <a:r>
              <a:rPr lang="en-US" sz="2000" dirty="0" err="1"/>
              <a:t>Motivi</a:t>
            </a:r>
            <a:r>
              <a:rPr lang="en-US" sz="2000" dirty="0"/>
              <a:t> </a:t>
            </a:r>
            <a:r>
              <a:rPr lang="en-US" sz="2000" dirty="0" err="1"/>
              <a:t>iza</a:t>
            </a:r>
            <a:r>
              <a:rPr lang="en-US" sz="2000" dirty="0"/>
              <a:t> </a:t>
            </a:r>
            <a:r>
              <a:rPr lang="en-US" sz="2000" dirty="0" err="1"/>
              <a:t>dezinformacija</a:t>
            </a:r>
            <a:r>
              <a:rPr lang="en-US" sz="2000" dirty="0"/>
              <a:t>  </a:t>
            </a:r>
          </a:p>
          <a:p>
            <a:r>
              <a:rPr lang="en-US" sz="2000" dirty="0"/>
              <a:t>1.7. </a:t>
            </a:r>
            <a:r>
              <a:rPr lang="en-US" sz="2000" dirty="0" err="1"/>
              <a:t>Uloga</a:t>
            </a:r>
            <a:r>
              <a:rPr lang="en-US" sz="2000" dirty="0"/>
              <a:t> </a:t>
            </a:r>
            <a:r>
              <a:rPr lang="en-US" sz="2000" dirty="0" err="1"/>
              <a:t>društvenih</a:t>
            </a:r>
            <a:r>
              <a:rPr lang="en-US" sz="2000" dirty="0"/>
              <a:t> </a:t>
            </a:r>
            <a:r>
              <a:rPr lang="en-US" sz="2000" dirty="0" err="1"/>
              <a:t>medija</a:t>
            </a:r>
            <a:r>
              <a:rPr lang="en-US" sz="2000" dirty="0"/>
              <a:t> </a:t>
            </a:r>
          </a:p>
        </p:txBody>
      </p:sp>
      <p:sp>
        <p:nvSpPr>
          <p:cNvPr id="73" name="Google Shape;73;p2"/>
          <p:cNvSpPr txBox="1"/>
          <p:nvPr/>
        </p:nvSpPr>
        <p:spPr>
          <a:xfrm>
            <a:off x="5365271" y="5309182"/>
            <a:ext cx="7070907" cy="1692731"/>
          </a:xfrm>
          <a:prstGeom prst="rect">
            <a:avLst/>
          </a:prstGeom>
          <a:noFill/>
          <a:ln>
            <a:noFill/>
          </a:ln>
        </p:spPr>
        <p:txBody>
          <a:bodyPr spcFirstLastPara="1" wrap="square" lIns="91425" tIns="45700" rIns="91425" bIns="45700" anchor="t" anchorCtr="0">
            <a:spAutoFit/>
          </a:bodyPr>
          <a:lstStyle/>
          <a:p>
            <a:pPr lvl="0"/>
            <a:r>
              <a:rPr lang="en-US" sz="2000" dirty="0">
                <a:latin typeface="+mn-lt"/>
              </a:rPr>
              <a:t>2.1. </a:t>
            </a:r>
            <a:r>
              <a:rPr lang="en-US" sz="2000" dirty="0" err="1">
                <a:latin typeface="+mn-lt"/>
              </a:rPr>
              <a:t>Vjerodostojnost</a:t>
            </a:r>
            <a:r>
              <a:rPr lang="en-US" sz="2000" dirty="0">
                <a:latin typeface="+mn-lt"/>
              </a:rPr>
              <a:t> </a:t>
            </a:r>
            <a:r>
              <a:rPr lang="en-US" sz="2000" dirty="0" err="1">
                <a:latin typeface="+mn-lt"/>
              </a:rPr>
              <a:t>sadržaja</a:t>
            </a:r>
            <a:r>
              <a:rPr lang="en-US" sz="2000" dirty="0">
                <a:latin typeface="+mn-lt"/>
              </a:rPr>
              <a:t> - </a:t>
            </a:r>
            <a:r>
              <a:rPr lang="en-US" sz="2000" dirty="0" err="1">
                <a:latin typeface="+mn-lt"/>
              </a:rPr>
              <a:t>Kako</a:t>
            </a:r>
            <a:r>
              <a:rPr lang="en-US" sz="2000" dirty="0">
                <a:latin typeface="+mn-lt"/>
              </a:rPr>
              <a:t> </a:t>
            </a:r>
            <a:r>
              <a:rPr lang="en-US" sz="2000" dirty="0" err="1">
                <a:latin typeface="+mn-lt"/>
              </a:rPr>
              <a:t>prepoznati</a:t>
            </a:r>
            <a:r>
              <a:rPr lang="en-US" sz="2000" dirty="0">
                <a:latin typeface="+mn-lt"/>
              </a:rPr>
              <a:t> </a:t>
            </a:r>
            <a:r>
              <a:rPr lang="hr-HR" sz="2000" dirty="0">
                <a:latin typeface="+mn-lt"/>
              </a:rPr>
              <a:t> </a:t>
            </a:r>
          </a:p>
          <a:p>
            <a:pPr lvl="0"/>
            <a:r>
              <a:rPr lang="hr-HR" sz="2000" dirty="0">
                <a:latin typeface="+mn-lt"/>
              </a:rPr>
              <a:t>       </a:t>
            </a:r>
            <a:r>
              <a:rPr lang="en-US" sz="2000" dirty="0" err="1">
                <a:latin typeface="+mn-lt"/>
              </a:rPr>
              <a:t>dezinformacije</a:t>
            </a:r>
            <a:r>
              <a:rPr lang="en-US" sz="2000" dirty="0">
                <a:latin typeface="+mn-lt"/>
              </a:rPr>
              <a:t>?</a:t>
            </a:r>
          </a:p>
          <a:p>
            <a:pPr lvl="0"/>
            <a:r>
              <a:rPr lang="en-US" sz="2000" dirty="0">
                <a:latin typeface="+mn-lt"/>
              </a:rPr>
              <a:t>2.2. </a:t>
            </a:r>
            <a:r>
              <a:rPr lang="en-US" sz="2000" dirty="0" err="1">
                <a:latin typeface="+mn-lt"/>
              </a:rPr>
              <a:t>Kako</a:t>
            </a:r>
            <a:r>
              <a:rPr lang="en-US" sz="2000" dirty="0">
                <a:latin typeface="+mn-lt"/>
              </a:rPr>
              <a:t> </a:t>
            </a:r>
            <a:r>
              <a:rPr lang="en-US" sz="2000" dirty="0" err="1">
                <a:latin typeface="+mn-lt"/>
              </a:rPr>
              <a:t>prepoznati</a:t>
            </a:r>
            <a:r>
              <a:rPr lang="en-US" sz="2000" dirty="0">
                <a:latin typeface="+mn-lt"/>
              </a:rPr>
              <a:t> </a:t>
            </a:r>
            <a:r>
              <a:rPr lang="en-US" sz="2000" dirty="0" err="1">
                <a:latin typeface="+mn-lt"/>
              </a:rPr>
              <a:t>vjerodostojnost</a:t>
            </a:r>
            <a:r>
              <a:rPr lang="en-US" sz="2000" dirty="0">
                <a:latin typeface="+mn-lt"/>
              </a:rPr>
              <a:t> </a:t>
            </a:r>
            <a:r>
              <a:rPr lang="en-US" sz="2000" dirty="0" err="1">
                <a:latin typeface="+mn-lt"/>
              </a:rPr>
              <a:t>izvora</a:t>
            </a:r>
            <a:r>
              <a:rPr lang="en-US" sz="2000" dirty="0">
                <a:latin typeface="+mn-lt"/>
              </a:rPr>
              <a:t>?  </a:t>
            </a:r>
          </a:p>
          <a:p>
            <a:pPr lvl="0"/>
            <a:r>
              <a:rPr lang="en-US" sz="2000" dirty="0">
                <a:latin typeface="+mn-lt"/>
              </a:rPr>
              <a:t>2.3. </a:t>
            </a:r>
            <a:r>
              <a:rPr lang="en-US" sz="2000" dirty="0" err="1">
                <a:latin typeface="+mn-lt"/>
              </a:rPr>
              <a:t>Načini</a:t>
            </a:r>
            <a:r>
              <a:rPr lang="en-US" sz="2000" dirty="0">
                <a:latin typeface="+mn-lt"/>
              </a:rPr>
              <a:t> </a:t>
            </a:r>
            <a:r>
              <a:rPr lang="en-US" sz="2000" dirty="0" err="1">
                <a:latin typeface="+mn-lt"/>
              </a:rPr>
              <a:t>provjere</a:t>
            </a:r>
            <a:r>
              <a:rPr lang="en-US" sz="2000" dirty="0">
                <a:latin typeface="+mn-lt"/>
              </a:rPr>
              <a:t> </a:t>
            </a:r>
            <a:r>
              <a:rPr lang="en-US" sz="2000" dirty="0" err="1">
                <a:latin typeface="+mn-lt"/>
              </a:rPr>
              <a:t>izvora</a:t>
            </a:r>
            <a:r>
              <a:rPr lang="en-US" sz="2000" dirty="0">
                <a:latin typeface="+mn-lt"/>
              </a:rPr>
              <a:t> i </a:t>
            </a:r>
            <a:r>
              <a:rPr lang="en-US" sz="2000" dirty="0" err="1">
                <a:latin typeface="+mn-lt"/>
              </a:rPr>
              <a:t>činjenica</a:t>
            </a:r>
            <a:r>
              <a:rPr lang="en-US" sz="2000" dirty="0">
                <a:latin typeface="+mn-lt"/>
              </a:rPr>
              <a:t>. </a:t>
            </a:r>
          </a:p>
          <a:p>
            <a:pPr lvl="0"/>
            <a:endParaRPr lang="en-US" sz="2400" dirty="0">
              <a:latin typeface="+mn-lt"/>
            </a:endParaRPr>
          </a:p>
        </p:txBody>
      </p:sp>
      <p:pic>
        <p:nvPicPr>
          <p:cNvPr id="5122" name="Picture 2" descr="Pogled sa strane na siluetu ženske glave okružene s pet ikona na temu komunikacije.">
            <a:extLst>
              <a:ext uri="{FF2B5EF4-FFF2-40B4-BE49-F238E27FC236}">
                <a16:creationId xmlns:a16="http://schemas.microsoft.com/office/drawing/2014/main" id="{30071F52-1A95-4643-A54C-E4517DF2C1D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78505" y="2577050"/>
            <a:ext cx="5707176" cy="53896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17E6916-5242-4BDE-AC26-238A329BF2F9}"/>
              </a:ext>
            </a:extLst>
          </p:cNvPr>
          <p:cNvSpPr/>
          <p:nvPr/>
        </p:nvSpPr>
        <p:spPr>
          <a:xfrm>
            <a:off x="11754853" y="8997162"/>
            <a:ext cx="6533147" cy="276999"/>
          </a:xfrm>
          <a:prstGeom prst="rect">
            <a:avLst/>
          </a:prstGeom>
        </p:spPr>
        <p:txBody>
          <a:bodyPr wrap="square">
            <a:spAutoFit/>
          </a:bodyPr>
          <a:lstStyle/>
          <a:p>
            <a:r>
              <a:rPr lang="hr-HR" sz="1200" dirty="0"/>
              <a:t>https://reemahealth.com/wp-content/uploads/2023/02/HealthLiteracy_Header-1600x1192.png</a:t>
            </a:r>
          </a:p>
        </p:txBody>
      </p:sp>
      <p:sp>
        <p:nvSpPr>
          <p:cNvPr id="18" name="Google Shape;71;p2">
            <a:extLst>
              <a:ext uri="{FF2B5EF4-FFF2-40B4-BE49-F238E27FC236}">
                <a16:creationId xmlns:a16="http://schemas.microsoft.com/office/drawing/2014/main" id="{D9EFC808-30CE-498A-874D-ECB9DA694FE7}"/>
              </a:ext>
            </a:extLst>
          </p:cNvPr>
          <p:cNvSpPr/>
          <p:nvPr/>
        </p:nvSpPr>
        <p:spPr>
          <a:xfrm>
            <a:off x="5026923" y="4896451"/>
            <a:ext cx="270499" cy="1938952"/>
          </a:xfrm>
          <a:prstGeom prst="leftBrace">
            <a:avLst>
              <a:gd name="adj1" fmla="val 8333"/>
              <a:gd name="adj2" fmla="val 50000"/>
            </a:avLst>
          </a:prstGeom>
          <a:noFill/>
          <a:ln w="9525" cap="flat" cmpd="sng">
            <a:solidFill>
              <a:srgbClr val="4A7DBA"/>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769401"/>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1.5. e-zdravstvena pismenost </a:t>
            </a:r>
          </a:p>
        </p:txBody>
      </p:sp>
      <p:sp>
        <p:nvSpPr>
          <p:cNvPr id="5" name="TextBox 4">
            <a:extLst>
              <a:ext uri="{FF2B5EF4-FFF2-40B4-BE49-F238E27FC236}">
                <a16:creationId xmlns:a16="http://schemas.microsoft.com/office/drawing/2014/main" id="{1699FA08-616C-41F5-9E6C-80AC51BDCC6E}"/>
              </a:ext>
            </a:extLst>
          </p:cNvPr>
          <p:cNvSpPr txBox="1"/>
          <p:nvPr/>
        </p:nvSpPr>
        <p:spPr>
          <a:xfrm>
            <a:off x="1440493" y="2843589"/>
            <a:ext cx="10100717" cy="5788316"/>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hr-HR" sz="3200" dirty="0">
                <a:solidFill>
                  <a:schemeClr val="tx1"/>
                </a:solidFill>
                <a:latin typeface="+mn-lt"/>
                <a:ea typeface="Yu Mincho" panose="02020400000000000000" pitchFamily="18" charset="-128"/>
                <a:cs typeface="Arial" panose="020B0604020202020204" pitchFamily="34" charset="0"/>
              </a:rPr>
              <a:t>Sadržaj na Internetu je manje reguliran i više "podložan za plasiranje netočnih i neprovjerenih informacija</a:t>
            </a:r>
          </a:p>
          <a:p>
            <a:pPr marL="457200" indent="-457200" algn="just">
              <a:lnSpc>
                <a:spcPct val="107000"/>
              </a:lnSpc>
              <a:spcAft>
                <a:spcPts val="800"/>
              </a:spcAft>
              <a:buFont typeface="Arial" panose="020B0604020202020204" pitchFamily="34" charset="0"/>
              <a:buChar char="•"/>
            </a:pPr>
            <a:endParaRPr lang="hr-HR" sz="32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3200" dirty="0">
                <a:solidFill>
                  <a:schemeClr val="tx1"/>
                </a:solidFill>
                <a:latin typeface="+mn-lt"/>
                <a:ea typeface="Yu Mincho" panose="02020400000000000000" pitchFamily="18" charset="-128"/>
                <a:cs typeface="Arial" panose="020B0604020202020204" pitchFamily="34" charset="0"/>
              </a:rPr>
              <a:t>Drugi izvori zdravstvenih informacija poput knjiga, časopisa ili televizije manje su „podložni”</a:t>
            </a:r>
          </a:p>
          <a:p>
            <a:pPr marL="457200" indent="-457200" algn="just">
              <a:lnSpc>
                <a:spcPct val="107000"/>
              </a:lnSpc>
              <a:spcAft>
                <a:spcPts val="800"/>
              </a:spcAft>
              <a:buFont typeface="Arial" panose="020B0604020202020204" pitchFamily="34" charset="0"/>
              <a:buChar char="•"/>
            </a:pPr>
            <a:endParaRPr lang="hr-HR" sz="32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3200" dirty="0">
                <a:solidFill>
                  <a:schemeClr val="tx1"/>
                </a:solidFill>
                <a:latin typeface="+mn-lt"/>
                <a:ea typeface="Yu Mincho" panose="02020400000000000000" pitchFamily="18" charset="-128"/>
                <a:cs typeface="Arial" panose="020B0604020202020204" pitchFamily="34" charset="0"/>
              </a:rPr>
              <a:t>Pojedinci moraju biti kritični kada koriste javni sadržaj</a:t>
            </a:r>
            <a:endParaRPr lang="hr-HR" sz="3200" dirty="0">
              <a:solidFill>
                <a:srgbClr val="0070C0"/>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3" name="Imagen 2">
            <a:extLst>
              <a:ext uri="{FF2B5EF4-FFF2-40B4-BE49-F238E27FC236}">
                <a16:creationId xmlns:a16="http://schemas.microsoft.com/office/drawing/2014/main" id="{273F1130-4FE9-7297-CA6B-C0E48D0488DA}"/>
              </a:ext>
            </a:extLst>
          </p:cNvPr>
          <p:cNvPicPr>
            <a:picLocks noChangeAspect="1"/>
          </p:cNvPicPr>
          <p:nvPr/>
        </p:nvPicPr>
        <p:blipFill>
          <a:blip r:embed="rId3"/>
          <a:stretch>
            <a:fillRect/>
          </a:stretch>
        </p:blipFill>
        <p:spPr>
          <a:xfrm>
            <a:off x="12283596" y="2843589"/>
            <a:ext cx="4563910" cy="4486990"/>
          </a:xfrm>
          <a:prstGeom prst="rect">
            <a:avLst/>
          </a:prstGeom>
        </p:spPr>
      </p:pic>
    </p:spTree>
    <p:extLst>
      <p:ext uri="{BB962C8B-B14F-4D97-AF65-F5344CB8AC3E}">
        <p14:creationId xmlns:p14="http://schemas.microsoft.com/office/powerpoint/2010/main" val="29535358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769401"/>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1.5. e-zdravstvena pismenost </a:t>
            </a:r>
          </a:p>
        </p:txBody>
      </p:sp>
      <p:sp>
        <p:nvSpPr>
          <p:cNvPr id="5" name="TextBox 4">
            <a:extLst>
              <a:ext uri="{FF2B5EF4-FFF2-40B4-BE49-F238E27FC236}">
                <a16:creationId xmlns:a16="http://schemas.microsoft.com/office/drawing/2014/main" id="{1699FA08-616C-41F5-9E6C-80AC51BDCC6E}"/>
              </a:ext>
            </a:extLst>
          </p:cNvPr>
          <p:cNvSpPr txBox="1"/>
          <p:nvPr/>
        </p:nvSpPr>
        <p:spPr>
          <a:xfrm>
            <a:off x="1981589" y="2531221"/>
            <a:ext cx="11434258" cy="6578147"/>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Informacije</a:t>
            </a:r>
            <a:r>
              <a:rPr lang="en-US" sz="2800" dirty="0">
                <a:solidFill>
                  <a:schemeClr val="tx1"/>
                </a:solidFill>
                <a:latin typeface="+mn-lt"/>
                <a:ea typeface="Yu Mincho" panose="02020400000000000000" pitchFamily="18" charset="-128"/>
                <a:cs typeface="Arial" panose="020B0604020202020204" pitchFamily="34" charset="0"/>
              </a:rPr>
              <a:t> se </a:t>
            </a:r>
            <a:r>
              <a:rPr lang="en-US" sz="2800" dirty="0" err="1">
                <a:solidFill>
                  <a:schemeClr val="tx1"/>
                </a:solidFill>
                <a:latin typeface="+mn-lt"/>
                <a:ea typeface="Yu Mincho" panose="02020400000000000000" pitchFamily="18" charset="-128"/>
                <a:cs typeface="Arial" panose="020B0604020202020204" pitchFamily="34" charset="0"/>
              </a:rPr>
              <a:t>mogu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podjeliti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pogrešne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informacijame</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dezinformacije</a:t>
            </a:r>
            <a:endParaRPr lang="hr-HR" sz="28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en-US"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Informacije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objavljene</a:t>
            </a:r>
            <a:r>
              <a:rPr lang="en-US" sz="2800" dirty="0">
                <a:solidFill>
                  <a:schemeClr val="tx1"/>
                </a:solidFill>
                <a:latin typeface="+mn-lt"/>
                <a:ea typeface="Yu Mincho" panose="02020400000000000000" pitchFamily="18" charset="-128"/>
                <a:cs typeface="Arial" panose="020B0604020202020204" pitchFamily="34" charset="0"/>
              </a:rPr>
              <a:t> pod </a:t>
            </a:r>
            <a:r>
              <a:rPr lang="en-US" sz="2800" dirty="0" err="1">
                <a:solidFill>
                  <a:schemeClr val="tx1"/>
                </a:solidFill>
                <a:latin typeface="+mn-lt"/>
                <a:ea typeface="Yu Mincho" panose="02020400000000000000" pitchFamily="18" charset="-128"/>
                <a:cs typeface="Arial" panose="020B0604020202020204" pitchFamily="34" charset="0"/>
              </a:rPr>
              <a:t>pretpostavkom</a:t>
            </a:r>
            <a:r>
              <a:rPr lang="en-US" sz="2800" dirty="0">
                <a:solidFill>
                  <a:schemeClr val="tx1"/>
                </a:solidFill>
                <a:latin typeface="+mn-lt"/>
                <a:ea typeface="Yu Mincho" panose="02020400000000000000" pitchFamily="18" charset="-128"/>
                <a:cs typeface="Arial" panose="020B0604020202020204" pitchFamily="34" charset="0"/>
              </a:rPr>
              <a:t> da </a:t>
            </a:r>
            <a:r>
              <a:rPr lang="en-US" sz="2800" dirty="0" err="1">
                <a:solidFill>
                  <a:schemeClr val="tx1"/>
                </a:solidFill>
                <a:latin typeface="+mn-lt"/>
                <a:ea typeface="Yu Mincho" panose="02020400000000000000" pitchFamily="18" charset="-128"/>
                <a:cs typeface="Arial" panose="020B0604020202020204" pitchFamily="34" charset="0"/>
              </a:rPr>
              <a:t>su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točne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nenamjerno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objavljene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te</a:t>
            </a:r>
            <a:r>
              <a:rPr lang="en-US" sz="2800" dirty="0">
                <a:solidFill>
                  <a:schemeClr val="tx1"/>
                </a:solidFill>
                <a:latin typeface="+mn-lt"/>
                <a:ea typeface="Yu Mincho" panose="02020400000000000000" pitchFamily="18" charset="-128"/>
                <a:cs typeface="Arial" panose="020B0604020202020204" pitchFamily="34" charset="0"/>
              </a:rPr>
              <a:t> se </a:t>
            </a:r>
            <a:r>
              <a:rPr lang="en-US" sz="2800" dirty="0" err="1">
                <a:solidFill>
                  <a:schemeClr val="tx1"/>
                </a:solidFill>
                <a:latin typeface="+mn-lt"/>
                <a:ea typeface="Yu Mincho" panose="02020400000000000000" pitchFamily="18" charset="-128"/>
                <a:cs typeface="Arial" panose="020B0604020202020204" pitchFamily="34" charset="0"/>
              </a:rPr>
              <a:t>nakon</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nekog</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vremena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ispostavilo</a:t>
            </a:r>
            <a:r>
              <a:rPr lang="en-US" sz="2800" dirty="0">
                <a:solidFill>
                  <a:schemeClr val="tx1"/>
                </a:solidFill>
                <a:latin typeface="+mn-lt"/>
                <a:ea typeface="Yu Mincho" panose="02020400000000000000" pitchFamily="18" charset="-128"/>
                <a:cs typeface="Arial" panose="020B0604020202020204" pitchFamily="34" charset="0"/>
              </a:rPr>
              <a:t> da </a:t>
            </a:r>
            <a:r>
              <a:rPr lang="en-US" sz="2800" dirty="0" err="1">
                <a:solidFill>
                  <a:schemeClr val="tx1"/>
                </a:solidFill>
                <a:latin typeface="+mn-lt"/>
                <a:ea typeface="Yu Mincho" panose="02020400000000000000" pitchFamily="18" charset="-128"/>
                <a:cs typeface="Arial" panose="020B0604020202020204" pitchFamily="34" charset="0"/>
              </a:rPr>
              <a:t>su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netočne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nazivaju</a:t>
            </a:r>
            <a:r>
              <a:rPr lang="en-US" sz="2800" dirty="0">
                <a:solidFill>
                  <a:schemeClr val="tx1"/>
                </a:solidFill>
                <a:latin typeface="+mn-lt"/>
                <a:ea typeface="Yu Mincho" panose="02020400000000000000" pitchFamily="18" charset="-128"/>
                <a:cs typeface="Arial" panose="020B0604020202020204" pitchFamily="34" charset="0"/>
              </a:rPr>
              <a:t> se </a:t>
            </a:r>
            <a:r>
              <a:rPr lang="en-US" sz="2800" b="1" dirty="0" err="1">
                <a:solidFill>
                  <a:schemeClr val="tx1"/>
                </a:solidFill>
                <a:latin typeface="+mn-lt"/>
                <a:ea typeface="Yu Mincho" panose="02020400000000000000" pitchFamily="18" charset="-128"/>
                <a:cs typeface="Arial" panose="020B0604020202020204" pitchFamily="34" charset="0"/>
              </a:rPr>
              <a:t>pogrešnim</a:t>
            </a:r>
            <a:r>
              <a:rPr lang="en-US" sz="2800" b="1" dirty="0">
                <a:solidFill>
                  <a:schemeClr val="tx1"/>
                </a:solidFill>
                <a:latin typeface="+mn-lt"/>
                <a:ea typeface="Yu Mincho" panose="02020400000000000000" pitchFamily="18" charset="-128"/>
                <a:cs typeface="Arial" panose="020B0604020202020204" pitchFamily="34" charset="0"/>
              </a:rPr>
              <a:t> </a:t>
            </a:r>
            <a:r>
              <a:rPr lang="en-US" sz="2800" b="1" dirty="0" err="1">
                <a:solidFill>
                  <a:schemeClr val="tx1"/>
                </a:solidFill>
                <a:latin typeface="+mn-lt"/>
                <a:ea typeface="Yu Mincho" panose="02020400000000000000" pitchFamily="18" charset="-128"/>
                <a:cs typeface="Arial" panose="020B0604020202020204" pitchFamily="34" charset="0"/>
              </a:rPr>
              <a:t>informacijama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dok</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namjerno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osmišljene</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objavljene</a:t>
            </a:r>
            <a:r>
              <a:rPr lang="en-US" sz="2800" dirty="0">
                <a:solidFill>
                  <a:schemeClr val="tx1"/>
                </a:solidFill>
                <a:latin typeface="+mn-lt"/>
                <a:ea typeface="Yu Mincho" panose="02020400000000000000" pitchFamily="18" charset="-128"/>
                <a:cs typeface="Arial" panose="020B0604020202020204" pitchFamily="34" charset="0"/>
              </a:rPr>
              <a:t> s </a:t>
            </a:r>
            <a:r>
              <a:rPr lang="en-US" sz="2800" dirty="0" err="1">
                <a:solidFill>
                  <a:schemeClr val="tx1"/>
                </a:solidFill>
                <a:latin typeface="+mn-lt"/>
                <a:ea typeface="Yu Mincho" panose="02020400000000000000" pitchFamily="18" charset="-128"/>
                <a:cs typeface="Arial" panose="020B0604020202020204" pitchFamily="34" charset="0"/>
              </a:rPr>
              <a:t>ciljem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nanošenja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štete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financijske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koristi</a:t>
            </a:r>
            <a:r>
              <a:rPr lang="en-US" sz="2800" dirty="0">
                <a:solidFill>
                  <a:schemeClr val="tx1"/>
                </a:solidFill>
                <a:latin typeface="+mn-lt"/>
                <a:ea typeface="Yu Mincho" panose="02020400000000000000" pitchFamily="18" charset="-128"/>
                <a:cs typeface="Arial" panose="020B0604020202020204" pitchFamily="34" charset="0"/>
              </a:rPr>
              <a:t>, a </a:t>
            </a:r>
            <a:r>
              <a:rPr lang="en-US" sz="2800" dirty="0" err="1">
                <a:solidFill>
                  <a:schemeClr val="tx1"/>
                </a:solidFill>
                <a:latin typeface="+mn-lt"/>
                <a:ea typeface="Yu Mincho" panose="02020400000000000000" pitchFamily="18" charset="-128"/>
                <a:cs typeface="Arial" panose="020B0604020202020204" pitchFamily="34" charset="0"/>
              </a:rPr>
              <a:t>netočne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nazivamo</a:t>
            </a:r>
            <a:r>
              <a:rPr lang="en-US" sz="2800" dirty="0">
                <a:solidFill>
                  <a:schemeClr val="tx1"/>
                </a:solidFill>
                <a:latin typeface="+mn-lt"/>
                <a:ea typeface="Yu Mincho" panose="02020400000000000000" pitchFamily="18" charset="-128"/>
                <a:cs typeface="Arial" panose="020B0604020202020204" pitchFamily="34" charset="0"/>
              </a:rPr>
              <a:t> </a:t>
            </a:r>
            <a:r>
              <a:rPr lang="en-US" sz="2800" b="1" dirty="0" err="1">
                <a:solidFill>
                  <a:schemeClr val="tx1"/>
                </a:solidFill>
                <a:latin typeface="+mn-lt"/>
                <a:ea typeface="Yu Mincho" panose="02020400000000000000" pitchFamily="18" charset="-128"/>
                <a:cs typeface="Arial" panose="020B0604020202020204" pitchFamily="34" charset="0"/>
              </a:rPr>
              <a:t>dezinformacijama</a:t>
            </a:r>
            <a:endParaRPr lang="hr-HR" sz="2800" b="1"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Upravo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zbog</a:t>
            </a:r>
            <a:r>
              <a:rPr lang="en-US" sz="2800" dirty="0">
                <a:solidFill>
                  <a:schemeClr val="tx1"/>
                </a:solidFill>
                <a:latin typeface="+mn-lt"/>
                <a:ea typeface="Yu Mincho" panose="02020400000000000000" pitchFamily="18" charset="-128"/>
                <a:cs typeface="Arial" panose="020B0604020202020204" pitchFamily="34" charset="0"/>
              </a:rPr>
              <a:t> tog </a:t>
            </a:r>
            <a:r>
              <a:rPr lang="en-US" sz="2800" dirty="0" err="1">
                <a:solidFill>
                  <a:schemeClr val="tx1"/>
                </a:solidFill>
                <a:latin typeface="+mn-lt"/>
                <a:ea typeface="Yu Mincho" panose="02020400000000000000" pitchFamily="18" charset="-128"/>
                <a:cs typeface="Arial" panose="020B0604020202020204" pitchFamily="34" charset="0"/>
              </a:rPr>
              <a:t>razloga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potrebna</a:t>
            </a:r>
            <a:r>
              <a:rPr lang="en-US" sz="2800" dirty="0">
                <a:solidFill>
                  <a:schemeClr val="tx1"/>
                </a:solidFill>
                <a:latin typeface="+mn-lt"/>
                <a:ea typeface="Yu Mincho" panose="02020400000000000000" pitchFamily="18" charset="-128"/>
                <a:cs typeface="Arial" panose="020B0604020202020204" pitchFamily="34" charset="0"/>
              </a:rPr>
              <a:t> je </a:t>
            </a:r>
            <a:r>
              <a:rPr lang="en-US" sz="2800" dirty="0" err="1">
                <a:solidFill>
                  <a:schemeClr val="tx1"/>
                </a:solidFill>
                <a:latin typeface="+mn-lt"/>
                <a:ea typeface="Yu Mincho" panose="02020400000000000000" pitchFamily="18" charset="-128"/>
                <a:cs typeface="Arial" panose="020B0604020202020204" pitchFamily="34" charset="0"/>
              </a:rPr>
              <a:t>savladati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određena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znanja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kako</a:t>
            </a:r>
            <a:r>
              <a:rPr lang="en-US" sz="2800" dirty="0">
                <a:solidFill>
                  <a:schemeClr val="tx1"/>
                </a:solidFill>
                <a:latin typeface="+mn-lt"/>
                <a:ea typeface="Yu Mincho" panose="02020400000000000000" pitchFamily="18" charset="-128"/>
                <a:cs typeface="Arial" panose="020B0604020202020204" pitchFamily="34" charset="0"/>
              </a:rPr>
              <a:t> bi </a:t>
            </a:r>
            <a:r>
              <a:rPr lang="en-US" sz="2800" dirty="0" err="1">
                <a:solidFill>
                  <a:schemeClr val="tx1"/>
                </a:solidFill>
                <a:latin typeface="+mn-lt"/>
                <a:ea typeface="Yu Mincho" panose="02020400000000000000" pitchFamily="18" charset="-128"/>
                <a:cs typeface="Arial" panose="020B0604020202020204" pitchFamily="34" charset="0"/>
              </a:rPr>
              <a:t>konzumacija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određenih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vijesti</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bila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sigurna</a:t>
            </a:r>
            <a:r>
              <a:rPr lang="en-US" sz="2800" dirty="0">
                <a:solidFill>
                  <a:schemeClr val="tx1"/>
                </a:solidFill>
                <a:latin typeface="+mn-lt"/>
                <a:ea typeface="Yu Mincho" panose="02020400000000000000" pitchFamily="18" charset="-128"/>
                <a:cs typeface="Arial" panose="020B0604020202020204" pitchFamily="34" charset="0"/>
              </a:rPr>
              <a:t> za </a:t>
            </a:r>
            <a:r>
              <a:rPr lang="en-US" sz="2800" dirty="0" err="1">
                <a:solidFill>
                  <a:schemeClr val="tx1"/>
                </a:solidFill>
                <a:latin typeface="+mn-lt"/>
                <a:ea typeface="Yu Mincho" panose="02020400000000000000" pitchFamily="18" charset="-128"/>
                <a:cs typeface="Arial" panose="020B0604020202020204" pitchFamily="34" charset="0"/>
              </a:rPr>
              <a:t>zdravlje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pojedinca</a:t>
            </a:r>
            <a:endParaRPr lang="en-US" sz="2800" dirty="0">
              <a:solidFill>
                <a:srgbClr val="0070C0"/>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766344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769401"/>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ea typeface="Helvetica Neue"/>
                <a:cs typeface="Helvetica Neue"/>
                <a:sym typeface="Helvetica Neue"/>
              </a:rPr>
              <a:t>1.5. e-zdravstvena pismenost </a:t>
            </a:r>
          </a:p>
        </p:txBody>
      </p:sp>
      <p:sp>
        <p:nvSpPr>
          <p:cNvPr id="3" name="TextBox 2"/>
          <p:cNvSpPr txBox="1"/>
          <p:nvPr/>
        </p:nvSpPr>
        <p:spPr>
          <a:xfrm>
            <a:off x="8734926" y="8182076"/>
            <a:ext cx="806116" cy="307777"/>
          </a:xfrm>
          <a:prstGeom prst="rect">
            <a:avLst/>
          </a:prstGeom>
          <a:noFill/>
        </p:spPr>
        <p:txBody>
          <a:bodyPr wrap="square" rtlCol="0">
            <a:spAutoFit/>
          </a:bodyPr>
          <a:lstStyle/>
          <a:p>
            <a:r>
              <a:rPr lang="hr-HR" dirty="0"/>
              <a:t>/</a:t>
            </a:r>
            <a:endParaRPr lang="en-US" dirty="0"/>
          </a:p>
        </p:txBody>
      </p:sp>
      <p:sp>
        <p:nvSpPr>
          <p:cNvPr id="7" name="TextBox 6">
            <a:extLst>
              <a:ext uri="{FF2B5EF4-FFF2-40B4-BE49-F238E27FC236}">
                <a16:creationId xmlns:a16="http://schemas.microsoft.com/office/drawing/2014/main" id="{C1483749-03CC-4753-8621-A5C251ADEBE3}"/>
              </a:ext>
            </a:extLst>
          </p:cNvPr>
          <p:cNvSpPr txBox="1"/>
          <p:nvPr/>
        </p:nvSpPr>
        <p:spPr>
          <a:xfrm>
            <a:off x="1690438" y="3055083"/>
            <a:ext cx="8015713" cy="3170099"/>
          </a:xfrm>
          <a:prstGeom prst="rect">
            <a:avLst/>
          </a:prstGeom>
          <a:noFill/>
        </p:spPr>
        <p:txBody>
          <a:bodyPr wrap="square" rtlCol="0">
            <a:spAutoFit/>
          </a:bodyPr>
          <a:lstStyle/>
          <a:p>
            <a:endParaRPr lang="hr-HR" sz="2000" dirty="0"/>
          </a:p>
          <a:p>
            <a:r>
              <a:rPr lang="en-US" sz="2000" b="1" dirty="0" err="1"/>
              <a:t>Liječenje</a:t>
            </a:r>
            <a:r>
              <a:rPr lang="en-US" sz="2000" b="1" dirty="0"/>
              <a:t> </a:t>
            </a:r>
            <a:r>
              <a:rPr lang="en-US" sz="2000" b="1" dirty="0" err="1"/>
              <a:t>proširenih</a:t>
            </a:r>
            <a:r>
              <a:rPr lang="en-US" sz="2000" b="1" dirty="0"/>
              <a:t> vena </a:t>
            </a:r>
            <a:r>
              <a:rPr lang="en-US" sz="2000" b="1" dirty="0" err="1"/>
              <a:t>kod</a:t>
            </a:r>
            <a:r>
              <a:rPr lang="en-US" sz="2000" b="1" dirty="0"/>
              <a:t> </a:t>
            </a:r>
            <a:r>
              <a:rPr lang="en-US" sz="2000" b="1" dirty="0" err="1"/>
              <a:t>kuće</a:t>
            </a:r>
            <a:endParaRPr lang="hr-HR" sz="2000" b="1" dirty="0"/>
          </a:p>
          <a:p>
            <a:endParaRPr lang="hr-HR" sz="2000" dirty="0"/>
          </a:p>
          <a:p>
            <a:r>
              <a:rPr lang="hr-HR" sz="1800" dirty="0"/>
              <a:t>https://hr4.varcosin.info/azhOwtuQOq/sn9vvMbh5RKAHAz/?al=95218&amp;ap=-1&amp;clickid=w073o9e7n2kjsbhr2c059sbs&amp;esub=-7EBRQCgQAAAPV0gMOZQMCZzfycwHQBgADD_Zl_2QRDRoRDSIRDUIRDVoDSFIHbmwyf2FkY29tYm__NWVLZjhQQnIAA2VJ&amp;site_option=0&amp;sub_2=416&amp;sub_3=noverukavic&amp;sub_4=linker&amp;target=-7EBNQCgQAAAPV0gMOZQAFAQEREQoRCQoRDUIRDRIAAX9hZGNvbWJvATE</a:t>
            </a:r>
          </a:p>
          <a:p>
            <a:endParaRPr lang="hr-HR" dirty="0"/>
          </a:p>
        </p:txBody>
      </p:sp>
      <p:pic>
        <p:nvPicPr>
          <p:cNvPr id="10" name="Picture 9">
            <a:extLst>
              <a:ext uri="{FF2B5EF4-FFF2-40B4-BE49-F238E27FC236}">
                <a16:creationId xmlns:a16="http://schemas.microsoft.com/office/drawing/2014/main" id="{8872327E-9600-4399-A123-2D605CB55A17}"/>
              </a:ext>
            </a:extLst>
          </p:cNvPr>
          <p:cNvPicPr>
            <a:picLocks noChangeAspect="1"/>
          </p:cNvPicPr>
          <p:nvPr/>
        </p:nvPicPr>
        <p:blipFill>
          <a:blip r:embed="rId3"/>
          <a:stretch>
            <a:fillRect/>
          </a:stretch>
        </p:blipFill>
        <p:spPr>
          <a:xfrm>
            <a:off x="11041981" y="5089230"/>
            <a:ext cx="6286500" cy="3607337"/>
          </a:xfrm>
          <a:prstGeom prst="rect">
            <a:avLst/>
          </a:prstGeom>
        </p:spPr>
      </p:pic>
      <p:sp>
        <p:nvSpPr>
          <p:cNvPr id="11" name="Rectangle 10">
            <a:extLst>
              <a:ext uri="{FF2B5EF4-FFF2-40B4-BE49-F238E27FC236}">
                <a16:creationId xmlns:a16="http://schemas.microsoft.com/office/drawing/2014/main" id="{EC955842-9013-4E78-B27B-D5C4C2F72326}"/>
              </a:ext>
            </a:extLst>
          </p:cNvPr>
          <p:cNvSpPr/>
          <p:nvPr/>
        </p:nvSpPr>
        <p:spPr>
          <a:xfrm>
            <a:off x="11766883" y="3494298"/>
            <a:ext cx="4403558" cy="1446550"/>
          </a:xfrm>
          <a:prstGeom prst="rect">
            <a:avLst/>
          </a:prstGeom>
        </p:spPr>
        <p:txBody>
          <a:bodyPr wrap="square">
            <a:spAutoFit/>
          </a:bodyPr>
          <a:lstStyle/>
          <a:p>
            <a:endParaRPr lang="hr-HR" dirty="0"/>
          </a:p>
          <a:p>
            <a:r>
              <a:rPr lang="en-US" sz="2000" b="1" dirty="0" err="1"/>
              <a:t>Liječenje</a:t>
            </a:r>
            <a:r>
              <a:rPr lang="en-US" sz="2000" b="1" dirty="0"/>
              <a:t> </a:t>
            </a:r>
            <a:r>
              <a:rPr lang="en-US" sz="2000" b="1" dirty="0" err="1"/>
              <a:t>krvnog</a:t>
            </a:r>
            <a:r>
              <a:rPr lang="en-US" sz="2000" b="1" dirty="0"/>
              <a:t> </a:t>
            </a:r>
            <a:r>
              <a:rPr lang="en-US" sz="2000" b="1" dirty="0" err="1"/>
              <a:t>tlaka</a:t>
            </a:r>
            <a:endParaRPr lang="hr-HR" sz="2000" b="1" dirty="0"/>
          </a:p>
          <a:p>
            <a:endParaRPr lang="hr-HR" sz="2000" b="1" dirty="0"/>
          </a:p>
          <a:p>
            <a:r>
              <a:rPr lang="hr-HR" sz="2000" dirty="0">
                <a:hlinkClick r:id="rId4"/>
              </a:rPr>
              <a:t>http://spagetlink.com/tx4f</a:t>
            </a:r>
            <a:r>
              <a:rPr lang="hr-HR" sz="2000" dirty="0"/>
              <a:t> </a:t>
            </a:r>
          </a:p>
          <a:p>
            <a:endParaRPr lang="hr-HR" dirty="0"/>
          </a:p>
        </p:txBody>
      </p:sp>
      <p:sp>
        <p:nvSpPr>
          <p:cNvPr id="13" name="Rectangle 12">
            <a:extLst>
              <a:ext uri="{FF2B5EF4-FFF2-40B4-BE49-F238E27FC236}">
                <a16:creationId xmlns:a16="http://schemas.microsoft.com/office/drawing/2014/main" id="{78FBBCA6-5FAE-4D0E-A30E-5396A4010E05}"/>
              </a:ext>
            </a:extLst>
          </p:cNvPr>
          <p:cNvSpPr/>
          <p:nvPr/>
        </p:nvSpPr>
        <p:spPr>
          <a:xfrm>
            <a:off x="1657676" y="6858637"/>
            <a:ext cx="9144000" cy="1323439"/>
          </a:xfrm>
          <a:prstGeom prst="rect">
            <a:avLst/>
          </a:prstGeom>
        </p:spPr>
        <p:txBody>
          <a:bodyPr>
            <a:spAutoFit/>
          </a:bodyPr>
          <a:lstStyle/>
          <a:p>
            <a:endParaRPr lang="hr-HR" sz="2000" dirty="0"/>
          </a:p>
          <a:p>
            <a:r>
              <a:rPr lang="en-US" sz="2000" b="1" u="sng" dirty="0">
                <a:solidFill>
                  <a:srgbClr val="1A0DAB"/>
                </a:solidFill>
                <a:latin typeface="arial" panose="020B0604020202020204" pitchFamily="34" charset="0"/>
                <a:hlinkClick r:id="rId5"/>
              </a:rPr>
              <a:t>Experts Warn Against Inhaling Bleach After Trump Comments</a:t>
            </a:r>
            <a:endParaRPr lang="hr-HR" sz="2000" b="1" u="sng" dirty="0">
              <a:solidFill>
                <a:srgbClr val="1A0DAB"/>
              </a:solidFill>
              <a:latin typeface="arial" panose="020B0604020202020204" pitchFamily="34" charset="0"/>
              <a:hlinkClick r:id="rId5"/>
            </a:endParaRPr>
          </a:p>
          <a:p>
            <a:endParaRPr lang="hr-HR" sz="2000" u="sng" dirty="0">
              <a:solidFill>
                <a:srgbClr val="1A0DAB"/>
              </a:solidFill>
              <a:latin typeface="arial" panose="020B0604020202020204" pitchFamily="34" charset="0"/>
              <a:hlinkClick r:id="rId5"/>
            </a:endParaRPr>
          </a:p>
          <a:p>
            <a:r>
              <a:rPr lang="en-US" sz="2000" u="sng" dirty="0">
                <a:solidFill>
                  <a:srgbClr val="1A0DAB"/>
                </a:solidFill>
                <a:latin typeface="arial" panose="020B0604020202020204" pitchFamily="34" charset="0"/>
                <a:hlinkClick r:id="rId5">
                  <a:extLst>
                    <a:ext uri="{A12FA001-AC4F-418D-AE19-62706E023703}">
                      <ahyp:hlinkClr xmlns:ahyp="http://schemas.microsoft.com/office/drawing/2018/hyperlinkcolor" val="tx"/>
                    </a:ext>
                  </a:extLst>
                </a:hlinkClick>
              </a:rPr>
              <a:t>https://time.com/5826882/coronavirus-trump-heat-bleach/</a:t>
            </a:r>
            <a:endParaRPr lang="en-US" sz="2000" u="sng" dirty="0">
              <a:solidFill>
                <a:srgbClr val="1A0DAB"/>
              </a:solidFill>
              <a:latin typeface="arial" panose="020B0604020202020204" pitchFamily="34" charset="0"/>
              <a:hlinkClick r:id="rId5"/>
            </a:endParaRPr>
          </a:p>
        </p:txBody>
      </p:sp>
      <p:sp>
        <p:nvSpPr>
          <p:cNvPr id="14" name="Speech Bubble: Rectangle with Corners Rounded 13">
            <a:extLst>
              <a:ext uri="{FF2B5EF4-FFF2-40B4-BE49-F238E27FC236}">
                <a16:creationId xmlns:a16="http://schemas.microsoft.com/office/drawing/2014/main" id="{23C11607-94CC-4A08-88DE-923B011CD0CA}"/>
              </a:ext>
            </a:extLst>
          </p:cNvPr>
          <p:cNvSpPr/>
          <p:nvPr/>
        </p:nvSpPr>
        <p:spPr>
          <a:xfrm>
            <a:off x="1690438" y="2330962"/>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hr-HR" sz="2400" dirty="0">
                <a:solidFill>
                  <a:schemeClr val="tx1"/>
                </a:solidFill>
              </a:rPr>
              <a:t>Primjer:</a:t>
            </a:r>
          </a:p>
        </p:txBody>
      </p:sp>
      <p:sp>
        <p:nvSpPr>
          <p:cNvPr id="17" name="Speech Bubble: Rectangle with Corners Rounded 16">
            <a:extLst>
              <a:ext uri="{FF2B5EF4-FFF2-40B4-BE49-F238E27FC236}">
                <a16:creationId xmlns:a16="http://schemas.microsoft.com/office/drawing/2014/main" id="{D0668A2D-9D6E-4E97-BBC2-F9FBA13BE1C6}"/>
              </a:ext>
            </a:extLst>
          </p:cNvPr>
          <p:cNvSpPr/>
          <p:nvPr/>
        </p:nvSpPr>
        <p:spPr>
          <a:xfrm>
            <a:off x="1654342" y="6060212"/>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hr-HR" sz="2400" dirty="0">
                <a:solidFill>
                  <a:schemeClr val="tx1"/>
                </a:solidFill>
              </a:rPr>
              <a:t>Primjer:</a:t>
            </a:r>
          </a:p>
        </p:txBody>
      </p:sp>
      <p:sp>
        <p:nvSpPr>
          <p:cNvPr id="12" name="Speech Bubble: Rectangle with Corners Rounded 11">
            <a:extLst>
              <a:ext uri="{FF2B5EF4-FFF2-40B4-BE49-F238E27FC236}">
                <a16:creationId xmlns:a16="http://schemas.microsoft.com/office/drawing/2014/main" id="{9B4AE5B5-7992-4AA5-A5FC-088F03A288AD}"/>
              </a:ext>
            </a:extLst>
          </p:cNvPr>
          <p:cNvSpPr/>
          <p:nvPr/>
        </p:nvSpPr>
        <p:spPr>
          <a:xfrm>
            <a:off x="11593293" y="2587420"/>
            <a:ext cx="1894973" cy="832687"/>
          </a:xfrm>
          <a:prstGeom prst="wedgeRoundRectCallout">
            <a:avLst/>
          </a:prstGeom>
          <a:solidFill>
            <a:srgbClr val="00B0F0"/>
          </a:solidFill>
        </p:spPr>
        <p:style>
          <a:lnRef idx="3">
            <a:schemeClr val="lt1"/>
          </a:lnRef>
          <a:fillRef idx="1">
            <a:schemeClr val="accent1"/>
          </a:fillRef>
          <a:effectRef idx="1">
            <a:schemeClr val="accent1"/>
          </a:effectRef>
          <a:fontRef idx="minor">
            <a:schemeClr val="lt1"/>
          </a:fontRef>
        </p:style>
        <p:txBody>
          <a:bodyPr rtlCol="0" anchor="ctr"/>
          <a:lstStyle/>
          <a:p>
            <a:r>
              <a:rPr lang="hr-HR" sz="2400" dirty="0">
                <a:solidFill>
                  <a:schemeClr val="tx1"/>
                </a:solidFill>
              </a:rPr>
              <a:t>Primjer:</a:t>
            </a:r>
          </a:p>
        </p:txBody>
      </p:sp>
    </p:spTree>
    <p:extLst>
      <p:ext uri="{BB962C8B-B14F-4D97-AF65-F5344CB8AC3E}">
        <p14:creationId xmlns:p14="http://schemas.microsoft.com/office/powerpoint/2010/main" val="32008937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56530" y="1150402"/>
            <a:ext cx="13210718" cy="2123618"/>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1.6</a:t>
            </a:r>
            <a:r>
              <a:rPr lang="hr-HR"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Motivi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iza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dezinformacija</a:t>
            </a:r>
            <a:endParaRPr lang="en-US" sz="4400" b="1" dirty="0">
              <a:solidFill>
                <a:schemeClr val="tx1"/>
              </a:solidFill>
              <a:ea typeface="Helvetica Neue"/>
              <a:cs typeface="Helvetica Neue"/>
              <a:sym typeface="Helvetica Neue"/>
            </a:endParaRPr>
          </a:p>
          <a:p>
            <a:pPr lvl="0"/>
            <a:endParaRPr lang="en-US" sz="4400" b="1" dirty="0">
              <a:solidFill>
                <a:schemeClr val="tx1"/>
              </a:solidFill>
              <a:ea typeface="Helvetica Neue"/>
              <a:cs typeface="Helvetica Neue"/>
              <a:sym typeface="Helvetica Neue"/>
            </a:endParaRPr>
          </a:p>
          <a:p>
            <a:pPr lvl="0"/>
            <a:endParaRPr lang="en-US" sz="44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657676" y="2335778"/>
            <a:ext cx="12021254" cy="6242478"/>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Lažne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vijesti</a:t>
            </a:r>
            <a:r>
              <a:rPr lang="en-US" sz="2600" dirty="0">
                <a:solidFill>
                  <a:schemeClr val="tx1"/>
                </a:solidFill>
                <a:latin typeface="+mn-lt"/>
                <a:ea typeface="Yu Mincho" panose="02020400000000000000" pitchFamily="18" charset="-128"/>
                <a:cs typeface="Arial" panose="020B0604020202020204" pitchFamily="34" charset="0"/>
              </a:rPr>
              <a:t> - </a:t>
            </a:r>
            <a:r>
              <a:rPr lang="en-US" sz="2600" dirty="0" err="1">
                <a:solidFill>
                  <a:schemeClr val="tx1"/>
                </a:solidFill>
                <a:latin typeface="+mn-lt"/>
                <a:ea typeface="Yu Mincho" panose="02020400000000000000" pitchFamily="18" charset="-128"/>
                <a:cs typeface="Arial" panose="020B0604020202020204" pitchFamily="34" charset="0"/>
              </a:rPr>
              <a:t>objave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odnose</a:t>
            </a:r>
            <a:r>
              <a:rPr lang="en-US" sz="2600" dirty="0">
                <a:solidFill>
                  <a:schemeClr val="tx1"/>
                </a:solidFill>
                <a:latin typeface="+mn-lt"/>
                <a:ea typeface="Yu Mincho" panose="02020400000000000000" pitchFamily="18" charset="-128"/>
                <a:cs typeface="Arial" panose="020B0604020202020204" pitchFamily="34" charset="0"/>
              </a:rPr>
              <a:t> se </a:t>
            </a:r>
            <a:r>
              <a:rPr lang="en-US" sz="2600" dirty="0" err="1">
                <a:solidFill>
                  <a:schemeClr val="tx1"/>
                </a:solidFill>
                <a:latin typeface="+mn-lt"/>
                <a:ea typeface="Yu Mincho" panose="02020400000000000000" pitchFamily="18" charset="-128"/>
                <a:cs typeface="Arial" panose="020B0604020202020204" pitchFamily="34" charset="0"/>
              </a:rPr>
              <a:t>na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namjerno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izmišljene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pogrešne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predstavljene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istinite</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cilju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reklamiranja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tj</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prodaje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lijeka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postupka</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svrhu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liječenja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određene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bolesti</a:t>
            </a:r>
            <a:r>
              <a:rPr lang="en-US" sz="2600" dirty="0">
                <a:solidFill>
                  <a:schemeClr val="tx1"/>
                </a:solidFill>
                <a:latin typeface="+mn-lt"/>
                <a:ea typeface="Yu Mincho" panose="02020400000000000000" pitchFamily="18" charset="-128"/>
                <a:cs typeface="Arial" panose="020B0604020202020204" pitchFamily="34" charset="0"/>
              </a:rPr>
              <a:t> - </a:t>
            </a:r>
            <a:r>
              <a:rPr lang="en-US" sz="2600" dirty="0" err="1">
                <a:solidFill>
                  <a:schemeClr val="tx1"/>
                </a:solidFill>
                <a:latin typeface="+mn-lt"/>
                <a:ea typeface="Yu Mincho" panose="02020400000000000000" pitchFamily="18" charset="-128"/>
                <a:cs typeface="Arial" panose="020B0604020202020204" pitchFamily="34" charset="0"/>
              </a:rPr>
              <a:t>stanja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nekog</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trećeg</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razloga</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uključuju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opasne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lažne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vijesti</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obmanjujuće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zdravstvene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s </a:t>
            </a:r>
            <a:r>
              <a:rPr lang="en-US" sz="2600" dirty="0" err="1">
                <a:solidFill>
                  <a:schemeClr val="tx1"/>
                </a:solidFill>
                <a:latin typeface="+mn-lt"/>
                <a:ea typeface="Yu Mincho" panose="02020400000000000000" pitchFamily="18" charset="-128"/>
                <a:cs typeface="Arial" panose="020B0604020202020204" pitchFamily="34" charset="0"/>
              </a:rPr>
              <a:t>lažnim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tvrdnjama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što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može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izravno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ugroziti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živote</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ozbiljno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naštetiti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zdravlju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pojedinca</a:t>
            </a: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Važno</a:t>
            </a:r>
            <a:r>
              <a:rPr lang="en-US" sz="2600" dirty="0">
                <a:solidFill>
                  <a:schemeClr val="tx1"/>
                </a:solidFill>
                <a:latin typeface="+mn-lt"/>
                <a:ea typeface="Yu Mincho" panose="02020400000000000000" pitchFamily="18" charset="-128"/>
                <a:cs typeface="Arial" panose="020B0604020202020204" pitchFamily="34" charset="0"/>
              </a:rPr>
              <a:t> je </a:t>
            </a:r>
            <a:r>
              <a:rPr lang="en-US" sz="2600" dirty="0" err="1">
                <a:solidFill>
                  <a:schemeClr val="tx1"/>
                </a:solidFill>
                <a:latin typeface="+mn-lt"/>
                <a:ea typeface="Yu Mincho" panose="02020400000000000000" pitchFamily="18" charset="-128"/>
                <a:cs typeface="Arial" panose="020B0604020202020204" pitchFamily="34" charset="0"/>
              </a:rPr>
              <a:t>procijeniti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izvore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tj</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provjeriti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vjerodostojnost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kako</a:t>
            </a:r>
            <a:r>
              <a:rPr lang="en-US" sz="2600" dirty="0">
                <a:solidFill>
                  <a:schemeClr val="tx1"/>
                </a:solidFill>
                <a:latin typeface="+mn-lt"/>
                <a:ea typeface="Yu Mincho" panose="02020400000000000000" pitchFamily="18" charset="-128"/>
                <a:cs typeface="Arial" panose="020B0604020202020204" pitchFamily="34" charset="0"/>
              </a:rPr>
              <a:t> bi se </a:t>
            </a:r>
            <a:r>
              <a:rPr lang="en-US" sz="2600" dirty="0" err="1">
                <a:solidFill>
                  <a:schemeClr val="tx1"/>
                </a:solidFill>
                <a:latin typeface="+mn-lt"/>
                <a:ea typeface="Yu Mincho" panose="02020400000000000000" pitchFamily="18" charset="-128"/>
                <a:cs typeface="Arial" panose="020B0604020202020204" pitchFamily="34" charset="0"/>
              </a:rPr>
              <a:t>izbjegle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prijevare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koje</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slučaju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kada</a:t>
            </a:r>
            <a:r>
              <a:rPr lang="en-US" sz="2600" dirty="0">
                <a:solidFill>
                  <a:schemeClr val="tx1"/>
                </a:solidFill>
                <a:latin typeface="+mn-lt"/>
                <a:ea typeface="Yu Mincho" panose="02020400000000000000" pitchFamily="18" charset="-128"/>
                <a:cs typeface="Arial" panose="020B0604020202020204" pitchFamily="34" charset="0"/>
              </a:rPr>
              <a:t> se </a:t>
            </a:r>
            <a:r>
              <a:rPr lang="en-US" sz="2600" dirty="0" err="1">
                <a:solidFill>
                  <a:schemeClr val="tx1"/>
                </a:solidFill>
                <a:latin typeface="+mn-lt"/>
                <a:ea typeface="Yu Mincho" panose="02020400000000000000" pitchFamily="18" charset="-128"/>
                <a:cs typeface="Arial" panose="020B0604020202020204" pitchFamily="34" charset="0"/>
              </a:rPr>
              <a:t>radi</a:t>
            </a:r>
            <a:r>
              <a:rPr lang="en-US" sz="2600" dirty="0">
                <a:solidFill>
                  <a:schemeClr val="tx1"/>
                </a:solidFill>
                <a:latin typeface="+mn-lt"/>
                <a:ea typeface="Yu Mincho" panose="02020400000000000000" pitchFamily="18" charset="-128"/>
                <a:cs typeface="Arial" panose="020B0604020202020204" pitchFamily="34" charset="0"/>
              </a:rPr>
              <a:t> o </a:t>
            </a:r>
            <a:r>
              <a:rPr lang="en-US" sz="2600" dirty="0" err="1">
                <a:solidFill>
                  <a:schemeClr val="tx1"/>
                </a:solidFill>
                <a:latin typeface="+mn-lt"/>
                <a:ea typeface="Yu Mincho" panose="02020400000000000000" pitchFamily="18" charset="-128"/>
                <a:cs typeface="Arial" panose="020B0604020202020204" pitchFamily="34" charset="0"/>
              </a:rPr>
              <a:t>zdravstvenom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stanju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mogu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imati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teške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posljedice</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Obavezno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provjeriti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motiv</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svrhu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objave</a:t>
            </a:r>
            <a:endParaRPr lang="en-US" sz="2600" dirty="0">
              <a:solidFill>
                <a:schemeClr val="tx1"/>
              </a:solidFill>
              <a:latin typeface="+mn-lt"/>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492761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2734980" cy="707846"/>
          </a:xfrm>
          <a:prstGeom prst="rect">
            <a:avLst/>
          </a:prstGeom>
          <a:noFill/>
          <a:ln>
            <a:noFill/>
          </a:ln>
        </p:spPr>
        <p:txBody>
          <a:bodyPr spcFirstLastPara="1" wrap="square" lIns="91425" tIns="45700" rIns="91425" bIns="45700" anchor="t" anchorCtr="0">
            <a:spAutoFit/>
          </a:bodyPr>
          <a:lstStyle/>
          <a:p>
            <a:pPr lvl="0"/>
            <a:r>
              <a:rPr lang="en-US" sz="4000" b="1" dirty="0">
                <a:solidFill>
                  <a:schemeClr val="tx1"/>
                </a:solidFill>
                <a:ea typeface="Helvetica Neue"/>
                <a:cs typeface="Helvetica Neue"/>
                <a:sym typeface="Helvetica Neue"/>
              </a:rPr>
              <a:t>1.6.	</a:t>
            </a:r>
            <a:r>
              <a:rPr lang="hr-HR" sz="4000" b="1" dirty="0">
                <a:solidFill>
                  <a:schemeClr val="tx1"/>
                </a:solidFill>
                <a:ea typeface="Helvetica Neue"/>
                <a:cs typeface="Helvetica Neue"/>
                <a:sym typeface="Helvetica Neue"/>
              </a:rPr>
              <a:t> </a:t>
            </a:r>
            <a:r>
              <a:rPr lang="en-US" sz="4000" b="1" dirty="0" err="1">
                <a:solidFill>
                  <a:schemeClr val="tx1"/>
                </a:solidFill>
                <a:ea typeface="Helvetica Neue"/>
                <a:cs typeface="Helvetica Neue"/>
                <a:sym typeface="Helvetica Neue"/>
              </a:rPr>
              <a:t>Motivi</a:t>
            </a:r>
            <a:r>
              <a:rPr lang="en-US" sz="4000" b="1" dirty="0">
                <a:solidFill>
                  <a:schemeClr val="tx1"/>
                </a:solidFill>
                <a:ea typeface="Helvetica Neue"/>
                <a:cs typeface="Helvetica Neue"/>
                <a:sym typeface="Helvetica Neue"/>
              </a:rPr>
              <a:t> </a:t>
            </a:r>
            <a:r>
              <a:rPr lang="en-US" sz="4000" b="1" dirty="0" err="1">
                <a:solidFill>
                  <a:schemeClr val="tx1"/>
                </a:solidFill>
                <a:ea typeface="Helvetica Neue"/>
                <a:cs typeface="Helvetica Neue"/>
                <a:sym typeface="Helvetica Neue"/>
              </a:rPr>
              <a:t>iza</a:t>
            </a:r>
            <a:r>
              <a:rPr lang="en-US" sz="4000" b="1" dirty="0">
                <a:solidFill>
                  <a:schemeClr val="tx1"/>
                </a:solidFill>
                <a:ea typeface="Helvetica Neue"/>
                <a:cs typeface="Helvetica Neue"/>
                <a:sym typeface="Helvetica Neue"/>
              </a:rPr>
              <a:t> </a:t>
            </a:r>
            <a:r>
              <a:rPr lang="en-US" sz="4000" b="1" dirty="0" err="1">
                <a:solidFill>
                  <a:schemeClr val="tx1"/>
                </a:solidFill>
                <a:ea typeface="Helvetica Neue"/>
                <a:cs typeface="Helvetica Neue"/>
                <a:sym typeface="Helvetica Neue"/>
              </a:rPr>
              <a:t>dezinformacija</a:t>
            </a:r>
            <a:endParaRPr lang="hr-HR" sz="40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950390" y="2275179"/>
            <a:ext cx="13210718" cy="7688130"/>
          </a:xfrm>
          <a:prstGeom prst="rect">
            <a:avLst/>
          </a:prstGeom>
          <a:noFill/>
        </p:spPr>
        <p:txBody>
          <a:bodyPr wrap="square" rtlCol="0">
            <a:spAutoFit/>
          </a:bodyPr>
          <a:lstStyle/>
          <a:p>
            <a:pPr algn="just">
              <a:lnSpc>
                <a:spcPct val="107000"/>
              </a:lnSpc>
              <a:spcAft>
                <a:spcPts val="800"/>
              </a:spcAft>
            </a:pPr>
            <a:r>
              <a:rPr lang="en-US" sz="2600" dirty="0">
                <a:solidFill>
                  <a:schemeClr val="tx1"/>
                </a:solidFill>
                <a:latin typeface="+mn-lt"/>
                <a:ea typeface="Yu Mincho" panose="02020400000000000000" pitchFamily="18" charset="-128"/>
                <a:cs typeface="Arial" panose="020B0604020202020204" pitchFamily="34" charset="0"/>
              </a:rPr>
              <a:t>Koji </a:t>
            </a:r>
            <a:r>
              <a:rPr lang="en-US" sz="2600" dirty="0" err="1">
                <a:solidFill>
                  <a:schemeClr val="tx1"/>
                </a:solidFill>
                <a:latin typeface="+mn-lt"/>
                <a:ea typeface="Yu Mincho" panose="02020400000000000000" pitchFamily="18" charset="-128"/>
                <a:cs typeface="Arial" panose="020B0604020202020204" pitchFamily="34" charset="0"/>
              </a:rPr>
              <a:t>mogu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biti</a:t>
            </a:r>
            <a:r>
              <a:rPr lang="en-US" sz="2600" dirty="0">
                <a:solidFill>
                  <a:schemeClr val="tx1"/>
                </a:solidFill>
                <a:latin typeface="+mn-lt"/>
                <a:ea typeface="Yu Mincho" panose="02020400000000000000" pitchFamily="18" charset="-128"/>
                <a:cs typeface="Arial" panose="020B0604020202020204" pitchFamily="34" charset="0"/>
              </a:rPr>
              <a:t> </a:t>
            </a:r>
            <a:r>
              <a:rPr lang="hr-HR" sz="2600" b="1" dirty="0">
                <a:solidFill>
                  <a:schemeClr val="tx1"/>
                </a:solidFill>
                <a:latin typeface="+mn-lt"/>
                <a:ea typeface="Yu Mincho" panose="02020400000000000000" pitchFamily="18" charset="-128"/>
                <a:cs typeface="Arial" panose="020B0604020202020204" pitchFamily="34" charset="0"/>
              </a:rPr>
              <a:t>M</a:t>
            </a:r>
            <a:r>
              <a:rPr lang="en-US" sz="2600" b="1" dirty="0" err="1">
                <a:solidFill>
                  <a:schemeClr val="tx1"/>
                </a:solidFill>
                <a:latin typeface="+mn-lt"/>
                <a:ea typeface="Yu Mincho" panose="02020400000000000000" pitchFamily="18" charset="-128"/>
                <a:cs typeface="Arial" panose="020B0604020202020204" pitchFamily="34" charset="0"/>
              </a:rPr>
              <a:t>otivi</a:t>
            </a:r>
            <a:r>
              <a:rPr lang="en-US" sz="2600" b="1" dirty="0">
                <a:solidFill>
                  <a:schemeClr val="tx1"/>
                </a:solidFill>
                <a:latin typeface="+mn-lt"/>
                <a:ea typeface="Yu Mincho" panose="02020400000000000000" pitchFamily="18" charset="-128"/>
                <a:cs typeface="Arial" panose="020B0604020202020204" pitchFamily="34" charset="0"/>
              </a:rPr>
              <a:t> </a:t>
            </a:r>
            <a:r>
              <a:rPr lang="hr-HR" sz="2600" dirty="0">
                <a:solidFill>
                  <a:schemeClr val="tx1"/>
                </a:solidFill>
                <a:latin typeface="+mn-lt"/>
                <a:ea typeface="Yu Mincho" panose="02020400000000000000" pitchFamily="18" charset="-128"/>
                <a:cs typeface="Arial" panose="020B0604020202020204" pitchFamily="34" charset="0"/>
              </a:rPr>
              <a:t>za plasiranje zdravstvenih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dezinformacija</a:t>
            </a:r>
            <a:r>
              <a:rPr lang="en-US" sz="2600" dirty="0">
                <a:solidFill>
                  <a:schemeClr val="tx1"/>
                </a:solidFill>
                <a:latin typeface="+mn-lt"/>
                <a:ea typeface="Yu Mincho" panose="02020400000000000000" pitchFamily="18" charset="-128"/>
                <a:cs typeface="Arial" panose="020B0604020202020204" pitchFamily="34" charset="0"/>
              </a:rPr>
              <a:t>? </a:t>
            </a: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Prodaja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sadržaja</a:t>
            </a:r>
            <a:r>
              <a:rPr lang="en-US" sz="2600" dirty="0">
                <a:solidFill>
                  <a:schemeClr val="tx1"/>
                </a:solidFill>
                <a:latin typeface="+mn-lt"/>
                <a:ea typeface="Yu Mincho" panose="02020400000000000000" pitchFamily="18" charset="-128"/>
                <a:cs typeface="Arial" panose="020B0604020202020204" pitchFamily="34" charset="0"/>
              </a:rPr>
              <a:t> - </a:t>
            </a:r>
            <a:r>
              <a:rPr lang="en-US" sz="2600" dirty="0" err="1">
                <a:solidFill>
                  <a:schemeClr val="tx1"/>
                </a:solidFill>
                <a:latin typeface="+mn-lt"/>
                <a:ea typeface="Yu Mincho" panose="02020400000000000000" pitchFamily="18" charset="-128"/>
                <a:cs typeface="Arial" panose="020B0604020202020204" pitchFamily="34" charset="0"/>
              </a:rPr>
              <a:t>ekonomska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dobit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Lažne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objave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najčešće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motivirane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financijskim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poticajima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Pojedinci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grupe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šire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lažne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o </a:t>
            </a:r>
            <a:r>
              <a:rPr lang="en-US" sz="2600" dirty="0" err="1">
                <a:solidFill>
                  <a:schemeClr val="tx1"/>
                </a:solidFill>
                <a:latin typeface="+mn-lt"/>
                <a:ea typeface="Yu Mincho" panose="02020400000000000000" pitchFamily="18" charset="-128"/>
                <a:cs typeface="Arial" panose="020B0604020202020204" pitchFamily="34" charset="0"/>
              </a:rPr>
              <a:t>određenom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proizvodu</a:t>
            </a:r>
            <a:r>
              <a:rPr lang="en-US" sz="2600" dirty="0">
                <a:solidFill>
                  <a:schemeClr val="tx1"/>
                </a:solidFill>
                <a:latin typeface="+mn-lt"/>
                <a:ea typeface="Yu Mincho" panose="02020400000000000000" pitchFamily="18" charset="-128"/>
                <a:cs typeface="Arial" panose="020B0604020202020204" pitchFamily="34" charset="0"/>
              </a:rPr>
              <a:t> - </a:t>
            </a:r>
            <a:r>
              <a:rPr lang="en-US" sz="2600" dirty="0" err="1">
                <a:solidFill>
                  <a:schemeClr val="tx1"/>
                </a:solidFill>
                <a:latin typeface="+mn-lt"/>
                <a:ea typeface="Yu Mincho" panose="02020400000000000000" pitchFamily="18" charset="-128"/>
                <a:cs typeface="Arial" panose="020B0604020202020204" pitchFamily="34" charset="0"/>
              </a:rPr>
              <a:t>lijeku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terapijskom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postupku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kako</a:t>
            </a:r>
            <a:r>
              <a:rPr lang="en-US" sz="2600" dirty="0">
                <a:solidFill>
                  <a:schemeClr val="tx1"/>
                </a:solidFill>
                <a:latin typeface="+mn-lt"/>
                <a:ea typeface="Yu Mincho" panose="02020400000000000000" pitchFamily="18" charset="-128"/>
                <a:cs typeface="Arial" panose="020B0604020202020204" pitchFamily="34" charset="0"/>
              </a:rPr>
              <a:t> bi </a:t>
            </a:r>
            <a:r>
              <a:rPr lang="en-US" sz="2600" dirty="0" err="1">
                <a:solidFill>
                  <a:schemeClr val="tx1"/>
                </a:solidFill>
                <a:latin typeface="+mn-lt"/>
                <a:ea typeface="Yu Mincho" panose="02020400000000000000" pitchFamily="18" charset="-128"/>
                <a:cs typeface="Arial" panose="020B0604020202020204" pitchFamily="34" charset="0"/>
              </a:rPr>
              <a:t>ga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promovirali</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ostvarili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financijsku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dobit</a:t>
            </a: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Namjerno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nanošenje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štete</a:t>
            </a:r>
            <a:endParaRPr lang="en-US"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r>
              <a:rPr lang="en-US" sz="2600" dirty="0" err="1">
                <a:solidFill>
                  <a:schemeClr val="tx1"/>
                </a:solidFill>
                <a:latin typeface="+mn-lt"/>
                <a:ea typeface="Yu Mincho" panose="02020400000000000000" pitchFamily="18" charset="-128"/>
                <a:cs typeface="Arial" panose="020B0604020202020204" pitchFamily="34" charset="0"/>
              </a:rPr>
              <a:t>Koja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može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biti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b="1" dirty="0" err="1">
                <a:solidFill>
                  <a:schemeClr val="tx1"/>
                </a:solidFill>
                <a:latin typeface="+mn-lt"/>
                <a:ea typeface="Yu Mincho" panose="02020400000000000000" pitchFamily="18" charset="-128"/>
                <a:cs typeface="Arial" panose="020B0604020202020204" pitchFamily="34" charset="0"/>
              </a:rPr>
              <a:t>Svrha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plasiranih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dezinformacija</a:t>
            </a:r>
            <a:r>
              <a:rPr lang="en-US" sz="2600" dirty="0">
                <a:solidFill>
                  <a:schemeClr val="tx1"/>
                </a:solidFill>
                <a:latin typeface="+mn-lt"/>
                <a:ea typeface="Yu Mincho" panose="02020400000000000000" pitchFamily="18" charset="-128"/>
                <a:cs typeface="Arial" panose="020B0604020202020204" pitchFamily="34" charset="0"/>
              </a:rPr>
              <a:t>?</a:t>
            </a: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Politička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podlogu</a:t>
            </a:r>
            <a:r>
              <a:rPr lang="en-US" sz="2600" dirty="0">
                <a:solidFill>
                  <a:schemeClr val="tx1"/>
                </a:solidFill>
                <a:latin typeface="+mn-lt"/>
                <a:ea typeface="Yu Mincho" panose="02020400000000000000" pitchFamily="18" charset="-128"/>
                <a:cs typeface="Arial" panose="020B0604020202020204" pitchFamily="34" charset="0"/>
              </a:rPr>
              <a:t> – </a:t>
            </a:r>
            <a:r>
              <a:rPr lang="en-US" sz="2600" dirty="0" err="1">
                <a:solidFill>
                  <a:schemeClr val="tx1"/>
                </a:solidFill>
                <a:latin typeface="+mn-lt"/>
                <a:ea typeface="Yu Mincho" panose="02020400000000000000" pitchFamily="18" charset="-128"/>
                <a:cs typeface="Arial" panose="020B0604020202020204" pitchFamily="34" charset="0"/>
              </a:rPr>
              <a:t>manipulacija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javnim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mjenjem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Izražena</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doba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Covid</a:t>
            </a:r>
            <a:r>
              <a:rPr lang="en-US" sz="2600" dirty="0">
                <a:solidFill>
                  <a:schemeClr val="tx1"/>
                </a:solidFill>
                <a:latin typeface="+mn-lt"/>
                <a:ea typeface="Yu Mincho" panose="02020400000000000000" pitchFamily="18" charset="-128"/>
                <a:cs typeface="Arial" panose="020B0604020202020204" pitchFamily="34" charset="0"/>
              </a:rPr>
              <a:t> 19 </a:t>
            </a:r>
            <a:r>
              <a:rPr lang="hr-HR" sz="2600" dirty="0">
                <a:solidFill>
                  <a:schemeClr val="tx1"/>
                </a:solidFill>
                <a:latin typeface="+mn-lt"/>
                <a:ea typeface="Yu Mincho" panose="02020400000000000000" pitchFamily="18" charset="-128"/>
                <a:cs typeface="Arial" panose="020B0604020202020204" pitchFamily="34" charset="0"/>
              </a:rPr>
              <a:t>  </a:t>
            </a:r>
          </a:p>
          <a:p>
            <a:pPr algn="just">
              <a:lnSpc>
                <a:spcPct val="107000"/>
              </a:lnSpc>
              <a:spcAft>
                <a:spcPts val="800"/>
              </a:spcAft>
            </a:pPr>
            <a:r>
              <a:rPr lang="hr-HR"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pandemije</a:t>
            </a:r>
            <a:r>
              <a:rPr lang="en-US" sz="2600" dirty="0">
                <a:solidFill>
                  <a:schemeClr val="tx1"/>
                </a:solidFill>
                <a:latin typeface="+mn-lt"/>
                <a:ea typeface="Yu Mincho" panose="02020400000000000000" pitchFamily="18" charset="-128"/>
                <a:cs typeface="Arial" panose="020B0604020202020204" pitchFamily="34" charset="0"/>
              </a:rPr>
              <a:t>)</a:t>
            </a:r>
          </a:p>
          <a:p>
            <a:pPr algn="just">
              <a:lnSpc>
                <a:spcPct val="107000"/>
              </a:lnSpc>
              <a:spcAft>
                <a:spcPts val="800"/>
              </a:spcAft>
            </a:pP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Objava</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cilju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reklamiranja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plaćena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reklama</a:t>
            </a:r>
            <a:r>
              <a:rPr lang="en-US" sz="2600" dirty="0">
                <a:solidFill>
                  <a:schemeClr val="tx1"/>
                </a:solidFill>
                <a:latin typeface="+mn-lt"/>
                <a:ea typeface="Yu Mincho" panose="02020400000000000000" pitchFamily="18" charset="-128"/>
                <a:cs typeface="Arial" panose="020B0604020202020204" pitchFamily="34" charset="0"/>
              </a:rPr>
              <a:t>)</a:t>
            </a:r>
          </a:p>
          <a:p>
            <a:pPr algn="just">
              <a:lnSpc>
                <a:spcPct val="107000"/>
              </a:lnSpc>
              <a:spcAft>
                <a:spcPts val="800"/>
              </a:spcAft>
            </a:pPr>
            <a:endPar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3780863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1.7. </a:t>
            </a:r>
            <a:r>
              <a:rPr lang="en-US" sz="4400" b="1" dirty="0" err="1">
                <a:solidFill>
                  <a:schemeClr val="tx1"/>
                </a:solidFill>
                <a:ea typeface="Helvetica Neue"/>
                <a:cs typeface="Helvetica Neue"/>
                <a:sym typeface="Helvetica Neue"/>
              </a:rPr>
              <a:t>Uloga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društvenih</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medija</a:t>
            </a:r>
            <a:r>
              <a:rPr lang="en-US" sz="4400" b="1" dirty="0">
                <a:solidFill>
                  <a:schemeClr val="tx1"/>
                </a:solidFill>
                <a:ea typeface="Helvetica Neue"/>
                <a:cs typeface="Helvetica Neue"/>
                <a:sym typeface="Helvetica Neue"/>
              </a:rPr>
              <a:t> </a:t>
            </a:r>
            <a:endParaRPr lang="hr-HR" sz="4400" b="1" dirty="0">
              <a:solidFill>
                <a:schemeClr val="tx1"/>
              </a:solidFill>
              <a:ea typeface="Helvetica Neue"/>
              <a:cs typeface="Helvetica Neue"/>
              <a:sym typeface="Helvetica Neue"/>
            </a:endParaRPr>
          </a:p>
        </p:txBody>
      </p:sp>
      <p:sp>
        <p:nvSpPr>
          <p:cNvPr id="3" name="TextBox 2"/>
          <p:cNvSpPr txBox="1"/>
          <p:nvPr/>
        </p:nvSpPr>
        <p:spPr>
          <a:xfrm>
            <a:off x="9353006" y="9015394"/>
            <a:ext cx="6984604" cy="307777"/>
          </a:xfrm>
          <a:prstGeom prst="rect">
            <a:avLst/>
          </a:prstGeom>
          <a:noFill/>
        </p:spPr>
        <p:txBody>
          <a:bodyPr wrap="none" rtlCol="0">
            <a:spAutoFit/>
          </a:bodyPr>
          <a:lstStyle/>
          <a:p>
            <a:r>
              <a:rPr lang="hr-HR" dirty="0" err="1"/>
              <a:t>Source</a:t>
            </a:r>
            <a:r>
              <a:rPr lang="hr-HR" dirty="0"/>
              <a:t>: https://firstdraftnews.org/long-form-article/understanding-information-disorder/</a:t>
            </a:r>
            <a:endParaRPr lang="en-US" dirty="0"/>
          </a:p>
        </p:txBody>
      </p:sp>
      <p:sp>
        <p:nvSpPr>
          <p:cNvPr id="5" name="TextBox 4">
            <a:extLst>
              <a:ext uri="{FF2B5EF4-FFF2-40B4-BE49-F238E27FC236}">
                <a16:creationId xmlns:a16="http://schemas.microsoft.com/office/drawing/2014/main" id="{1699FA08-616C-41F5-9E6C-80AC51BDCC6E}"/>
              </a:ext>
            </a:extLst>
          </p:cNvPr>
          <p:cNvSpPr txBox="1"/>
          <p:nvPr/>
        </p:nvSpPr>
        <p:spPr>
          <a:xfrm>
            <a:off x="1392367" y="2651084"/>
            <a:ext cx="15081336" cy="5181034"/>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Društveni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mediji</a:t>
            </a:r>
            <a:r>
              <a:rPr lang="en-US" sz="2600" dirty="0">
                <a:solidFill>
                  <a:schemeClr val="tx1"/>
                </a:solidFill>
                <a:latin typeface="+mn-lt"/>
                <a:ea typeface="Yu Mincho" panose="02020400000000000000" pitchFamily="18" charset="-128"/>
                <a:cs typeface="Arial" panose="020B0604020202020204" pitchFamily="34" charset="0"/>
              </a:rPr>
              <a:t> </a:t>
            </a:r>
            <a:r>
              <a:rPr lang="hr-HR"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imaju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značajnu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ulogu</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dijeljenju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dezinformacija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što</a:t>
            </a:r>
            <a:r>
              <a:rPr lang="en-US" sz="2600" dirty="0">
                <a:solidFill>
                  <a:schemeClr val="tx1"/>
                </a:solidFill>
                <a:latin typeface="+mn-lt"/>
                <a:ea typeface="Yu Mincho" panose="02020400000000000000" pitchFamily="18" charset="-128"/>
                <a:cs typeface="Arial" panose="020B0604020202020204" pitchFamily="34" charset="0"/>
              </a:rPr>
              <a:t> je </a:t>
            </a:r>
            <a:r>
              <a:rPr lang="en-US" sz="2600" dirty="0" err="1">
                <a:solidFill>
                  <a:schemeClr val="tx1"/>
                </a:solidFill>
                <a:latin typeface="+mn-lt"/>
                <a:ea typeface="Yu Mincho" panose="02020400000000000000" pitchFamily="18" charset="-128"/>
                <a:cs typeface="Arial" panose="020B0604020202020204" pitchFamily="34" charset="0"/>
              </a:rPr>
              <a:t>posebno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došlo</a:t>
            </a:r>
            <a:r>
              <a:rPr lang="en-US" sz="2600" dirty="0">
                <a:solidFill>
                  <a:schemeClr val="tx1"/>
                </a:solidFill>
                <a:latin typeface="+mn-lt"/>
                <a:ea typeface="Yu Mincho" panose="02020400000000000000" pitchFamily="18" charset="-128"/>
                <a:cs typeface="Arial" panose="020B0604020202020204" pitchFamily="34" charset="0"/>
              </a:rPr>
              <a:t> do </a:t>
            </a:r>
            <a:r>
              <a:rPr lang="en-US" sz="2600" dirty="0" err="1">
                <a:solidFill>
                  <a:schemeClr val="tx1"/>
                </a:solidFill>
                <a:latin typeface="+mn-lt"/>
                <a:ea typeface="Yu Mincho" panose="02020400000000000000" pitchFamily="18" charset="-128"/>
                <a:cs typeface="Arial" panose="020B0604020202020204" pitchFamily="34" charset="0"/>
              </a:rPr>
              <a:t>izražaja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tijekom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pandemije</a:t>
            </a:r>
            <a:r>
              <a:rPr lang="en-US" sz="2600" dirty="0">
                <a:solidFill>
                  <a:schemeClr val="tx1"/>
                </a:solidFill>
                <a:latin typeface="+mn-lt"/>
                <a:ea typeface="Yu Mincho" panose="02020400000000000000" pitchFamily="18" charset="-128"/>
                <a:cs typeface="Arial" panose="020B0604020202020204" pitchFamily="34" charset="0"/>
              </a:rPr>
              <a:t> korona </a:t>
            </a:r>
            <a:r>
              <a:rPr lang="en-US" sz="2600" dirty="0" err="1">
                <a:solidFill>
                  <a:schemeClr val="tx1"/>
                </a:solidFill>
                <a:latin typeface="+mn-lt"/>
                <a:ea typeface="Yu Mincho" panose="02020400000000000000" pitchFamily="18" charset="-128"/>
                <a:cs typeface="Arial" panose="020B0604020202020204" pitchFamily="34" charset="0"/>
              </a:rPr>
              <a:t>virusa</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uvođenja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karantene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kada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društveni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mediji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bili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najveći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izvori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informacija</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Širenjem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pandemije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razvojem</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uvođenjem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cijepiva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protiv</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bolesti</a:t>
            </a:r>
            <a:r>
              <a:rPr lang="en-US" sz="2600" dirty="0">
                <a:solidFill>
                  <a:schemeClr val="tx1"/>
                </a:solidFill>
                <a:latin typeface="+mn-lt"/>
                <a:ea typeface="Yu Mincho" panose="02020400000000000000" pitchFamily="18" charset="-128"/>
                <a:cs typeface="Arial" panose="020B0604020202020204" pitchFamily="34" charset="0"/>
              </a:rPr>
              <a:t> COVID-19 </a:t>
            </a:r>
            <a:r>
              <a:rPr lang="en-US" sz="2600" dirty="0" err="1">
                <a:solidFill>
                  <a:schemeClr val="tx1"/>
                </a:solidFill>
                <a:latin typeface="+mn-lt"/>
                <a:ea typeface="Yu Mincho" panose="02020400000000000000" pitchFamily="18" charset="-128"/>
                <a:cs typeface="Arial" panose="020B0604020202020204" pitchFamily="34" charset="0"/>
              </a:rPr>
              <a:t>na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internetskim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platformama</a:t>
            </a:r>
            <a:r>
              <a:rPr lang="en-US" sz="2600" dirty="0">
                <a:solidFill>
                  <a:schemeClr val="tx1"/>
                </a:solidFill>
                <a:latin typeface="+mn-lt"/>
                <a:ea typeface="Yu Mincho" panose="02020400000000000000" pitchFamily="18" charset="-128"/>
                <a:cs typeface="Arial" panose="020B0604020202020204" pitchFamily="34" charset="0"/>
              </a:rPr>
              <a:t> je </a:t>
            </a:r>
            <a:r>
              <a:rPr lang="en-US" sz="2600" dirty="0" err="1">
                <a:solidFill>
                  <a:schemeClr val="tx1"/>
                </a:solidFill>
                <a:latin typeface="+mn-lt"/>
                <a:ea typeface="Yu Mincho" panose="02020400000000000000" pitchFamily="18" charset="-128"/>
                <a:cs typeface="Arial" panose="020B0604020202020204" pitchFamily="34" charset="0"/>
              </a:rPr>
              <a:t>dolazilo</a:t>
            </a:r>
            <a:r>
              <a:rPr lang="en-US" sz="2600" dirty="0">
                <a:solidFill>
                  <a:schemeClr val="tx1"/>
                </a:solidFill>
                <a:latin typeface="+mn-lt"/>
                <a:ea typeface="Yu Mincho" panose="02020400000000000000" pitchFamily="18" charset="-128"/>
                <a:cs typeface="Arial" panose="020B0604020202020204" pitchFamily="34" charset="0"/>
              </a:rPr>
              <a:t> do </a:t>
            </a:r>
            <a:r>
              <a:rPr lang="en-US" sz="2600" dirty="0" err="1">
                <a:solidFill>
                  <a:schemeClr val="tx1"/>
                </a:solidFill>
                <a:latin typeface="+mn-lt"/>
                <a:ea typeface="Yu Mincho" panose="02020400000000000000" pitchFamily="18" charset="-128"/>
                <a:cs typeface="Arial" panose="020B0604020202020204" pitchFamily="34" charset="0"/>
              </a:rPr>
              <a:t>širenja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niza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pogrešnih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o </a:t>
            </a:r>
            <a:r>
              <a:rPr lang="en-US" sz="2600" dirty="0" err="1">
                <a:solidFill>
                  <a:schemeClr val="tx1"/>
                </a:solidFill>
                <a:latin typeface="+mn-lt"/>
                <a:ea typeface="Yu Mincho" panose="02020400000000000000" pitchFamily="18" charset="-128"/>
                <a:cs typeface="Arial" panose="020B0604020202020204" pitchFamily="34" charset="0"/>
              </a:rPr>
              <a:t>sigurnosti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cjepiva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postupanjima</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slučaju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oboljenja</a:t>
            </a:r>
            <a:r>
              <a:rPr lang="en-US" sz="2600" dirty="0">
                <a:solidFill>
                  <a:schemeClr val="tx1"/>
                </a:solidFill>
                <a:latin typeface="+mn-lt"/>
                <a:ea typeface="Yu Mincho" panose="02020400000000000000" pitchFamily="18" charset="-128"/>
                <a:cs typeface="Arial" panose="020B0604020202020204" pitchFamily="34" charset="0"/>
              </a:rPr>
              <a:t> i sl. </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Jedan</a:t>
            </a:r>
            <a:r>
              <a:rPr lang="en-US" sz="2600" dirty="0">
                <a:solidFill>
                  <a:schemeClr val="tx1"/>
                </a:solidFill>
                <a:latin typeface="+mn-lt"/>
                <a:ea typeface="Yu Mincho" panose="02020400000000000000" pitchFamily="18" charset="-128"/>
                <a:cs typeface="Arial" panose="020B0604020202020204" pitchFamily="34" charset="0"/>
              </a:rPr>
              <a:t> od </a:t>
            </a:r>
            <a:r>
              <a:rPr lang="en-US" sz="2600" dirty="0" err="1">
                <a:solidFill>
                  <a:schemeClr val="tx1"/>
                </a:solidFill>
                <a:latin typeface="+mn-lt"/>
                <a:ea typeface="Yu Mincho" panose="02020400000000000000" pitchFamily="18" charset="-128"/>
                <a:cs typeface="Arial" panose="020B0604020202020204" pitchFamily="34" charset="0"/>
              </a:rPr>
              <a:t>primjera</a:t>
            </a:r>
            <a:r>
              <a:rPr lang="en-US" sz="2600" dirty="0">
                <a:solidFill>
                  <a:schemeClr val="tx1"/>
                </a:solidFill>
                <a:latin typeface="+mn-lt"/>
                <a:ea typeface="Yu Mincho" panose="02020400000000000000" pitchFamily="18" charset="-128"/>
                <a:cs typeface="Arial" panose="020B0604020202020204" pitchFamily="34" charset="0"/>
              </a:rPr>
              <a:t> jest da </a:t>
            </a:r>
            <a:r>
              <a:rPr lang="en-US" sz="2600" dirty="0" err="1">
                <a:solidFill>
                  <a:schemeClr val="tx1"/>
                </a:solidFill>
                <a:latin typeface="+mn-lt"/>
                <a:ea typeface="Yu Mincho" panose="02020400000000000000" pitchFamily="18" charset="-128"/>
                <a:cs typeface="Arial" panose="020B0604020202020204" pitchFamily="34" charset="0"/>
              </a:rPr>
              <a:t>pranje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ruku</a:t>
            </a:r>
            <a:r>
              <a:rPr lang="en-US" sz="2600" dirty="0">
                <a:solidFill>
                  <a:schemeClr val="tx1"/>
                </a:solidFill>
                <a:latin typeface="+mn-lt"/>
                <a:ea typeface="Yu Mincho" panose="02020400000000000000" pitchFamily="18" charset="-128"/>
                <a:cs typeface="Arial" panose="020B0604020202020204" pitchFamily="34" charset="0"/>
              </a:rPr>
              <a:t> ne </a:t>
            </a:r>
            <a:r>
              <a:rPr lang="en-US" sz="2600" dirty="0" err="1">
                <a:solidFill>
                  <a:schemeClr val="tx1"/>
                </a:solidFill>
                <a:latin typeface="+mn-lt"/>
                <a:ea typeface="Yu Mincho" panose="02020400000000000000" pitchFamily="18" charset="-128"/>
                <a:cs typeface="Arial" panose="020B0604020202020204" pitchFamily="34" charset="0"/>
              </a:rPr>
              <a:t>pomaže</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suzbijanju</a:t>
            </a:r>
            <a:r>
              <a:rPr lang="en-US" sz="2600" dirty="0">
                <a:solidFill>
                  <a:schemeClr val="tx1"/>
                </a:solidFill>
                <a:latin typeface="+mn-lt"/>
                <a:ea typeface="Yu Mincho" panose="02020400000000000000" pitchFamily="18" charset="-128"/>
                <a:cs typeface="Arial" panose="020B0604020202020204" pitchFamily="34" charset="0"/>
              </a:rPr>
              <a:t> COVID 19, </a:t>
            </a:r>
            <a:r>
              <a:rPr lang="en-US" sz="2600" dirty="0" err="1">
                <a:solidFill>
                  <a:schemeClr val="tx1"/>
                </a:solidFill>
                <a:latin typeface="+mn-lt"/>
                <a:ea typeface="Yu Mincho" panose="02020400000000000000" pitchFamily="18" charset="-128"/>
                <a:cs typeface="Arial" panose="020B0604020202020204" pitchFamily="34" charset="0"/>
              </a:rPr>
              <a:t>kao</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promoviranje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niza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ljekova</a:t>
            </a:r>
            <a:r>
              <a:rPr lang="en-US" sz="2600" dirty="0">
                <a:solidFill>
                  <a:schemeClr val="tx1"/>
                </a:solidFill>
                <a:latin typeface="+mn-lt"/>
                <a:ea typeface="Yu Mincho" panose="02020400000000000000" pitchFamily="18" charset="-128"/>
                <a:cs typeface="Arial" panose="020B0604020202020204" pitchFamily="34" charset="0"/>
              </a:rPr>
              <a:t>” za </a:t>
            </a:r>
            <a:r>
              <a:rPr lang="en-US" sz="2600" dirty="0" err="1">
                <a:solidFill>
                  <a:schemeClr val="tx1"/>
                </a:solidFill>
                <a:latin typeface="+mn-lt"/>
                <a:ea typeface="Yu Mincho" panose="02020400000000000000" pitchFamily="18" charset="-128"/>
                <a:cs typeface="Arial" panose="020B0604020202020204" pitchFamily="34" charset="0"/>
              </a:rPr>
              <a:t>liječenje</a:t>
            </a:r>
            <a:r>
              <a:rPr lang="en-US" sz="2600" dirty="0">
                <a:solidFill>
                  <a:schemeClr val="tx1"/>
                </a:solidFill>
                <a:latin typeface="+mn-lt"/>
                <a:ea typeface="Yu Mincho" panose="02020400000000000000" pitchFamily="18" charset="-128"/>
                <a:cs typeface="Arial" panose="020B0604020202020204" pitchFamily="34" charset="0"/>
              </a:rPr>
              <a:t> COVID-19 </a:t>
            </a:r>
            <a:r>
              <a:rPr lang="en-US" sz="2600" dirty="0" err="1">
                <a:solidFill>
                  <a:schemeClr val="tx1"/>
                </a:solidFill>
                <a:latin typeface="+mn-lt"/>
                <a:ea typeface="Yu Mincho" panose="02020400000000000000" pitchFamily="18" charset="-128"/>
                <a:cs typeface="Arial" panose="020B0604020202020204" pitchFamily="34" charset="0"/>
              </a:rPr>
              <a:t>čijim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korištenjem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može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doći</a:t>
            </a:r>
            <a:r>
              <a:rPr lang="en-US" sz="2600" dirty="0">
                <a:solidFill>
                  <a:schemeClr val="tx1"/>
                </a:solidFill>
                <a:latin typeface="+mn-lt"/>
                <a:ea typeface="Yu Mincho" panose="02020400000000000000" pitchFamily="18" charset="-128"/>
                <a:cs typeface="Arial" panose="020B0604020202020204" pitchFamily="34" charset="0"/>
              </a:rPr>
              <a:t> do </a:t>
            </a:r>
            <a:r>
              <a:rPr lang="en-US" sz="2600" dirty="0" err="1">
                <a:solidFill>
                  <a:schemeClr val="tx1"/>
                </a:solidFill>
                <a:latin typeface="+mn-lt"/>
                <a:ea typeface="Yu Mincho" panose="02020400000000000000" pitchFamily="18" charset="-128"/>
                <a:cs typeface="Arial" panose="020B0604020202020204" pitchFamily="34" charset="0"/>
              </a:rPr>
              <a:t>ozbiljnih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posljedica</a:t>
            </a:r>
            <a:r>
              <a:rPr lang="en-US" sz="2600" dirty="0">
                <a:solidFill>
                  <a:schemeClr val="tx1"/>
                </a:solidFill>
                <a:latin typeface="+mn-lt"/>
                <a:ea typeface="Yu Mincho" panose="02020400000000000000" pitchFamily="18" charset="-128"/>
                <a:cs typeface="Arial" panose="020B0604020202020204" pitchFamily="34" charset="0"/>
              </a:rPr>
              <a:t> za </a:t>
            </a:r>
            <a:r>
              <a:rPr lang="en-US" sz="2600" dirty="0" err="1">
                <a:solidFill>
                  <a:schemeClr val="tx1"/>
                </a:solidFill>
                <a:latin typeface="+mn-lt"/>
                <a:ea typeface="Yu Mincho" panose="02020400000000000000" pitchFamily="18" charset="-128"/>
                <a:cs typeface="Arial" panose="020B0604020202020204" pitchFamily="34" charset="0"/>
              </a:rPr>
              <a:t>zdravlje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čovjeka</a:t>
            </a:r>
            <a:r>
              <a:rPr lang="en-US" sz="2600" dirty="0">
                <a:solidFill>
                  <a:schemeClr val="tx1"/>
                </a:solidFill>
                <a:latin typeface="+mn-lt"/>
                <a:ea typeface="Yu Mincho" panose="02020400000000000000" pitchFamily="18" charset="-128"/>
                <a:cs typeface="Arial" panose="020B0604020202020204" pitchFamily="34" charset="0"/>
              </a:rPr>
              <a:t>, – </a:t>
            </a:r>
            <a:r>
              <a:rPr lang="en-US" sz="2600" dirty="0" err="1">
                <a:solidFill>
                  <a:schemeClr val="tx1"/>
                </a:solidFill>
                <a:latin typeface="+mn-lt"/>
                <a:ea typeface="Yu Mincho" panose="02020400000000000000" pitchFamily="18" charset="-128"/>
                <a:cs typeface="Arial" panose="020B0604020202020204" pitchFamily="34" charset="0"/>
              </a:rPr>
              <a:t>npr</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zaraza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koronavirusom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može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izliječiti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ako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popijete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izbjeljivač</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čisti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alkohol</a:t>
            </a:r>
            <a:r>
              <a:rPr lang="en-US" sz="2600" dirty="0">
                <a:solidFill>
                  <a:schemeClr val="tx1"/>
                </a:solidFill>
                <a:latin typeface="+mn-lt"/>
                <a:ea typeface="Yu Mincho" panose="02020400000000000000" pitchFamily="18" charset="-128"/>
                <a:cs typeface="Arial" panose="020B0604020202020204" pitchFamily="34" charset="0"/>
              </a:rPr>
              <a:t>”.</a:t>
            </a:r>
            <a:endParaRPr lang="en-GB" sz="2600" dirty="0" err="1">
              <a:solidFill>
                <a:srgbClr val="0070C0"/>
              </a:solidFill>
              <a:latin typeface="+mn-lt"/>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16670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657676" y="1273969"/>
            <a:ext cx="13210718"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1.7. </a:t>
            </a:r>
            <a:r>
              <a:rPr lang="en-US" sz="4400" b="1" dirty="0" err="1">
                <a:solidFill>
                  <a:schemeClr val="tx1"/>
                </a:solidFill>
                <a:ea typeface="Helvetica Neue"/>
                <a:cs typeface="Helvetica Neue"/>
                <a:sym typeface="Helvetica Neue"/>
              </a:rPr>
              <a:t>Uloga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društvenih</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medija</a:t>
            </a:r>
            <a:r>
              <a:rPr lang="en-US" sz="4400" b="1" dirty="0">
                <a:solidFill>
                  <a:schemeClr val="tx1"/>
                </a:solidFill>
                <a:ea typeface="Helvetica Neue"/>
                <a:cs typeface="Helvetica Neue"/>
                <a:sym typeface="Helvetica Neue"/>
              </a:rPr>
              <a:t> </a:t>
            </a:r>
            <a:endParaRPr lang="hr-HR" sz="44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428138" y="2485243"/>
            <a:ext cx="15081336" cy="6104107"/>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Platforme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društvenih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medija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povećavaju</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šire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dezinformacije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kroz</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razne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sadržaje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generiraju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korisnici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koji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nisu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kompetentni</a:t>
            </a:r>
            <a:r>
              <a:rPr lang="en-US" sz="2800" dirty="0">
                <a:solidFill>
                  <a:schemeClr val="tx1"/>
                </a:solidFill>
                <a:latin typeface="+mn-lt"/>
                <a:ea typeface="Yu Mincho" panose="02020400000000000000" pitchFamily="18" charset="-128"/>
                <a:cs typeface="Arial" panose="020B0604020202020204" pitchFamily="34" charset="0"/>
              </a:rPr>
              <a:t> za </a:t>
            </a:r>
            <a:r>
              <a:rPr lang="en-US" sz="2800" dirty="0" err="1">
                <a:solidFill>
                  <a:schemeClr val="tx1"/>
                </a:solidFill>
                <a:latin typeface="+mn-lt"/>
                <a:ea typeface="Yu Mincho" panose="02020400000000000000" pitchFamily="18" charset="-128"/>
                <a:cs typeface="Arial" panose="020B0604020202020204" pitchFamily="34" charset="0"/>
              </a:rPr>
              <a:t>pružanje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vezanih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uz</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zdravlje</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liječenje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Upravo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a:t>
            </a:r>
            <a:r>
              <a:rPr lang="en-US" sz="2800" dirty="0">
                <a:solidFill>
                  <a:schemeClr val="tx1"/>
                </a:solidFill>
                <a:latin typeface="+mn-lt"/>
                <a:ea typeface="Yu Mincho" panose="02020400000000000000" pitchFamily="18" charset="-128"/>
                <a:cs typeface="Arial" panose="020B0604020202020204" pitchFamily="34" charset="0"/>
              </a:rPr>
              <a:t> tog </a:t>
            </a:r>
            <a:r>
              <a:rPr lang="en-US" sz="2800" dirty="0" err="1">
                <a:solidFill>
                  <a:schemeClr val="tx1"/>
                </a:solidFill>
                <a:latin typeface="+mn-lt"/>
                <a:ea typeface="Yu Mincho" panose="02020400000000000000" pitchFamily="18" charset="-128"/>
                <a:cs typeface="Arial" panose="020B0604020202020204" pitchFamily="34" charset="0"/>
              </a:rPr>
              <a:t>razloga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Europska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unija</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njezine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države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članice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pojačavaju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aktivnosti</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poduzimaju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mjere</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borbi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protiv</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dezinformiranja</a:t>
            </a:r>
            <a:r>
              <a:rPr lang="en-US" sz="2800" dirty="0">
                <a:solidFill>
                  <a:schemeClr val="tx1"/>
                </a:solidFill>
                <a:latin typeface="+mn-lt"/>
                <a:ea typeface="Yu Mincho" panose="02020400000000000000" pitchFamily="18" charset="-128"/>
                <a:cs typeface="Arial" panose="020B0604020202020204" pitchFamily="34" charset="0"/>
              </a:rPr>
              <a:t>. </a:t>
            </a:r>
            <a:endParaRPr lang="hr-HR" sz="28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en-US"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pl-PL" sz="2800" dirty="0">
                <a:solidFill>
                  <a:schemeClr val="tx1"/>
                </a:solidFill>
                <a:latin typeface="+mn-lt"/>
                <a:ea typeface="Yu Mincho" panose="02020400000000000000" pitchFamily="18" charset="-128"/>
                <a:cs typeface="Arial" panose="020B0604020202020204" pitchFamily="34" charset="0"/>
              </a:rPr>
              <a:t>Dostupno na: </a:t>
            </a:r>
          </a:p>
          <a:p>
            <a:pPr algn="just">
              <a:lnSpc>
                <a:spcPct val="107000"/>
              </a:lnSpc>
              <a:spcAft>
                <a:spcPts val="800"/>
              </a:spcAft>
            </a:pPr>
            <a:r>
              <a:rPr lang="pl-PL" sz="2800" dirty="0">
                <a:solidFill>
                  <a:schemeClr val="tx1"/>
                </a:solidFill>
                <a:latin typeface="+mn-lt"/>
                <a:ea typeface="Yu Mincho" panose="02020400000000000000" pitchFamily="18" charset="-128"/>
                <a:cs typeface="Arial" panose="020B0604020202020204" pitchFamily="34" charset="0"/>
              </a:rPr>
              <a:t>      </a:t>
            </a:r>
            <a:r>
              <a:rPr lang="pl-PL" sz="2800" dirty="0">
                <a:solidFill>
                  <a:schemeClr val="tx1"/>
                </a:solidFill>
                <a:latin typeface="+mn-lt"/>
                <a:ea typeface="Yu Mincho" panose="02020400000000000000" pitchFamily="18" charset="-128"/>
                <a:cs typeface="Arial" panose="020B0604020202020204" pitchFamily="34" charset="0"/>
                <a:hlinkClick r:id="rId3"/>
              </a:rPr>
              <a:t>https://www.consilium.europa.eu/hr/policies/coronavirus/fighting-disinformation/</a:t>
            </a:r>
            <a:endParaRPr lang="pl-PL"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pl-PL" sz="28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Institucije</a:t>
            </a:r>
            <a:r>
              <a:rPr lang="en-US" sz="2800" dirty="0">
                <a:solidFill>
                  <a:schemeClr val="tx1"/>
                </a:solidFill>
                <a:latin typeface="+mn-lt"/>
                <a:ea typeface="Yu Mincho" panose="02020400000000000000" pitchFamily="18" charset="-128"/>
                <a:cs typeface="Arial" panose="020B0604020202020204" pitchFamily="34" charset="0"/>
              </a:rPr>
              <a:t> EU-a </a:t>
            </a:r>
            <a:r>
              <a:rPr lang="en-US" sz="2800" dirty="0" err="1">
                <a:solidFill>
                  <a:schemeClr val="tx1"/>
                </a:solidFill>
                <a:latin typeface="+mn-lt"/>
                <a:ea typeface="Yu Mincho" panose="02020400000000000000" pitchFamily="18" charset="-128"/>
                <a:cs typeface="Arial" panose="020B0604020202020204" pitchFamily="34" charset="0"/>
              </a:rPr>
              <a:t>rade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podizanju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svijesti</a:t>
            </a:r>
            <a:r>
              <a:rPr lang="en-US" sz="2800" dirty="0">
                <a:solidFill>
                  <a:schemeClr val="tx1"/>
                </a:solidFill>
                <a:latin typeface="+mn-lt"/>
                <a:ea typeface="Yu Mincho" panose="02020400000000000000" pitchFamily="18" charset="-128"/>
                <a:cs typeface="Arial" panose="020B0604020202020204" pitchFamily="34" charset="0"/>
              </a:rPr>
              <a:t> o </a:t>
            </a:r>
            <a:r>
              <a:rPr lang="en-US" sz="2800" dirty="0" err="1">
                <a:solidFill>
                  <a:schemeClr val="tx1"/>
                </a:solidFill>
                <a:latin typeface="+mn-lt"/>
                <a:ea typeface="Yu Mincho" panose="02020400000000000000" pitchFamily="18" charset="-128"/>
                <a:cs typeface="Arial" panose="020B0604020202020204" pitchFamily="34" charset="0"/>
              </a:rPr>
              <a:t>opasnostima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dezinformiranja</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promicanju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korištenja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vjerodostojnih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uz</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oglašavanje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popisa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relevantnih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službenih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u EU-u, </a:t>
            </a:r>
            <a:r>
              <a:rPr lang="en-US" sz="2800" dirty="0" err="1">
                <a:solidFill>
                  <a:schemeClr val="tx1"/>
                </a:solidFill>
                <a:latin typeface="+mn-lt"/>
                <a:ea typeface="Yu Mincho" panose="02020400000000000000" pitchFamily="18" charset="-128"/>
                <a:cs typeface="Arial" panose="020B0604020202020204" pitchFamily="34" charset="0"/>
              </a:rPr>
              <a:t>te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relevantnih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institucija</a:t>
            </a:r>
            <a:r>
              <a:rPr lang="en-US" sz="2800" dirty="0">
                <a:solidFill>
                  <a:schemeClr val="tx1"/>
                </a:solidFill>
                <a:latin typeface="+mn-lt"/>
                <a:ea typeface="Yu Mincho" panose="02020400000000000000" pitchFamily="18" charset="-128"/>
                <a:cs typeface="Arial" panose="020B0604020202020204" pitchFamily="34" charset="0"/>
              </a:rPr>
              <a:t> EU-a i </a:t>
            </a:r>
            <a:r>
              <a:rPr lang="en-US" sz="2800" dirty="0" err="1">
                <a:solidFill>
                  <a:schemeClr val="tx1"/>
                </a:solidFill>
                <a:latin typeface="+mn-lt"/>
                <a:ea typeface="Yu Mincho" panose="02020400000000000000" pitchFamily="18" charset="-128"/>
                <a:cs typeface="Arial" panose="020B0604020202020204" pitchFamily="34" charset="0"/>
              </a:rPr>
              <a:t>međunarodnih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organizacija</a:t>
            </a:r>
            <a:r>
              <a:rPr lang="en-US" sz="2800" dirty="0">
                <a:solidFill>
                  <a:schemeClr val="tx1"/>
                </a:solidFill>
                <a:latin typeface="+mn-lt"/>
                <a:ea typeface="Yu Mincho" panose="02020400000000000000" pitchFamily="18" charset="-128"/>
                <a:cs typeface="Arial" panose="020B0604020202020204" pitchFamily="34" charset="0"/>
              </a:rPr>
              <a:t>.</a:t>
            </a:r>
            <a:endParaRPr lang="en-GB" sz="2800" dirty="0" err="1">
              <a:solidFill>
                <a:srgbClr val="0070C0"/>
              </a:solidFill>
              <a:latin typeface="+mn-lt"/>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0241633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5" name="TextBox 4">
            <a:extLst>
              <a:ext uri="{FF2B5EF4-FFF2-40B4-BE49-F238E27FC236}">
                <a16:creationId xmlns:a16="http://schemas.microsoft.com/office/drawing/2014/main" id="{1699FA08-616C-41F5-9E6C-80AC51BDCC6E}"/>
              </a:ext>
            </a:extLst>
          </p:cNvPr>
          <p:cNvSpPr txBox="1"/>
          <p:nvPr/>
        </p:nvSpPr>
        <p:spPr>
          <a:xfrm>
            <a:off x="1256274" y="2624423"/>
            <a:ext cx="15081336" cy="6388608"/>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2600" dirty="0">
                <a:solidFill>
                  <a:schemeClr val="tx1"/>
                </a:solidFill>
                <a:latin typeface="+mn-lt"/>
                <a:ea typeface="Yu Mincho" panose="02020400000000000000" pitchFamily="18" charset="-128"/>
                <a:cs typeface="Arial" panose="020B0604020202020204" pitchFamily="34" charset="0"/>
              </a:rPr>
              <a:t>Kao </a:t>
            </a:r>
            <a:r>
              <a:rPr lang="en-US" sz="2600" dirty="0" err="1">
                <a:solidFill>
                  <a:schemeClr val="tx1"/>
                </a:solidFill>
                <a:latin typeface="+mn-lt"/>
                <a:ea typeface="Yu Mincho" panose="02020400000000000000" pitchFamily="18" charset="-128"/>
                <a:cs typeface="Arial" panose="020B0604020202020204" pitchFamily="34" charset="0"/>
              </a:rPr>
              <a:t>rezultat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aktivnosti</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borbi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protiv</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dezinformacija</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lipnju</a:t>
            </a:r>
            <a:r>
              <a:rPr lang="en-US" sz="2600" dirty="0">
                <a:solidFill>
                  <a:schemeClr val="tx1"/>
                </a:solidFill>
                <a:latin typeface="+mn-lt"/>
                <a:ea typeface="Yu Mincho" panose="02020400000000000000" pitchFamily="18" charset="-128"/>
                <a:cs typeface="Arial" panose="020B0604020202020204" pitchFamily="34" charset="0"/>
              </a:rPr>
              <a:t> 2020 </a:t>
            </a:r>
            <a:r>
              <a:rPr lang="en-US" sz="2600" dirty="0" err="1">
                <a:solidFill>
                  <a:schemeClr val="tx1"/>
                </a:solidFill>
                <a:latin typeface="+mn-lt"/>
                <a:ea typeface="Yu Mincho" panose="02020400000000000000" pitchFamily="18" charset="-128"/>
                <a:cs typeface="Arial" panose="020B0604020202020204" pitchFamily="34" charset="0"/>
              </a:rPr>
              <a:t>objavljena</a:t>
            </a:r>
            <a:r>
              <a:rPr lang="en-US" sz="2600" dirty="0">
                <a:solidFill>
                  <a:schemeClr val="tx1"/>
                </a:solidFill>
                <a:latin typeface="+mn-lt"/>
                <a:ea typeface="Yu Mincho" panose="02020400000000000000" pitchFamily="18" charset="-128"/>
                <a:cs typeface="Arial" panose="020B0604020202020204" pitchFamily="34" charset="0"/>
              </a:rPr>
              <a:t> je ZAJEDNIČKA KOMUNIKACIJA EUROPSKOM PARLAMENTU, EUROPSKOM VIJEĆU, VIJEĆU, EUROPSKOM GOSPODARSKOM I SOCIJALNOM ODBORU I ODBORU REGIJA pod </a:t>
            </a:r>
            <a:r>
              <a:rPr lang="en-US" sz="2600" dirty="0" err="1">
                <a:solidFill>
                  <a:schemeClr val="tx1"/>
                </a:solidFill>
                <a:latin typeface="+mn-lt"/>
                <a:ea typeface="Yu Mincho" panose="02020400000000000000" pitchFamily="18" charset="-128"/>
                <a:cs typeface="Arial" panose="020B0604020202020204" pitchFamily="34" charset="0"/>
              </a:rPr>
              <a:t>nazivom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Borba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protiv</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dezinformacija</a:t>
            </a:r>
            <a:r>
              <a:rPr lang="en-US" sz="2600" dirty="0">
                <a:solidFill>
                  <a:schemeClr val="tx1"/>
                </a:solidFill>
                <a:latin typeface="+mn-lt"/>
                <a:ea typeface="Yu Mincho" panose="02020400000000000000" pitchFamily="18" charset="-128"/>
                <a:cs typeface="Arial" panose="020B0604020202020204" pitchFamily="34" charset="0"/>
              </a:rPr>
              <a:t> o </a:t>
            </a:r>
            <a:r>
              <a:rPr lang="en-US" sz="2600" dirty="0" err="1">
                <a:solidFill>
                  <a:schemeClr val="tx1"/>
                </a:solidFill>
                <a:latin typeface="+mn-lt"/>
                <a:ea typeface="Yu Mincho" panose="02020400000000000000" pitchFamily="18" charset="-128"/>
                <a:cs typeface="Arial" panose="020B0604020202020204" pitchFamily="34" charset="0"/>
              </a:rPr>
              <a:t>bolesti</a:t>
            </a:r>
            <a:r>
              <a:rPr lang="en-US" sz="2600" dirty="0">
                <a:solidFill>
                  <a:schemeClr val="tx1"/>
                </a:solidFill>
                <a:latin typeface="+mn-lt"/>
                <a:ea typeface="Yu Mincho" panose="02020400000000000000" pitchFamily="18" charset="-128"/>
                <a:cs typeface="Arial" panose="020B0604020202020204" pitchFamily="34" charset="0"/>
              </a:rPr>
              <a:t> COVID-19 – </a:t>
            </a:r>
            <a:r>
              <a:rPr lang="en-US" sz="2600" dirty="0" err="1">
                <a:solidFill>
                  <a:schemeClr val="tx1"/>
                </a:solidFill>
                <a:latin typeface="+mn-lt"/>
                <a:ea typeface="Yu Mincho" panose="02020400000000000000" pitchFamily="18" charset="-128"/>
                <a:cs typeface="Arial" panose="020B0604020202020204" pitchFamily="34" charset="0"/>
              </a:rPr>
              <a:t>Prepoznavanje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činjenica</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kojoj</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Europska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komisija</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visoki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predstavnik</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predložu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konkretne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mjere</a:t>
            </a:r>
            <a:r>
              <a:rPr lang="en-US" sz="2600" dirty="0">
                <a:solidFill>
                  <a:schemeClr val="tx1"/>
                </a:solidFill>
                <a:latin typeface="+mn-lt"/>
                <a:ea typeface="Yu Mincho" panose="02020400000000000000" pitchFamily="18" charset="-128"/>
                <a:cs typeface="Arial" panose="020B0604020202020204" pitchFamily="34" charset="0"/>
              </a:rPr>
              <a:t> za </a:t>
            </a:r>
            <a:r>
              <a:rPr lang="en-US" sz="2600" dirty="0" err="1">
                <a:solidFill>
                  <a:schemeClr val="tx1"/>
                </a:solidFill>
                <a:latin typeface="+mn-lt"/>
                <a:ea typeface="Yu Mincho" panose="02020400000000000000" pitchFamily="18" charset="-128"/>
                <a:cs typeface="Arial" panose="020B0604020202020204" pitchFamily="34" charset="0"/>
              </a:rPr>
              <a:t>suzbijanje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problema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širenja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dezinformacija</a:t>
            </a:r>
            <a:r>
              <a:rPr lang="en-US" sz="2600" dirty="0">
                <a:solidFill>
                  <a:schemeClr val="tx1"/>
                </a:solidFill>
                <a:latin typeface="+mn-lt"/>
                <a:ea typeface="Yu Mincho" panose="02020400000000000000" pitchFamily="18" charset="-128"/>
                <a:cs typeface="Arial" panose="020B0604020202020204" pitchFamily="34" charset="0"/>
              </a:rPr>
              <a:t>.</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Dokument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dostupan</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na</a:t>
            </a:r>
            <a:r>
              <a:rPr lang="en-US" sz="2600" dirty="0">
                <a:solidFill>
                  <a:schemeClr val="tx1"/>
                </a:solidFill>
                <a:latin typeface="+mn-lt"/>
                <a:ea typeface="Yu Mincho" panose="02020400000000000000" pitchFamily="18" charset="-128"/>
                <a:cs typeface="Arial" panose="020B0604020202020204" pitchFamily="34" charset="0"/>
              </a:rPr>
              <a:t>:</a:t>
            </a: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r>
              <a:rPr lang="hr-HR" sz="2600" dirty="0">
                <a:solidFill>
                  <a:schemeClr val="tx1"/>
                </a:solidFill>
                <a:latin typeface="+mn-lt"/>
                <a:ea typeface="Yu Mincho" panose="02020400000000000000" pitchFamily="18" charset="-128"/>
                <a:cs typeface="Arial" panose="020B0604020202020204" pitchFamily="34" charset="0"/>
              </a:rPr>
              <a:t>     </a:t>
            </a:r>
            <a:r>
              <a:rPr lang="en-US" sz="2600" dirty="0">
                <a:solidFill>
                  <a:schemeClr val="tx1"/>
                </a:solidFill>
                <a:latin typeface="+mn-lt"/>
                <a:ea typeface="Yu Mincho" panose="02020400000000000000" pitchFamily="18" charset="-128"/>
                <a:cs typeface="Arial" panose="020B0604020202020204" pitchFamily="34" charset="0"/>
              </a:rPr>
              <a:t>(</a:t>
            </a:r>
            <a:r>
              <a:rPr lang="en-US" sz="2600" dirty="0">
                <a:solidFill>
                  <a:schemeClr val="tx1"/>
                </a:solidFill>
                <a:latin typeface="+mn-lt"/>
                <a:ea typeface="Yu Mincho" panose="02020400000000000000" pitchFamily="18" charset="-128"/>
                <a:cs typeface="Arial" panose="020B0604020202020204" pitchFamily="34" charset="0"/>
                <a:hlinkClick r:id="rId3"/>
              </a:rPr>
              <a:t>https://eur-lex.europa.eu/legal-content/HR/TXT/PDF/?uri=CELEX:52020JC0008</a:t>
            </a:r>
            <a:r>
              <a:rPr lang="en-US" sz="2600" dirty="0">
                <a:solidFill>
                  <a:schemeClr val="tx1"/>
                </a:solidFill>
                <a:latin typeface="+mn-lt"/>
                <a:ea typeface="Yu Mincho" panose="02020400000000000000" pitchFamily="18" charset="-128"/>
                <a:cs typeface="Arial" panose="020B0604020202020204" pitchFamily="34" charset="0"/>
              </a:rPr>
              <a:t>)</a:t>
            </a:r>
            <a:r>
              <a:rPr lang="hr-HR" sz="2600" dirty="0">
                <a:solidFill>
                  <a:schemeClr val="tx1"/>
                </a:solidFill>
                <a:latin typeface="+mn-lt"/>
                <a:ea typeface="Yu Mincho" panose="02020400000000000000" pitchFamily="18" charset="-128"/>
                <a:cs typeface="Arial" panose="020B0604020202020204" pitchFamily="34" charset="0"/>
              </a:rPr>
              <a:t> </a:t>
            </a:r>
            <a:endParaRPr lang="en-US"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Širok</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doseg</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društvenih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medija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kao</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dostupnost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korištenja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čine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ga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plodnim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tlom</a:t>
            </a:r>
            <a:r>
              <a:rPr lang="en-US" sz="2600" dirty="0">
                <a:solidFill>
                  <a:schemeClr val="tx1"/>
                </a:solidFill>
                <a:latin typeface="+mn-lt"/>
                <a:ea typeface="Yu Mincho" panose="02020400000000000000" pitchFamily="18" charset="-128"/>
                <a:cs typeface="Arial" panose="020B0604020202020204" pitchFamily="34" charset="0"/>
              </a:rPr>
              <a:t> za </a:t>
            </a:r>
            <a:r>
              <a:rPr lang="en-US" sz="2600" dirty="0" err="1">
                <a:solidFill>
                  <a:schemeClr val="tx1"/>
                </a:solidFill>
                <a:latin typeface="+mn-lt"/>
                <a:ea typeface="Yu Mincho" panose="02020400000000000000" pitchFamily="18" charset="-128"/>
                <a:cs typeface="Arial" panose="020B0604020202020204" pitchFamily="34" charset="0"/>
              </a:rPr>
              <a:t>brzo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širenje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lažnih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pogrešnih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koje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mogu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imati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jako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ozbiljne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posljedice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zdravlje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pojedinca</a:t>
            </a:r>
            <a:r>
              <a:rPr lang="en-US" sz="2600" dirty="0">
                <a:solidFill>
                  <a:schemeClr val="tx1"/>
                </a:solidFill>
                <a:latin typeface="+mn-lt"/>
                <a:ea typeface="Yu Mincho" panose="02020400000000000000" pitchFamily="18" charset="-128"/>
                <a:cs typeface="Arial" panose="020B0604020202020204" pitchFamily="34" charset="0"/>
              </a:rPr>
              <a:t>.</a:t>
            </a: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6" name="Google Shape;118;p6">
            <a:extLst>
              <a:ext uri="{FF2B5EF4-FFF2-40B4-BE49-F238E27FC236}">
                <a16:creationId xmlns:a16="http://schemas.microsoft.com/office/drawing/2014/main" id="{A3D0FBB9-9468-45DB-8CDC-3CB4E945FDA6}"/>
              </a:ext>
            </a:extLst>
          </p:cNvPr>
          <p:cNvSpPr txBox="1"/>
          <p:nvPr/>
        </p:nvSpPr>
        <p:spPr>
          <a:xfrm>
            <a:off x="1657676" y="1273969"/>
            <a:ext cx="13210718"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1.7. </a:t>
            </a:r>
            <a:r>
              <a:rPr lang="en-US" sz="4400" b="1" dirty="0" err="1">
                <a:solidFill>
                  <a:schemeClr val="tx1"/>
                </a:solidFill>
                <a:ea typeface="Helvetica Neue"/>
                <a:cs typeface="Helvetica Neue"/>
                <a:sym typeface="Helvetica Neue"/>
              </a:rPr>
              <a:t>Uloga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društvenih</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medija</a:t>
            </a:r>
            <a:r>
              <a:rPr lang="en-US" sz="4400" b="1" dirty="0">
                <a:solidFill>
                  <a:schemeClr val="tx1"/>
                </a:solidFill>
                <a:ea typeface="Helvetica Neue"/>
                <a:cs typeface="Helvetica Neue"/>
                <a:sym typeface="Helvetica Neue"/>
              </a:rPr>
              <a:t> </a:t>
            </a:r>
            <a:endParaRPr lang="hr-HR" sz="4400" b="1" dirty="0">
              <a:solidFill>
                <a:schemeClr val="tx1"/>
              </a:solidFill>
              <a:ea typeface="Helvetica Neue"/>
              <a:cs typeface="Helvetica Neue"/>
              <a:sym typeface="Helvetica Neue"/>
            </a:endParaRPr>
          </a:p>
        </p:txBody>
      </p:sp>
      <p:pic>
        <p:nvPicPr>
          <p:cNvPr id="2" name="Imagen 1">
            <a:extLst>
              <a:ext uri="{FF2B5EF4-FFF2-40B4-BE49-F238E27FC236}">
                <a16:creationId xmlns:a16="http://schemas.microsoft.com/office/drawing/2014/main" id="{DFB4F712-A050-38BF-6A45-FC4979CB2D46}"/>
              </a:ext>
            </a:extLst>
          </p:cNvPr>
          <p:cNvPicPr>
            <a:picLocks noChangeAspect="1"/>
          </p:cNvPicPr>
          <p:nvPr/>
        </p:nvPicPr>
        <p:blipFill>
          <a:blip r:embed="rId4"/>
          <a:stretch>
            <a:fillRect/>
          </a:stretch>
        </p:blipFill>
        <p:spPr>
          <a:xfrm>
            <a:off x="14242876" y="4969897"/>
            <a:ext cx="3343666" cy="2289684"/>
          </a:xfrm>
          <a:prstGeom prst="rect">
            <a:avLst/>
          </a:prstGeom>
        </p:spPr>
      </p:pic>
    </p:spTree>
    <p:extLst>
      <p:ext uri="{BB962C8B-B14F-4D97-AF65-F5344CB8AC3E}">
        <p14:creationId xmlns:p14="http://schemas.microsoft.com/office/powerpoint/2010/main" val="384225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566160" y="2604875"/>
            <a:ext cx="12017829" cy="378561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en-US" sz="6000" b="1" dirty="0">
              <a:solidFill>
                <a:srgbClr val="00CCFF"/>
              </a:solidFill>
              <a:latin typeface="+mn-lt"/>
              <a:ea typeface="Helvetica Neue"/>
              <a:cs typeface="Helvetica Neue"/>
              <a:sym typeface="Helvetica Neue"/>
            </a:endParaRPr>
          </a:p>
          <a:p>
            <a:pPr lvl="0" algn="ctr">
              <a:buClr>
                <a:srgbClr val="AED633"/>
              </a:buClr>
              <a:buSzPts val="6000"/>
            </a:pPr>
            <a:r>
              <a:rPr lang="hr-HR" sz="6000" b="1" dirty="0">
                <a:solidFill>
                  <a:srgbClr val="00CCFF"/>
                </a:solidFill>
                <a:latin typeface="+mn-lt"/>
                <a:ea typeface="Helvetica Neue"/>
                <a:cs typeface="Helvetica Neue"/>
                <a:sym typeface="Helvetica Neue"/>
              </a:rPr>
              <a:t>2. </a:t>
            </a:r>
          </a:p>
          <a:p>
            <a:pPr lvl="0" algn="ctr">
              <a:buClr>
                <a:srgbClr val="AED633"/>
              </a:buClr>
              <a:buSzPts val="6000"/>
            </a:pPr>
            <a:r>
              <a:rPr lang="en-US" sz="6000" b="1" dirty="0" err="1">
                <a:solidFill>
                  <a:srgbClr val="00CCFF"/>
                </a:solidFill>
                <a:latin typeface="+mn-lt"/>
                <a:ea typeface="Helvetica Neue"/>
                <a:cs typeface="Helvetica Neue"/>
                <a:sym typeface="Helvetica Neue"/>
              </a:rPr>
              <a:t>Prepoznavanje</a:t>
            </a:r>
            <a:r>
              <a:rPr lang="en-US" sz="6000" b="1" dirty="0">
                <a:solidFill>
                  <a:srgbClr val="00CCFF"/>
                </a:solidFill>
                <a:latin typeface="+mn-lt"/>
                <a:ea typeface="Helvetica Neue"/>
                <a:cs typeface="Helvetica Neue"/>
                <a:sym typeface="Helvetica Neue"/>
              </a:rPr>
              <a:t> </a:t>
            </a:r>
            <a:r>
              <a:rPr lang="en-US" sz="6000" b="1" dirty="0" err="1">
                <a:solidFill>
                  <a:srgbClr val="00CCFF"/>
                </a:solidFill>
                <a:latin typeface="+mn-lt"/>
                <a:ea typeface="Helvetica Neue"/>
                <a:cs typeface="Helvetica Neue"/>
                <a:sym typeface="Helvetica Neue"/>
              </a:rPr>
              <a:t>zdravstvenih</a:t>
            </a:r>
            <a:r>
              <a:rPr lang="en-US" sz="6000" b="1" dirty="0">
                <a:solidFill>
                  <a:srgbClr val="00CCFF"/>
                </a:solidFill>
                <a:latin typeface="+mn-lt"/>
                <a:ea typeface="Helvetica Neue"/>
                <a:cs typeface="Helvetica Neue"/>
                <a:sym typeface="Helvetica Neue"/>
              </a:rPr>
              <a:t> </a:t>
            </a:r>
            <a:r>
              <a:rPr lang="en-US" sz="6000" b="1" dirty="0" err="1">
                <a:solidFill>
                  <a:srgbClr val="00CCFF"/>
                </a:solidFill>
                <a:latin typeface="+mn-lt"/>
                <a:ea typeface="Helvetica Neue"/>
                <a:cs typeface="Helvetica Neue"/>
                <a:sym typeface="Helvetica Neue"/>
              </a:rPr>
              <a:t>dezinformacij</a:t>
            </a:r>
            <a:r>
              <a:rPr lang="hr-HR" sz="6000" b="1" dirty="0">
                <a:solidFill>
                  <a:srgbClr val="00CCFF"/>
                </a:solidFill>
                <a:latin typeface="+mn-lt"/>
                <a:ea typeface="Helvetica Neue"/>
                <a:cs typeface="Helvetica Neue"/>
                <a:sym typeface="Helvetica Neue"/>
              </a:rPr>
              <a:t>a</a:t>
            </a:r>
            <a:endParaRPr lang="es-ES" sz="6000" b="1" dirty="0">
              <a:solidFill>
                <a:srgbClr val="00CCFF"/>
              </a:solidFill>
              <a:latin typeface="+mn-lt"/>
              <a:ea typeface="Helvetica Neue"/>
              <a:cs typeface="Helvetica Neue"/>
              <a:sym typeface="Helvetica Neue"/>
            </a:endParaRPr>
          </a:p>
        </p:txBody>
      </p:sp>
      <p:sp>
        <p:nvSpPr>
          <p:cNvPr id="2" name="Rectangle 1">
            <a:extLst>
              <a:ext uri="{FF2B5EF4-FFF2-40B4-BE49-F238E27FC236}">
                <a16:creationId xmlns:a16="http://schemas.microsoft.com/office/drawing/2014/main" id="{210795AE-4B8E-44BA-B605-21844BA0208E}"/>
              </a:ext>
            </a:extLst>
          </p:cNvPr>
          <p:cNvSpPr/>
          <p:nvPr/>
        </p:nvSpPr>
        <p:spPr>
          <a:xfrm>
            <a:off x="12025837" y="8984095"/>
            <a:ext cx="5565947" cy="307777"/>
          </a:xfrm>
          <a:prstGeom prst="rect">
            <a:avLst/>
          </a:prstGeom>
        </p:spPr>
        <p:txBody>
          <a:bodyPr wrap="none">
            <a:spAutoFit/>
          </a:bodyPr>
          <a:lstStyle/>
          <a:p>
            <a:r>
              <a:rPr lang="hr-HR" dirty="0"/>
              <a:t>https://www.vecernji.ba/media/img/d4/f2/2f8550822c1bff47f6db.jpeg</a:t>
            </a:r>
          </a:p>
        </p:txBody>
      </p:sp>
      <p:pic>
        <p:nvPicPr>
          <p:cNvPr id="3" name="Picture 2">
            <a:extLst>
              <a:ext uri="{FF2B5EF4-FFF2-40B4-BE49-F238E27FC236}">
                <a16:creationId xmlns:a16="http://schemas.microsoft.com/office/drawing/2014/main" id="{09261A5C-929B-47D5-90F8-A73DE1E9935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21146" y="5889984"/>
            <a:ext cx="3981033" cy="2645893"/>
          </a:xfrm>
          <a:prstGeom prst="rect">
            <a:avLst/>
          </a:prstGeom>
        </p:spPr>
      </p:pic>
    </p:spTree>
    <p:extLst>
      <p:ext uri="{BB962C8B-B14F-4D97-AF65-F5344CB8AC3E}">
        <p14:creationId xmlns:p14="http://schemas.microsoft.com/office/powerpoint/2010/main" val="3463618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01651" y="1093764"/>
            <a:ext cx="13779244" cy="2000507"/>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2.1.</a:t>
            </a:r>
            <a:r>
              <a:rPr lang="hr-HR"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Vjerodostojnost</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sadržaja</a:t>
            </a:r>
            <a:r>
              <a:rPr lang="en-US" sz="4400" b="1" dirty="0">
                <a:solidFill>
                  <a:schemeClr val="tx1"/>
                </a:solidFill>
                <a:ea typeface="Helvetica Neue"/>
                <a:cs typeface="Helvetica Neue"/>
                <a:sym typeface="Helvetica Neue"/>
              </a:rPr>
              <a:t> –</a:t>
            </a:r>
            <a:r>
              <a:rPr lang="hr-HR" sz="4400" b="1" dirty="0">
                <a:solidFill>
                  <a:schemeClr val="tx1"/>
                </a:solidFill>
                <a:ea typeface="Helvetica Neue"/>
                <a:cs typeface="Helvetica Neue"/>
                <a:sym typeface="Helvetica Neue"/>
              </a:rPr>
              <a:t> </a:t>
            </a:r>
          </a:p>
          <a:p>
            <a:pPr lvl="0"/>
            <a:r>
              <a:rPr lang="hr-HR"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Kako</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prepoznati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zdravstvene</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dezinformacije</a:t>
            </a:r>
            <a:r>
              <a:rPr lang="hr-HR" sz="4400" b="1" dirty="0">
                <a:solidFill>
                  <a:schemeClr val="tx1"/>
                </a:solidFill>
                <a:ea typeface="Helvetica Neue"/>
                <a:cs typeface="Helvetica Neue"/>
                <a:sym typeface="Helvetica Neue"/>
              </a:rPr>
              <a:t>?</a:t>
            </a:r>
            <a:endParaRPr lang="en-US" sz="4400" b="1" dirty="0">
              <a:solidFill>
                <a:schemeClr val="tx1"/>
              </a:solidFill>
              <a:ea typeface="Helvetica Neue"/>
              <a:cs typeface="Helvetica Neue"/>
              <a:sym typeface="Helvetica Neue"/>
            </a:endParaRPr>
          </a:p>
          <a:p>
            <a:pPr lvl="0"/>
            <a:endParaRPr lang="hr-HR" sz="3600" b="1" dirty="0">
              <a:solidFill>
                <a:schemeClr val="tx1"/>
              </a:solidFill>
              <a:ea typeface="Helvetica Neue"/>
              <a:cs typeface="Helvetica Neue"/>
              <a:sym typeface="Helvetica Neue"/>
            </a:endParaRPr>
          </a:p>
        </p:txBody>
      </p:sp>
      <p:sp>
        <p:nvSpPr>
          <p:cNvPr id="5" name="TextBox 4">
            <a:extLst>
              <a:ext uri="{FF2B5EF4-FFF2-40B4-BE49-F238E27FC236}">
                <a16:creationId xmlns:a16="http://schemas.microsoft.com/office/drawing/2014/main" id="{1699FA08-616C-41F5-9E6C-80AC51BDCC6E}"/>
              </a:ext>
            </a:extLst>
          </p:cNvPr>
          <p:cNvSpPr txBox="1"/>
          <p:nvPr/>
        </p:nvSpPr>
        <p:spPr>
          <a:xfrm>
            <a:off x="1801651" y="2991680"/>
            <a:ext cx="15081336" cy="5993372"/>
          </a:xfrm>
          <a:prstGeom prst="rect">
            <a:avLst/>
          </a:prstGeom>
          <a:noFill/>
        </p:spPr>
        <p:txBody>
          <a:bodyPr wrap="square" rtlCol="0">
            <a:spAutoFit/>
          </a:bodyPr>
          <a:lstStyle/>
          <a:p>
            <a:pPr algn="just">
              <a:lnSpc>
                <a:spcPct val="107000"/>
              </a:lnSpc>
              <a:spcAft>
                <a:spcPts val="800"/>
              </a:spcAft>
            </a:pPr>
            <a:r>
              <a:rPr lang="en-US" sz="3600" dirty="0" err="1">
                <a:solidFill>
                  <a:schemeClr val="tx1"/>
                </a:solidFill>
                <a:latin typeface="+mn-lt"/>
                <a:ea typeface="Yu Mincho" panose="02020400000000000000" pitchFamily="18" charset="-128"/>
                <a:cs typeface="Arial" panose="020B0604020202020204" pitchFamily="34" charset="0"/>
              </a:rPr>
              <a:t>Kod</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pretraživanja</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internetskih</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stranica</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tj</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objava</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na</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internetskim</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portalima</a:t>
            </a:r>
            <a:r>
              <a:rPr lang="hr-HR" sz="3600" dirty="0">
                <a:solidFill>
                  <a:schemeClr val="tx1"/>
                </a:solidFill>
                <a:latin typeface="+mn-lt"/>
                <a:ea typeface="Yu Mincho" panose="02020400000000000000" pitchFamily="18" charset="-128"/>
                <a:cs typeface="Arial" panose="020B0604020202020204" pitchFamily="34" charset="0"/>
              </a:rPr>
              <a:t>:</a:t>
            </a:r>
          </a:p>
          <a:p>
            <a:pPr algn="just">
              <a:lnSpc>
                <a:spcPct val="107000"/>
              </a:lnSpc>
              <a:spcAft>
                <a:spcPts val="800"/>
              </a:spcAft>
            </a:pPr>
            <a:r>
              <a:rPr lang="en-US" sz="3600" dirty="0">
                <a:solidFill>
                  <a:schemeClr val="tx1"/>
                </a:solidFill>
                <a:latin typeface="+mn-lt"/>
                <a:ea typeface="Yu Mincho" panose="02020400000000000000" pitchFamily="18" charset="-128"/>
                <a:cs typeface="Arial" panose="020B0604020202020204" pitchFamily="34" charset="0"/>
              </a:rPr>
              <a:t> </a:t>
            </a:r>
            <a:endParaRPr lang="hr-HR" sz="3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3600" dirty="0" err="1">
                <a:solidFill>
                  <a:schemeClr val="tx1"/>
                </a:solidFill>
                <a:latin typeface="+mn-lt"/>
                <a:ea typeface="Yu Mincho" panose="02020400000000000000" pitchFamily="18" charset="-128"/>
                <a:cs typeface="Arial" panose="020B0604020202020204" pitchFamily="34" charset="0"/>
              </a:rPr>
              <a:t>provjeriti</a:t>
            </a:r>
            <a:r>
              <a:rPr lang="en-US" sz="3600" dirty="0">
                <a:solidFill>
                  <a:schemeClr val="tx1"/>
                </a:solidFill>
                <a:latin typeface="+mn-lt"/>
                <a:ea typeface="Yu Mincho" panose="02020400000000000000" pitchFamily="18" charset="-128"/>
                <a:cs typeface="Arial" panose="020B0604020202020204" pitchFamily="34" charset="0"/>
              </a:rPr>
              <a:t> URL-</a:t>
            </a:r>
            <a:r>
              <a:rPr lang="en-US" sz="3600" dirty="0" err="1">
                <a:solidFill>
                  <a:schemeClr val="tx1"/>
                </a:solidFill>
                <a:latin typeface="+mn-lt"/>
                <a:ea typeface="Yu Mincho" panose="02020400000000000000" pitchFamily="18" charset="-128"/>
                <a:cs typeface="Arial" panose="020B0604020202020204" pitchFamily="34" charset="0"/>
              </a:rPr>
              <a:t>ove</a:t>
            </a:r>
            <a:endParaRPr lang="hr-HR" sz="3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3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it-IT" sz="3600" dirty="0" err="1">
                <a:solidFill>
                  <a:schemeClr val="tx1"/>
                </a:solidFill>
                <a:latin typeface="+mn-lt"/>
                <a:ea typeface="Yu Mincho" panose="02020400000000000000" pitchFamily="18" charset="-128"/>
                <a:cs typeface="Arial" panose="020B0604020202020204" pitchFamily="34" charset="0"/>
              </a:rPr>
              <a:t>provjeriti</a:t>
            </a:r>
            <a:r>
              <a:rPr lang="it-IT" sz="3600" dirty="0">
                <a:solidFill>
                  <a:schemeClr val="tx1"/>
                </a:solidFill>
                <a:latin typeface="+mn-lt"/>
                <a:ea typeface="Yu Mincho" panose="02020400000000000000" pitchFamily="18" charset="-128"/>
                <a:cs typeface="Arial" panose="020B0604020202020204" pitchFamily="34" charset="0"/>
              </a:rPr>
              <a:t> ima li </a:t>
            </a:r>
            <a:r>
              <a:rPr lang="it-IT" sz="3600" dirty="0" err="1">
                <a:solidFill>
                  <a:schemeClr val="tx1"/>
                </a:solidFill>
                <a:latin typeface="+mn-lt"/>
                <a:ea typeface="Yu Mincho" panose="02020400000000000000" pitchFamily="18" charset="-128"/>
                <a:cs typeface="Arial" panose="020B0604020202020204" pitchFamily="34" charset="0"/>
              </a:rPr>
              <a:t>portal</a:t>
            </a:r>
            <a:r>
              <a:rPr lang="it-IT" sz="3600" dirty="0">
                <a:solidFill>
                  <a:schemeClr val="tx1"/>
                </a:solidFill>
                <a:latin typeface="+mn-lt"/>
                <a:ea typeface="Yu Mincho" panose="02020400000000000000" pitchFamily="18" charset="-128"/>
                <a:cs typeface="Arial" panose="020B0604020202020204" pitchFamily="34" charset="0"/>
              </a:rPr>
              <a:t> </a:t>
            </a:r>
            <a:r>
              <a:rPr lang="it-IT" sz="3600" dirty="0" err="1">
                <a:solidFill>
                  <a:schemeClr val="tx1"/>
                </a:solidFill>
                <a:latin typeface="+mn-lt"/>
                <a:ea typeface="Yu Mincho" panose="02020400000000000000" pitchFamily="18" charset="-128"/>
                <a:cs typeface="Arial" panose="020B0604020202020204" pitchFamily="34" charset="0"/>
              </a:rPr>
              <a:t>istaknut</a:t>
            </a:r>
            <a:r>
              <a:rPr lang="it-IT" sz="3600" dirty="0">
                <a:solidFill>
                  <a:schemeClr val="tx1"/>
                </a:solidFill>
                <a:latin typeface="+mn-lt"/>
                <a:ea typeface="Yu Mincho" panose="02020400000000000000" pitchFamily="18" charset="-128"/>
                <a:cs typeface="Arial" panose="020B0604020202020204" pitchFamily="34" charset="0"/>
              </a:rPr>
              <a:t> </a:t>
            </a:r>
            <a:r>
              <a:rPr lang="it-IT" sz="3600" dirty="0" err="1">
                <a:solidFill>
                  <a:schemeClr val="tx1"/>
                </a:solidFill>
                <a:latin typeface="+mn-lt"/>
                <a:ea typeface="Yu Mincho" panose="02020400000000000000" pitchFamily="18" charset="-128"/>
                <a:cs typeface="Arial" panose="020B0604020202020204" pitchFamily="34" charset="0"/>
              </a:rPr>
              <a:t>impressum</a:t>
            </a:r>
            <a:r>
              <a:rPr lang="it-IT" sz="3600" dirty="0">
                <a:solidFill>
                  <a:schemeClr val="tx1"/>
                </a:solidFill>
                <a:latin typeface="+mn-lt"/>
                <a:ea typeface="Yu Mincho" panose="02020400000000000000" pitchFamily="18" charset="-128"/>
                <a:cs typeface="Arial" panose="020B0604020202020204" pitchFamily="34" charset="0"/>
              </a:rPr>
              <a:t> </a:t>
            </a:r>
            <a:endParaRPr lang="hr-HR" sz="3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hr-HR" sz="3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3600" dirty="0">
                <a:solidFill>
                  <a:schemeClr val="tx1"/>
                </a:solidFill>
                <a:latin typeface="+mn-lt"/>
                <a:ea typeface="Yu Mincho" panose="02020400000000000000" pitchFamily="18" charset="-128"/>
                <a:cs typeface="Arial" panose="020B0604020202020204" pitchFamily="34" charset="0"/>
              </a:rPr>
              <a:t>provjeriti </a:t>
            </a:r>
            <a:r>
              <a:rPr lang="en-US" sz="3600" dirty="0" err="1">
                <a:solidFill>
                  <a:schemeClr val="tx1"/>
                </a:solidFill>
                <a:latin typeface="+mn-lt"/>
                <a:ea typeface="Yu Mincho" panose="02020400000000000000" pitchFamily="18" charset="-128"/>
                <a:cs typeface="Arial" panose="020B0604020202020204" pitchFamily="34" charset="0"/>
              </a:rPr>
              <a:t>identitete</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osoba</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koje</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ga</a:t>
            </a:r>
            <a:r>
              <a:rPr lang="en-US" sz="3600" dirty="0">
                <a:solidFill>
                  <a:schemeClr val="tx1"/>
                </a:solidFill>
                <a:latin typeface="+mn-lt"/>
                <a:ea typeface="Yu Mincho" panose="02020400000000000000" pitchFamily="18" charset="-128"/>
                <a:cs typeface="Arial" panose="020B0604020202020204" pitchFamily="34" charset="0"/>
              </a:rPr>
              <a:t> </a:t>
            </a:r>
            <a:r>
              <a:rPr lang="en-US" sz="3600" dirty="0" err="1">
                <a:solidFill>
                  <a:schemeClr val="tx1"/>
                </a:solidFill>
                <a:latin typeface="+mn-lt"/>
                <a:ea typeface="Yu Mincho" panose="02020400000000000000" pitchFamily="18" charset="-128"/>
                <a:cs typeface="Arial" panose="020B0604020202020204" pitchFamily="34" charset="0"/>
              </a:rPr>
              <a:t>uređuju</a:t>
            </a:r>
            <a:endParaRPr lang="hr-HR" sz="3600" dirty="0">
              <a:solidFill>
                <a:srgbClr val="0070C0"/>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GB" sz="2800" dirty="0" err="1">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8" name="Picture 7">
            <a:extLst>
              <a:ext uri="{FF2B5EF4-FFF2-40B4-BE49-F238E27FC236}">
                <a16:creationId xmlns:a16="http://schemas.microsoft.com/office/drawing/2014/main" id="{9D5B14A8-3C12-4F1B-BB34-069634D807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349276" y="7553028"/>
            <a:ext cx="1263317" cy="914479"/>
          </a:xfrm>
          <a:prstGeom prst="rect">
            <a:avLst/>
          </a:prstGeom>
        </p:spPr>
      </p:pic>
      <p:pic>
        <p:nvPicPr>
          <p:cNvPr id="9" name="Picture 8">
            <a:extLst>
              <a:ext uri="{FF2B5EF4-FFF2-40B4-BE49-F238E27FC236}">
                <a16:creationId xmlns:a16="http://schemas.microsoft.com/office/drawing/2014/main" id="{405962DB-852D-4FCF-B9E4-55EC023BB2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220050" y="6267628"/>
            <a:ext cx="1268078" cy="914479"/>
          </a:xfrm>
          <a:prstGeom prst="rect">
            <a:avLst/>
          </a:prstGeom>
        </p:spPr>
      </p:pic>
      <p:pic>
        <p:nvPicPr>
          <p:cNvPr id="10" name="Picture 9">
            <a:extLst>
              <a:ext uri="{FF2B5EF4-FFF2-40B4-BE49-F238E27FC236}">
                <a16:creationId xmlns:a16="http://schemas.microsoft.com/office/drawing/2014/main" id="{E526CE02-35CE-466F-A901-A79DA6086A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59771" y="4712004"/>
            <a:ext cx="1268078" cy="914479"/>
          </a:xfrm>
          <a:prstGeom prst="rect">
            <a:avLst/>
          </a:prstGeom>
        </p:spPr>
      </p:pic>
    </p:spTree>
    <p:extLst>
      <p:ext uri="{BB962C8B-B14F-4D97-AF65-F5344CB8AC3E}">
        <p14:creationId xmlns:p14="http://schemas.microsoft.com/office/powerpoint/2010/main" val="61104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C00C44-6D5D-4D6B-AC0F-5C115D0BD909}"/>
              </a:ext>
            </a:extLst>
          </p:cNvPr>
          <p:cNvSpPr txBox="1"/>
          <p:nvPr/>
        </p:nvSpPr>
        <p:spPr>
          <a:xfrm>
            <a:off x="1791377" y="4074931"/>
            <a:ext cx="11070524" cy="3970318"/>
          </a:xfrm>
          <a:prstGeom prst="rect">
            <a:avLst/>
          </a:prstGeom>
          <a:noFill/>
        </p:spPr>
        <p:txBody>
          <a:bodyPr wrap="square" rtlCol="0">
            <a:spAutoFit/>
          </a:bodyPr>
          <a:lstStyle/>
          <a:p>
            <a:pPr marL="342900" indent="-342900">
              <a:buFont typeface="Arial" panose="020B0604020202020204" pitchFamily="34" charset="0"/>
              <a:buChar char="•"/>
            </a:pPr>
            <a:r>
              <a:rPr lang="en-US" sz="2800" dirty="0" err="1"/>
              <a:t>Razumijeti</a:t>
            </a:r>
            <a:r>
              <a:rPr lang="en-US" sz="2800" dirty="0"/>
              <a:t> </a:t>
            </a:r>
            <a:r>
              <a:rPr lang="en-US" sz="2800" dirty="0" err="1"/>
              <a:t>poj</a:t>
            </a:r>
            <a:r>
              <a:rPr lang="hr-HR" sz="2800" dirty="0"/>
              <a:t>am</a:t>
            </a:r>
            <a:r>
              <a:rPr lang="en-US" sz="2800" dirty="0"/>
              <a:t> </a:t>
            </a:r>
            <a:r>
              <a:rPr lang="en-US" sz="2800" dirty="0" err="1"/>
              <a:t>zdravstvene</a:t>
            </a:r>
            <a:r>
              <a:rPr lang="en-US" sz="2800" dirty="0"/>
              <a:t> </a:t>
            </a:r>
            <a:r>
              <a:rPr lang="en-US" sz="2800" dirty="0" err="1"/>
              <a:t>pismenosti</a:t>
            </a:r>
            <a:endParaRPr lang="hr-HR" sz="2800" dirty="0"/>
          </a:p>
          <a:p>
            <a:pPr marL="342900" indent="-342900">
              <a:buFont typeface="Arial" panose="020B0604020202020204" pitchFamily="34" charset="0"/>
              <a:buChar char="•"/>
            </a:pPr>
            <a:r>
              <a:rPr lang="en-US" sz="2800" dirty="0" err="1"/>
              <a:t>Razumijeti</a:t>
            </a:r>
            <a:r>
              <a:rPr lang="en-US" sz="2800" dirty="0"/>
              <a:t> </a:t>
            </a:r>
            <a:r>
              <a:rPr lang="hr-HR" sz="2800" dirty="0"/>
              <a:t>pojam</a:t>
            </a:r>
            <a:r>
              <a:rPr lang="en-US" sz="2800" dirty="0"/>
              <a:t> e-</a:t>
            </a:r>
            <a:r>
              <a:rPr lang="en-US" sz="2800" dirty="0" err="1"/>
              <a:t>zdravstvene</a:t>
            </a:r>
            <a:r>
              <a:rPr lang="en-US" sz="2800" dirty="0"/>
              <a:t> </a:t>
            </a:r>
            <a:r>
              <a:rPr lang="en-US" sz="2800" dirty="0" err="1"/>
              <a:t>pismenosti</a:t>
            </a:r>
            <a:endParaRPr lang="hr-HR" sz="2800" dirty="0"/>
          </a:p>
          <a:p>
            <a:pPr marL="342900" indent="-342900">
              <a:buFont typeface="Arial" panose="020B0604020202020204" pitchFamily="34" charset="0"/>
              <a:buChar char="•"/>
            </a:pPr>
            <a:r>
              <a:rPr lang="en-US" sz="2800" dirty="0" err="1"/>
              <a:t>Razumije</a:t>
            </a:r>
            <a:r>
              <a:rPr lang="hr-HR" sz="2800" dirty="0"/>
              <a:t>ti</a:t>
            </a:r>
            <a:r>
              <a:rPr lang="en-US" sz="2800" dirty="0"/>
              <a:t> </a:t>
            </a:r>
            <a:r>
              <a:rPr lang="en-US" sz="2800" dirty="0" err="1"/>
              <a:t>dezinformacija</a:t>
            </a:r>
            <a:r>
              <a:rPr lang="en-US" sz="2800" dirty="0"/>
              <a:t> </a:t>
            </a:r>
            <a:r>
              <a:rPr lang="en-US" sz="2800" dirty="0" err="1"/>
              <a:t>povezan</a:t>
            </a:r>
            <a:r>
              <a:rPr lang="hr-HR" sz="2800" dirty="0"/>
              <a:t>e</a:t>
            </a:r>
            <a:r>
              <a:rPr lang="en-US" sz="2800" dirty="0"/>
              <a:t> </a:t>
            </a:r>
            <a:r>
              <a:rPr lang="en-US" sz="2800" dirty="0" err="1"/>
              <a:t>sa</a:t>
            </a:r>
            <a:r>
              <a:rPr lang="en-US" sz="2800" dirty="0"/>
              <a:t> </a:t>
            </a:r>
            <a:r>
              <a:rPr lang="en-US" sz="2800" dirty="0" err="1"/>
              <a:t>zdravljem</a:t>
            </a:r>
            <a:r>
              <a:rPr lang="en-US" sz="2800" dirty="0"/>
              <a:t> i </a:t>
            </a:r>
            <a:r>
              <a:rPr lang="en-US" sz="2800" dirty="0" err="1"/>
              <a:t>njihov</a:t>
            </a:r>
            <a:r>
              <a:rPr lang="en-US" sz="2800" dirty="0"/>
              <a:t> </a:t>
            </a:r>
            <a:r>
              <a:rPr lang="en-US" sz="2800" dirty="0" err="1"/>
              <a:t>utjecaj</a:t>
            </a:r>
            <a:r>
              <a:rPr lang="en-US" sz="2800" dirty="0"/>
              <a:t> </a:t>
            </a:r>
            <a:r>
              <a:rPr lang="en-US" sz="2800" dirty="0" err="1"/>
              <a:t>na</a:t>
            </a:r>
            <a:r>
              <a:rPr lang="en-US" sz="2800" dirty="0"/>
              <a:t> </a:t>
            </a:r>
            <a:r>
              <a:rPr lang="en-US" sz="2800" dirty="0" err="1"/>
              <a:t>pojedince</a:t>
            </a:r>
            <a:endParaRPr lang="hr-HR" sz="2800" dirty="0"/>
          </a:p>
          <a:p>
            <a:pPr marL="342900" indent="-342900">
              <a:buFont typeface="Arial" panose="020B0604020202020204" pitchFamily="34" charset="0"/>
              <a:buChar char="•"/>
            </a:pPr>
            <a:r>
              <a:rPr lang="en-US" sz="2800" dirty="0" err="1"/>
              <a:t>Razvi</a:t>
            </a:r>
            <a:r>
              <a:rPr lang="hr-HR" sz="2800" dirty="0"/>
              <a:t>ti</a:t>
            </a:r>
            <a:r>
              <a:rPr lang="en-US" sz="2800" dirty="0"/>
              <a:t> i </a:t>
            </a:r>
            <a:r>
              <a:rPr lang="en-US" sz="2800" dirty="0" err="1"/>
              <a:t>poboljša</a:t>
            </a:r>
            <a:r>
              <a:rPr lang="hr-HR" sz="2800" dirty="0"/>
              <a:t>ti</a:t>
            </a:r>
            <a:r>
              <a:rPr lang="en-US" sz="2800" dirty="0"/>
              <a:t> </a:t>
            </a:r>
            <a:r>
              <a:rPr lang="en-US" sz="2800" dirty="0" err="1"/>
              <a:t>znanje</a:t>
            </a:r>
            <a:r>
              <a:rPr lang="en-US" sz="2800" dirty="0"/>
              <a:t> i </a:t>
            </a:r>
            <a:r>
              <a:rPr lang="en-US" sz="2800" dirty="0" err="1"/>
              <a:t>vještine</a:t>
            </a:r>
            <a:r>
              <a:rPr lang="en-US" sz="2800" dirty="0"/>
              <a:t> </a:t>
            </a:r>
            <a:r>
              <a:rPr lang="en-US" sz="2800" dirty="0" err="1"/>
              <a:t>kritičkog</a:t>
            </a:r>
            <a:r>
              <a:rPr lang="en-US" sz="2800" dirty="0"/>
              <a:t> </a:t>
            </a:r>
            <a:r>
              <a:rPr lang="en-US" sz="2800" dirty="0" err="1"/>
              <a:t>razmišljanja</a:t>
            </a:r>
            <a:r>
              <a:rPr lang="en-US" sz="2800" dirty="0"/>
              <a:t> za </a:t>
            </a:r>
            <a:r>
              <a:rPr lang="en-US" sz="2800" dirty="0" err="1"/>
              <a:t>prepoznavanje</a:t>
            </a:r>
            <a:r>
              <a:rPr lang="en-US" sz="2800" dirty="0"/>
              <a:t> i </a:t>
            </a:r>
            <a:r>
              <a:rPr lang="en-US" sz="2800" dirty="0" err="1"/>
              <a:t>procjenu</a:t>
            </a:r>
            <a:r>
              <a:rPr lang="en-US" sz="2800" dirty="0"/>
              <a:t> </a:t>
            </a:r>
            <a:r>
              <a:rPr lang="en-US" sz="2800" dirty="0" err="1"/>
              <a:t>potencijalnih</a:t>
            </a:r>
            <a:r>
              <a:rPr lang="en-US" sz="2800" dirty="0"/>
              <a:t> </a:t>
            </a:r>
            <a:r>
              <a:rPr lang="en-US" sz="2800" dirty="0" err="1"/>
              <a:t>dezinformacija</a:t>
            </a:r>
            <a:r>
              <a:rPr lang="en-US" sz="2800" dirty="0"/>
              <a:t> </a:t>
            </a:r>
            <a:r>
              <a:rPr lang="en-US" sz="2800" dirty="0" err="1"/>
              <a:t>povezanih</a:t>
            </a:r>
            <a:r>
              <a:rPr lang="en-US" sz="2800" dirty="0"/>
              <a:t> </a:t>
            </a:r>
            <a:r>
              <a:rPr lang="en-US" sz="2800" dirty="0" err="1"/>
              <a:t>sa</a:t>
            </a:r>
            <a:r>
              <a:rPr lang="en-US" sz="2800" dirty="0"/>
              <a:t> </a:t>
            </a:r>
            <a:r>
              <a:rPr lang="en-US" sz="2800" dirty="0" err="1"/>
              <a:t>zdravljem</a:t>
            </a:r>
            <a:endParaRPr lang="hr-HR" sz="2800" dirty="0"/>
          </a:p>
          <a:p>
            <a:pPr marL="342900" indent="-342900">
              <a:buFont typeface="Arial" panose="020B0604020202020204" pitchFamily="34" charset="0"/>
              <a:buChar char="•"/>
            </a:pPr>
            <a:r>
              <a:rPr lang="en-US" sz="2800" dirty="0" err="1"/>
              <a:t>Primijeniti</a:t>
            </a:r>
            <a:r>
              <a:rPr lang="en-US" sz="2800" dirty="0"/>
              <a:t> </a:t>
            </a:r>
            <a:r>
              <a:rPr lang="en-US" sz="2800" dirty="0" err="1"/>
              <a:t>osnovne</a:t>
            </a:r>
            <a:r>
              <a:rPr lang="en-US" sz="2800" dirty="0"/>
              <a:t> </a:t>
            </a:r>
            <a:r>
              <a:rPr lang="en-US" sz="2800" dirty="0" err="1"/>
              <a:t>tehnike</a:t>
            </a:r>
            <a:r>
              <a:rPr lang="en-US" sz="2800" dirty="0"/>
              <a:t> za </a:t>
            </a:r>
            <a:r>
              <a:rPr lang="en-US" sz="2800" dirty="0" err="1"/>
              <a:t>provjeru</a:t>
            </a:r>
            <a:r>
              <a:rPr lang="en-US" sz="2800" dirty="0"/>
              <a:t> </a:t>
            </a:r>
            <a:r>
              <a:rPr lang="en-US" sz="2800" dirty="0" err="1"/>
              <a:t>informacija</a:t>
            </a:r>
            <a:r>
              <a:rPr lang="en-US" sz="2800" dirty="0"/>
              <a:t> </a:t>
            </a:r>
            <a:r>
              <a:rPr lang="en-US" sz="2800" dirty="0" err="1"/>
              <a:t>korištenjem</a:t>
            </a:r>
            <a:r>
              <a:rPr lang="en-US" sz="2800" dirty="0"/>
              <a:t> </a:t>
            </a:r>
            <a:r>
              <a:rPr lang="en-US" sz="2800" dirty="0" err="1"/>
              <a:t>relevantnih</a:t>
            </a:r>
            <a:r>
              <a:rPr lang="en-US" sz="2800" dirty="0"/>
              <a:t> </a:t>
            </a:r>
            <a:r>
              <a:rPr lang="en-US" sz="2800" dirty="0" err="1"/>
              <a:t>izvora</a:t>
            </a:r>
            <a:r>
              <a:rPr lang="en-US" sz="2800" dirty="0"/>
              <a:t>.</a:t>
            </a:r>
            <a:endParaRPr lang="hr-HR" sz="2800" dirty="0"/>
          </a:p>
        </p:txBody>
      </p:sp>
      <p:sp>
        <p:nvSpPr>
          <p:cNvPr id="6" name="Google Shape;98;p4">
            <a:extLst>
              <a:ext uri="{FF2B5EF4-FFF2-40B4-BE49-F238E27FC236}">
                <a16:creationId xmlns:a16="http://schemas.microsoft.com/office/drawing/2014/main" id="{80860384-A386-4B48-9CBD-7EE4F2C8C5C4}"/>
              </a:ext>
            </a:extLst>
          </p:cNvPr>
          <p:cNvSpPr txBox="1"/>
          <p:nvPr/>
        </p:nvSpPr>
        <p:spPr>
          <a:xfrm>
            <a:off x="2246952" y="1693475"/>
            <a:ext cx="36960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hr-HR" sz="4800" b="1" dirty="0">
                <a:solidFill>
                  <a:schemeClr val="tx1"/>
                </a:solidFill>
                <a:latin typeface="+mn-lt"/>
                <a:ea typeface="Helvetica Neue"/>
                <a:cs typeface="Helvetica Neue"/>
                <a:sym typeface="Helvetica Neue"/>
              </a:rPr>
              <a:t>Ciljevi</a:t>
            </a:r>
            <a:endParaRPr sz="4800" b="1" dirty="0">
              <a:solidFill>
                <a:schemeClr val="tx1"/>
              </a:solidFill>
              <a:latin typeface="+mn-lt"/>
              <a:ea typeface="Helvetica Neue"/>
              <a:cs typeface="Helvetica Neue"/>
              <a:sym typeface="Helvetica Neue"/>
            </a:endParaRPr>
          </a:p>
        </p:txBody>
      </p:sp>
      <p:sp>
        <p:nvSpPr>
          <p:cNvPr id="7" name="Rectangle 6">
            <a:extLst>
              <a:ext uri="{FF2B5EF4-FFF2-40B4-BE49-F238E27FC236}">
                <a16:creationId xmlns:a16="http://schemas.microsoft.com/office/drawing/2014/main" id="{D68EDEE5-0C9F-41BA-8AAB-5A27CF3EBA05}"/>
              </a:ext>
            </a:extLst>
          </p:cNvPr>
          <p:cNvSpPr/>
          <p:nvPr/>
        </p:nvSpPr>
        <p:spPr>
          <a:xfrm>
            <a:off x="2246952" y="3100430"/>
            <a:ext cx="5423280" cy="523220"/>
          </a:xfrm>
          <a:prstGeom prst="rect">
            <a:avLst/>
          </a:prstGeom>
        </p:spPr>
        <p:txBody>
          <a:bodyPr wrap="none">
            <a:spAutoFit/>
          </a:bodyPr>
          <a:lstStyle/>
          <a:p>
            <a:pPr lvl="0" algn="just"/>
            <a:r>
              <a:rPr lang="pl-PL" sz="2800" dirty="0">
                <a:solidFill>
                  <a:schemeClr val="dk1"/>
                </a:solidFill>
                <a:ea typeface="Helvetica Neue"/>
                <a:cs typeface="Helvetica Neue"/>
                <a:sym typeface="Helvetica Neue"/>
              </a:rPr>
              <a:t>Na kraju ovog modula moći ćete:</a:t>
            </a:r>
            <a:endParaRPr lang="en-US" sz="2800" dirty="0">
              <a:ea typeface="Helvetica Neue"/>
              <a:cs typeface="Helvetica Neue"/>
              <a:sym typeface="Helvetica Neue"/>
            </a:endParaRPr>
          </a:p>
        </p:txBody>
      </p:sp>
      <p:pic>
        <p:nvPicPr>
          <p:cNvPr id="4" name="Graphic 3" descr="Lightbulb and gear">
            <a:extLst>
              <a:ext uri="{FF2B5EF4-FFF2-40B4-BE49-F238E27FC236}">
                <a16:creationId xmlns:a16="http://schemas.microsoft.com/office/drawing/2014/main" id="{CFAD5C2B-58AF-43E5-90B3-6B1DB082DD0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11417" y="3863571"/>
            <a:ext cx="2845292" cy="2559858"/>
          </a:xfrm>
          <a:prstGeom prst="rect">
            <a:avLst/>
          </a:prstGeom>
        </p:spPr>
      </p:pic>
    </p:spTree>
    <p:extLst>
      <p:ext uri="{BB962C8B-B14F-4D97-AF65-F5344CB8AC3E}">
        <p14:creationId xmlns:p14="http://schemas.microsoft.com/office/powerpoint/2010/main" val="4286863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41118" y="1146210"/>
            <a:ext cx="13746678" cy="1446509"/>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2.1</a:t>
            </a:r>
            <a:r>
              <a:rPr lang="hr-HR"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Vjerodostojnost</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sadržaja</a:t>
            </a:r>
            <a:r>
              <a:rPr lang="en-US" sz="4400" b="1" dirty="0">
                <a:solidFill>
                  <a:schemeClr val="tx1"/>
                </a:solidFill>
                <a:ea typeface="Helvetica Neue"/>
                <a:cs typeface="Helvetica Neue"/>
                <a:sym typeface="Helvetica Neue"/>
              </a:rPr>
              <a:t> – </a:t>
            </a:r>
            <a:endParaRPr lang="hr-HR" sz="4400" b="1" dirty="0">
              <a:solidFill>
                <a:schemeClr val="tx1"/>
              </a:solidFill>
              <a:ea typeface="Helvetica Neue"/>
              <a:cs typeface="Helvetica Neue"/>
              <a:sym typeface="Helvetica Neue"/>
            </a:endParaRPr>
          </a:p>
          <a:p>
            <a:pPr lvl="0"/>
            <a:r>
              <a:rPr lang="hr-HR"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Kako</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prepoznati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zdravstvene</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dezinformacije</a:t>
            </a:r>
            <a:r>
              <a:rPr lang="en-US" sz="4400" b="1" dirty="0">
                <a:solidFill>
                  <a:schemeClr val="tx1"/>
                </a:solidFill>
                <a:ea typeface="Helvetica Neue"/>
                <a:cs typeface="Helvetica Neue"/>
                <a:sym typeface="Helvetica Neue"/>
              </a:rPr>
              <a:t>?</a:t>
            </a:r>
          </a:p>
        </p:txBody>
      </p:sp>
      <p:sp>
        <p:nvSpPr>
          <p:cNvPr id="5" name="TextBox 4">
            <a:extLst>
              <a:ext uri="{FF2B5EF4-FFF2-40B4-BE49-F238E27FC236}">
                <a16:creationId xmlns:a16="http://schemas.microsoft.com/office/drawing/2014/main" id="{1699FA08-616C-41F5-9E6C-80AC51BDCC6E}"/>
              </a:ext>
            </a:extLst>
          </p:cNvPr>
          <p:cNvSpPr txBox="1"/>
          <p:nvPr/>
        </p:nvSpPr>
        <p:spPr>
          <a:xfrm>
            <a:off x="1392590" y="2592719"/>
            <a:ext cx="14993654" cy="6019533"/>
          </a:xfrm>
          <a:prstGeom prst="rect">
            <a:avLst/>
          </a:prstGeom>
          <a:noFill/>
        </p:spPr>
        <p:txBody>
          <a:bodyPr wrap="square" rtlCol="0">
            <a:spAutoFit/>
          </a:bodyPr>
          <a:lstStyle/>
          <a:p>
            <a:pPr algn="just">
              <a:lnSpc>
                <a:spcPct val="107000"/>
              </a:lnSpc>
              <a:spcAft>
                <a:spcPts val="800"/>
              </a:spcAft>
            </a:pPr>
            <a:r>
              <a:rPr lang="en-US" sz="2600" dirty="0" err="1">
                <a:solidFill>
                  <a:schemeClr val="tx1"/>
                </a:solidFill>
                <a:latin typeface="+mn-lt"/>
                <a:ea typeface="Yu Mincho" panose="02020400000000000000" pitchFamily="18" charset="-128"/>
                <a:cs typeface="Arial" panose="020B0604020202020204" pitchFamily="34" charset="0"/>
              </a:rPr>
              <a:t>Izvor</a:t>
            </a:r>
            <a:r>
              <a:rPr lang="en-US" sz="2600" dirty="0">
                <a:solidFill>
                  <a:schemeClr val="tx1"/>
                </a:solidFill>
                <a:latin typeface="+mn-lt"/>
                <a:ea typeface="Yu Mincho" panose="02020400000000000000" pitchFamily="18" charset="-128"/>
                <a:cs typeface="Arial" panose="020B0604020202020204" pitchFamily="34" charset="0"/>
              </a:rPr>
              <a:t> je </a:t>
            </a:r>
            <a:r>
              <a:rPr lang="en-US" sz="2600" dirty="0" err="1">
                <a:solidFill>
                  <a:schemeClr val="tx1"/>
                </a:solidFill>
                <a:latin typeface="+mn-lt"/>
                <a:ea typeface="Yu Mincho" panose="02020400000000000000" pitchFamily="18" charset="-128"/>
                <a:cs typeface="Arial" panose="020B0604020202020204" pitchFamily="34" charset="0"/>
              </a:rPr>
              <a:t>vjerodostojan</a:t>
            </a:r>
            <a:r>
              <a:rPr lang="en-US" sz="2600" dirty="0">
                <a:solidFill>
                  <a:schemeClr val="tx1"/>
                </a:solidFill>
                <a:latin typeface="+mn-lt"/>
                <a:ea typeface="Yu Mincho" panose="02020400000000000000" pitchFamily="18" charset="-128"/>
                <a:cs typeface="Arial" panose="020B0604020202020204" pitchFamily="34" charset="0"/>
              </a:rPr>
              <a:t> </a:t>
            </a:r>
            <a:r>
              <a:rPr lang="hr-HR" sz="2600" dirty="0">
                <a:solidFill>
                  <a:schemeClr val="tx1"/>
                </a:solidFill>
                <a:latin typeface="+mn-lt"/>
                <a:ea typeface="Yu Mincho" panose="02020400000000000000" pitchFamily="18" charset="-128"/>
                <a:cs typeface="Arial" panose="020B0604020202020204" pitchFamily="34" charset="0"/>
              </a:rPr>
              <a:t>:</a:t>
            </a:r>
          </a:p>
          <a:p>
            <a:pPr algn="just">
              <a:lnSpc>
                <a:spcPct val="107000"/>
              </a:lnSpc>
              <a:spcAft>
                <a:spcPts val="800"/>
              </a:spcAft>
            </a:pP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pl-PL" sz="2600" dirty="0">
                <a:solidFill>
                  <a:schemeClr val="tx1"/>
                </a:solidFill>
                <a:latin typeface="+mn-lt"/>
                <a:ea typeface="Yu Mincho" panose="02020400000000000000" pitchFamily="18" charset="-128"/>
                <a:cs typeface="Arial" panose="020B0604020202020204" pitchFamily="34" charset="0"/>
              </a:rPr>
              <a:t>ako iza objave stoji stručna osoba, profesionalna osoba (potpisani autor)</a:t>
            </a: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ako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izvori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stvarni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sugovornici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navedenim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imenom</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prezimenom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relevantne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zdravstvene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ustanove</a:t>
            </a:r>
            <a:r>
              <a:rPr lang="en-US" sz="2600" dirty="0">
                <a:solidFill>
                  <a:schemeClr val="tx1"/>
                </a:solidFill>
                <a:latin typeface="+mn-lt"/>
                <a:ea typeface="Yu Mincho" panose="02020400000000000000" pitchFamily="18" charset="-128"/>
                <a:cs typeface="Arial" panose="020B0604020202020204" pitchFamily="34" charset="0"/>
              </a:rPr>
              <a:t>/</a:t>
            </a:r>
            <a:r>
              <a:rPr lang="en-US" sz="2600" dirty="0" err="1">
                <a:solidFill>
                  <a:schemeClr val="tx1"/>
                </a:solidFill>
                <a:latin typeface="+mn-lt"/>
                <a:ea typeface="Yu Mincho" panose="02020400000000000000" pitchFamily="18" charset="-128"/>
                <a:cs typeface="Arial" panose="020B0604020202020204" pitchFamily="34" charset="0"/>
              </a:rPr>
              <a:t>organizacije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primarne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sekundarne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tercijalne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razine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zdravstvene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zaštite</a:t>
            </a:r>
            <a:r>
              <a:rPr lang="en-US" sz="2600" dirty="0">
                <a:solidFill>
                  <a:schemeClr val="tx1"/>
                </a:solidFill>
                <a:latin typeface="+mn-lt"/>
                <a:ea typeface="Yu Mincho" panose="02020400000000000000" pitchFamily="18" charset="-128"/>
                <a:cs typeface="Arial" panose="020B0604020202020204" pitchFamily="34" charset="0"/>
              </a:rPr>
              <a:t>), </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službeni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zdravstveni</a:t>
            </a:r>
            <a:r>
              <a:rPr lang="en-US" sz="2600" dirty="0">
                <a:solidFill>
                  <a:schemeClr val="tx1"/>
                </a:solidFill>
                <a:latin typeface="+mn-lt"/>
                <a:ea typeface="Yu Mincho" panose="02020400000000000000" pitchFamily="18" charset="-128"/>
                <a:cs typeface="Arial" panose="020B0604020202020204" pitchFamily="34" charset="0"/>
              </a:rPr>
              <a:t> portal, </a:t>
            </a:r>
            <a:r>
              <a:rPr lang="en-US" sz="2600" dirty="0" err="1">
                <a:solidFill>
                  <a:schemeClr val="tx1"/>
                </a:solidFill>
                <a:latin typeface="+mn-lt"/>
                <a:ea typeface="Yu Mincho" panose="02020400000000000000" pitchFamily="18" charset="-128"/>
                <a:cs typeface="Arial" panose="020B0604020202020204" pitchFamily="34" charset="0"/>
              </a:rPr>
              <a:t>tj</a:t>
            </a:r>
            <a:r>
              <a:rPr lang="en-US" sz="2600" dirty="0">
                <a:solidFill>
                  <a:schemeClr val="tx1"/>
                </a:solidFill>
                <a:latin typeface="+mn-lt"/>
                <a:ea typeface="Yu Mincho" panose="02020400000000000000" pitchFamily="18" charset="-128"/>
                <a:cs typeface="Arial" panose="020B0604020202020204" pitchFamily="34" charset="0"/>
              </a:rPr>
              <a:t>. </a:t>
            </a:r>
            <a:r>
              <a:rPr lang="hr-HR" sz="2600" dirty="0">
                <a:solidFill>
                  <a:schemeClr val="tx1"/>
                </a:solidFill>
                <a:latin typeface="+mn-lt"/>
                <a:ea typeface="Yu Mincho" panose="02020400000000000000" pitchFamily="18" charset="-128"/>
                <a:cs typeface="Arial" panose="020B0604020202020204" pitchFamily="34" charset="0"/>
              </a:rPr>
              <a:t>s</a:t>
            </a:r>
            <a:r>
              <a:rPr lang="en-US" sz="2600" dirty="0" err="1">
                <a:solidFill>
                  <a:schemeClr val="tx1"/>
                </a:solidFill>
                <a:latin typeface="+mn-lt"/>
                <a:ea typeface="Yu Mincho" panose="02020400000000000000" pitchFamily="18" charset="-128"/>
                <a:cs typeface="Arial" panose="020B0604020202020204" pitchFamily="34" charset="0"/>
              </a:rPr>
              <a:t>tranice</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portali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zdravstvenih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institucija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udruge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civilnog</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društva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službene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stranice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ministarstva</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Zavoda</a:t>
            </a:r>
            <a:r>
              <a:rPr lang="en-US" sz="2600" dirty="0">
                <a:solidFill>
                  <a:schemeClr val="tx1"/>
                </a:solidFill>
                <a:latin typeface="+mn-lt"/>
                <a:ea typeface="Yu Mincho" panose="02020400000000000000" pitchFamily="18" charset="-128"/>
                <a:cs typeface="Arial" panose="020B0604020202020204" pitchFamily="34" charset="0"/>
              </a:rPr>
              <a:t> za </a:t>
            </a:r>
            <a:r>
              <a:rPr lang="en-US" sz="2600" dirty="0" err="1">
                <a:solidFill>
                  <a:schemeClr val="tx1"/>
                </a:solidFill>
                <a:latin typeface="+mn-lt"/>
                <a:ea typeface="Yu Mincho" panose="02020400000000000000" pitchFamily="18" charset="-128"/>
                <a:cs typeface="Arial" panose="020B0604020202020204" pitchFamily="34" charset="0"/>
              </a:rPr>
              <a:t>javno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zdravstvo</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ako</a:t>
            </a:r>
            <a:r>
              <a:rPr lang="en-US" sz="2600" dirty="0">
                <a:solidFill>
                  <a:schemeClr val="tx1"/>
                </a:solidFill>
                <a:latin typeface="+mn-lt"/>
                <a:ea typeface="Yu Mincho" panose="02020400000000000000" pitchFamily="18" charset="-128"/>
                <a:cs typeface="Arial" panose="020B0604020202020204" pitchFamily="34" charset="0"/>
              </a:rPr>
              <a:t> je </a:t>
            </a:r>
            <a:r>
              <a:rPr lang="en-US" sz="2600" dirty="0" err="1">
                <a:solidFill>
                  <a:schemeClr val="tx1"/>
                </a:solidFill>
                <a:latin typeface="+mn-lt"/>
                <a:ea typeface="Yu Mincho" panose="02020400000000000000" pitchFamily="18" charset="-128"/>
                <a:cs typeface="Arial" panose="020B0604020202020204" pitchFamily="34" charset="0"/>
              </a:rPr>
              <a:t>vidljivo</a:t>
            </a:r>
            <a:r>
              <a:rPr lang="en-US" sz="2600" dirty="0">
                <a:solidFill>
                  <a:schemeClr val="tx1"/>
                </a:solidFill>
                <a:latin typeface="+mn-lt"/>
                <a:ea typeface="Yu Mincho" panose="02020400000000000000" pitchFamily="18" charset="-128"/>
                <a:cs typeface="Arial" panose="020B0604020202020204" pitchFamily="34" charset="0"/>
              </a:rPr>
              <a:t> da se </a:t>
            </a:r>
            <a:r>
              <a:rPr lang="en-US" sz="2600" dirty="0" err="1">
                <a:solidFill>
                  <a:schemeClr val="tx1"/>
                </a:solidFill>
                <a:latin typeface="+mn-lt"/>
                <a:ea typeface="Yu Mincho" panose="02020400000000000000" pitchFamily="18" charset="-128"/>
                <a:cs typeface="Arial" panose="020B0604020202020204" pitchFamily="34" charset="0"/>
              </a:rPr>
              <a:t>objavljene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određenom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mediju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internetski</a:t>
            </a:r>
            <a:r>
              <a:rPr lang="en-US" sz="2600" dirty="0">
                <a:solidFill>
                  <a:schemeClr val="tx1"/>
                </a:solidFill>
                <a:latin typeface="+mn-lt"/>
                <a:ea typeface="Yu Mincho" panose="02020400000000000000" pitchFamily="18" charset="-128"/>
                <a:cs typeface="Arial" panose="020B0604020202020204" pitchFamily="34" charset="0"/>
              </a:rPr>
              <a:t> portal) </a:t>
            </a:r>
            <a:r>
              <a:rPr lang="en-US" sz="2600" dirty="0" err="1">
                <a:solidFill>
                  <a:schemeClr val="tx1"/>
                </a:solidFill>
                <a:latin typeface="+mn-lt"/>
                <a:ea typeface="Yu Mincho" panose="02020400000000000000" pitchFamily="18" charset="-128"/>
                <a:cs typeface="Arial" panose="020B0604020202020204" pitchFamily="34" charset="0"/>
              </a:rPr>
              <a:t>redovito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ažurirane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označen</a:t>
            </a:r>
            <a:r>
              <a:rPr lang="en-US" sz="2600" dirty="0">
                <a:solidFill>
                  <a:schemeClr val="tx1"/>
                </a:solidFill>
                <a:latin typeface="+mn-lt"/>
                <a:ea typeface="Yu Mincho" panose="02020400000000000000" pitchFamily="18" charset="-128"/>
                <a:cs typeface="Arial" panose="020B0604020202020204" pitchFamily="34" charset="0"/>
              </a:rPr>
              <a:t> datum </a:t>
            </a:r>
            <a:r>
              <a:rPr lang="en-US" sz="2600" dirty="0" err="1">
                <a:solidFill>
                  <a:schemeClr val="tx1"/>
                </a:solidFill>
                <a:latin typeface="+mn-lt"/>
                <a:ea typeface="Yu Mincho" panose="02020400000000000000" pitchFamily="18" charset="-128"/>
                <a:cs typeface="Arial" panose="020B0604020202020204" pitchFamily="34" charset="0"/>
              </a:rPr>
              <a:t>objave</a:t>
            </a:r>
            <a:r>
              <a:rPr lang="en-US" sz="2600" dirty="0">
                <a:solidFill>
                  <a:schemeClr val="tx1"/>
                </a:solidFill>
                <a:latin typeface="+mn-lt"/>
                <a:ea typeface="Yu Mincho" panose="02020400000000000000" pitchFamily="18" charset="-128"/>
                <a:cs typeface="Arial" panose="020B0604020202020204" pitchFamily="34" charset="0"/>
              </a:rPr>
              <a:t>). </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hr-HR" sz="2600" dirty="0">
                <a:solidFill>
                  <a:schemeClr val="tx1"/>
                </a:solidFill>
                <a:latin typeface="+mn-lt"/>
                <a:ea typeface="Yu Mincho" panose="02020400000000000000" pitchFamily="18" charset="-128"/>
                <a:cs typeface="Arial" panose="020B0604020202020204" pitchFamily="34" charset="0"/>
              </a:rPr>
              <a:t>u slučajevima kada se za određeni proizvod (lijek) ili uslugu ističu samo </a:t>
            </a:r>
            <a:r>
              <a:rPr lang="hr-HR" sz="2600" dirty="0" err="1">
                <a:solidFill>
                  <a:schemeClr val="tx1"/>
                </a:solidFill>
                <a:latin typeface="+mn-lt"/>
                <a:ea typeface="Yu Mincho" panose="02020400000000000000" pitchFamily="18" charset="-128"/>
                <a:cs typeface="Arial" panose="020B0604020202020204" pitchFamily="34" charset="0"/>
              </a:rPr>
              <a:t>samo</a:t>
            </a:r>
            <a:r>
              <a:rPr lang="hr-HR" sz="2600" dirty="0">
                <a:solidFill>
                  <a:schemeClr val="tx1"/>
                </a:solidFill>
                <a:latin typeface="+mn-lt"/>
                <a:ea typeface="Yu Mincho" panose="02020400000000000000" pitchFamily="18" charset="-128"/>
                <a:cs typeface="Arial" panose="020B0604020202020204" pitchFamily="34" charset="0"/>
              </a:rPr>
              <a:t> pozitivne vrijednosti</a:t>
            </a:r>
          </a:p>
          <a:p>
            <a:pPr marL="457200" indent="-457200" algn="just">
              <a:lnSpc>
                <a:spcPct val="107000"/>
              </a:lnSpc>
              <a:spcAft>
                <a:spcPts val="800"/>
              </a:spcAft>
              <a:buFont typeface="Arial" panose="020B0604020202020204" pitchFamily="34" charset="0"/>
              <a:buChar char="•"/>
            </a:pPr>
            <a:r>
              <a:rPr lang="hr-HR" sz="2600" dirty="0">
                <a:solidFill>
                  <a:schemeClr val="tx1"/>
                </a:solidFill>
                <a:latin typeface="+mn-lt"/>
                <a:ea typeface="Yu Mincho" panose="02020400000000000000" pitchFamily="18" charset="-128"/>
                <a:cs typeface="Arial" panose="020B0604020202020204" pitchFamily="34" charset="0"/>
              </a:rPr>
              <a:t>ako se radi o članku provjerit reference i njihovu vjerodostojnost</a:t>
            </a:r>
            <a:endParaRPr lang="en-GB" sz="2600" dirty="0" err="1">
              <a:solidFill>
                <a:srgbClr val="0070C0"/>
              </a:solidFill>
              <a:latin typeface="+mn-lt"/>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988551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652AD15-65A8-280F-4378-1ADC6DFB2F54}"/>
              </a:ext>
            </a:extLst>
          </p:cNvPr>
          <p:cNvPicPr>
            <a:picLocks noChangeAspect="1"/>
          </p:cNvPicPr>
          <p:nvPr/>
        </p:nvPicPr>
        <p:blipFill>
          <a:blip r:embed="rId2"/>
          <a:stretch>
            <a:fillRect/>
          </a:stretch>
        </p:blipFill>
        <p:spPr>
          <a:xfrm>
            <a:off x="14264160" y="3848176"/>
            <a:ext cx="3933155" cy="4519464"/>
          </a:xfrm>
          <a:prstGeom prst="rect">
            <a:avLst/>
          </a:prstGeom>
        </p:spPr>
      </p:pic>
      <p:sp>
        <p:nvSpPr>
          <p:cNvPr id="2" name="TextBox 1">
            <a:extLst>
              <a:ext uri="{FF2B5EF4-FFF2-40B4-BE49-F238E27FC236}">
                <a16:creationId xmlns:a16="http://schemas.microsoft.com/office/drawing/2014/main" id="{12316D32-E6C2-4F83-AEA7-ED913FEAEECB}"/>
              </a:ext>
            </a:extLst>
          </p:cNvPr>
          <p:cNvSpPr txBox="1"/>
          <p:nvPr/>
        </p:nvSpPr>
        <p:spPr>
          <a:xfrm>
            <a:off x="1726980" y="2963971"/>
            <a:ext cx="13390323" cy="6287875"/>
          </a:xfrm>
          <a:prstGeom prst="rect">
            <a:avLst/>
          </a:prstGeom>
          <a:noFill/>
        </p:spPr>
        <p:txBody>
          <a:bodyPr wrap="square" rtlCol="0">
            <a:spAutoFit/>
          </a:bodyPr>
          <a:lstStyle/>
          <a:p>
            <a:pPr marL="457200" indent="-457200" algn="just">
              <a:lnSpc>
                <a:spcPct val="107000"/>
              </a:lnSpc>
              <a:spcAft>
                <a:spcPts val="800"/>
              </a:spcAft>
              <a:buFont typeface="Arial" panose="020B0604020202020204" pitchFamily="34" charset="0"/>
              <a:buChar char="•"/>
            </a:pPr>
            <a:r>
              <a:rPr lang="en-US" sz="3200" dirty="0" err="1">
                <a:solidFill>
                  <a:schemeClr val="tx1"/>
                </a:solidFill>
                <a:latin typeface="+mn-lt"/>
                <a:ea typeface="Yu Mincho" panose="02020400000000000000" pitchFamily="18" charset="-128"/>
                <a:cs typeface="Arial" panose="020B0604020202020204" pitchFamily="34" charset="0"/>
              </a:rPr>
              <a:t>Provjeriti</a:t>
            </a:r>
            <a:r>
              <a:rPr lang="en-US" sz="3200" dirty="0">
                <a:solidFill>
                  <a:schemeClr val="tx1"/>
                </a:solidFill>
                <a:latin typeface="+mn-lt"/>
                <a:ea typeface="Yu Mincho" panose="02020400000000000000" pitchFamily="18" charset="-128"/>
                <a:cs typeface="Arial" panose="020B0604020202020204" pitchFamily="34" charset="0"/>
              </a:rPr>
              <a:t> je li </a:t>
            </a:r>
            <a:r>
              <a:rPr lang="en-US" sz="3200" dirty="0" err="1">
                <a:solidFill>
                  <a:schemeClr val="tx1"/>
                </a:solidFill>
                <a:latin typeface="+mn-lt"/>
                <a:ea typeface="Yu Mincho" panose="02020400000000000000" pitchFamily="18" charset="-128"/>
                <a:cs typeface="Arial" panose="020B0604020202020204" pitchFamily="34" charset="0"/>
              </a:rPr>
              <a:t>stranica</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akreditirana</a:t>
            </a:r>
            <a:r>
              <a:rPr lang="en-US" sz="3200" dirty="0">
                <a:solidFill>
                  <a:schemeClr val="tx1"/>
                </a:solidFill>
                <a:latin typeface="+mn-lt"/>
                <a:ea typeface="Yu Mincho" panose="02020400000000000000" pitchFamily="18" charset="-128"/>
                <a:cs typeface="Arial" panose="020B0604020202020204" pitchFamily="34" charset="0"/>
              </a:rPr>
              <a:t> </a:t>
            </a:r>
          </a:p>
          <a:p>
            <a:pPr marL="457200" indent="-457200" algn="just">
              <a:lnSpc>
                <a:spcPct val="107000"/>
              </a:lnSpc>
              <a:spcAft>
                <a:spcPts val="800"/>
              </a:spcAft>
              <a:buFont typeface="Arial" panose="020B0604020202020204" pitchFamily="34" charset="0"/>
              <a:buChar char="•"/>
            </a:pPr>
            <a:r>
              <a:rPr lang="en-US" sz="3200" dirty="0" err="1">
                <a:solidFill>
                  <a:schemeClr val="tx1"/>
                </a:solidFill>
                <a:latin typeface="+mn-lt"/>
                <a:ea typeface="Yu Mincho" panose="02020400000000000000" pitchFamily="18" charset="-128"/>
                <a:cs typeface="Arial" panose="020B0604020202020204" pitchFamily="34" charset="0"/>
              </a:rPr>
              <a:t>Provjeriti</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jesu</a:t>
            </a:r>
            <a:r>
              <a:rPr lang="en-US" sz="3200" dirty="0">
                <a:solidFill>
                  <a:schemeClr val="tx1"/>
                </a:solidFill>
                <a:latin typeface="+mn-lt"/>
                <a:ea typeface="Yu Mincho" panose="02020400000000000000" pitchFamily="18" charset="-128"/>
                <a:cs typeface="Arial" panose="020B0604020202020204" pitchFamily="34" charset="0"/>
              </a:rPr>
              <a:t> li </a:t>
            </a:r>
            <a:r>
              <a:rPr lang="en-US" sz="3200" dirty="0" err="1">
                <a:solidFill>
                  <a:schemeClr val="tx1"/>
                </a:solidFill>
                <a:latin typeface="+mn-lt"/>
                <a:ea typeface="Yu Mincho" panose="02020400000000000000" pitchFamily="18" charset="-128"/>
                <a:cs typeface="Arial" panose="020B0604020202020204" pitchFamily="34" charset="0"/>
              </a:rPr>
              <a:t>autori</a:t>
            </a:r>
            <a:r>
              <a:rPr lang="en-US" sz="3200" dirty="0">
                <a:solidFill>
                  <a:schemeClr val="tx1"/>
                </a:solidFill>
                <a:latin typeface="+mn-lt"/>
                <a:ea typeface="Yu Mincho" panose="02020400000000000000" pitchFamily="18" charset="-128"/>
                <a:cs typeface="Arial" panose="020B0604020202020204" pitchFamily="34" charset="0"/>
              </a:rPr>
              <a:t> i </a:t>
            </a:r>
            <a:r>
              <a:rPr lang="en-US" sz="3200" dirty="0" err="1">
                <a:solidFill>
                  <a:schemeClr val="tx1"/>
                </a:solidFill>
                <a:latin typeface="+mn-lt"/>
                <a:ea typeface="Yu Mincho" panose="02020400000000000000" pitchFamily="18" charset="-128"/>
                <a:cs typeface="Arial" panose="020B0604020202020204" pitchFamily="34" charset="0"/>
              </a:rPr>
              <a:t>urednici</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jasno</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istaknuti</a:t>
            </a:r>
            <a:endParaRPr lang="en-US" sz="32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3200" dirty="0" err="1">
                <a:solidFill>
                  <a:schemeClr val="tx1"/>
                </a:solidFill>
                <a:latin typeface="+mn-lt"/>
                <a:ea typeface="Yu Mincho" panose="02020400000000000000" pitchFamily="18" charset="-128"/>
                <a:cs typeface="Arial" panose="020B0604020202020204" pitchFamily="34" charset="0"/>
              </a:rPr>
              <a:t>Provjeriti</a:t>
            </a:r>
            <a:r>
              <a:rPr lang="en-US" sz="3200" dirty="0">
                <a:solidFill>
                  <a:schemeClr val="tx1"/>
                </a:solidFill>
                <a:latin typeface="+mn-lt"/>
                <a:ea typeface="Yu Mincho" panose="02020400000000000000" pitchFamily="18" charset="-128"/>
                <a:cs typeface="Arial" panose="020B0604020202020204" pitchFamily="34" charset="0"/>
              </a:rPr>
              <a:t> je li </a:t>
            </a:r>
            <a:r>
              <a:rPr lang="en-US" sz="3200" dirty="0" err="1">
                <a:solidFill>
                  <a:schemeClr val="tx1"/>
                </a:solidFill>
                <a:latin typeface="+mn-lt"/>
                <a:ea typeface="Yu Mincho" panose="02020400000000000000" pitchFamily="18" charset="-128"/>
                <a:cs typeface="Arial" panose="020B0604020202020204" pitchFamily="34" charset="0"/>
              </a:rPr>
              <a:t>članak</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potpisan</a:t>
            </a:r>
            <a:r>
              <a:rPr lang="en-US" sz="3200" dirty="0">
                <a:solidFill>
                  <a:schemeClr val="tx1"/>
                </a:solidFill>
                <a:latin typeface="+mn-lt"/>
                <a:ea typeface="Yu Mincho" panose="02020400000000000000" pitchFamily="18" charset="-128"/>
                <a:cs typeface="Arial" panose="020B0604020202020204" pitchFamily="34" charset="0"/>
              </a:rPr>
              <a:t> od </a:t>
            </a:r>
            <a:r>
              <a:rPr lang="en-US" sz="3200" dirty="0" err="1">
                <a:solidFill>
                  <a:schemeClr val="tx1"/>
                </a:solidFill>
                <a:latin typeface="+mn-lt"/>
                <a:ea typeface="Yu Mincho" panose="02020400000000000000" pitchFamily="18" charset="-128"/>
                <a:cs typeface="Arial" panose="020B0604020202020204" pitchFamily="34" charset="0"/>
              </a:rPr>
              <a:t>strane</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autora</a:t>
            </a:r>
            <a:endParaRPr lang="en-US" sz="32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3200" dirty="0" err="1">
                <a:solidFill>
                  <a:schemeClr val="tx1"/>
                </a:solidFill>
                <a:latin typeface="+mn-lt"/>
                <a:ea typeface="Yu Mincho" panose="02020400000000000000" pitchFamily="18" charset="-128"/>
                <a:cs typeface="Arial" panose="020B0604020202020204" pitchFamily="34" charset="0"/>
              </a:rPr>
              <a:t>Provjeriti</a:t>
            </a:r>
            <a:r>
              <a:rPr lang="en-US" sz="3200" dirty="0">
                <a:solidFill>
                  <a:schemeClr val="tx1"/>
                </a:solidFill>
                <a:latin typeface="+mn-lt"/>
                <a:ea typeface="Yu Mincho" panose="02020400000000000000" pitchFamily="18" charset="-128"/>
                <a:cs typeface="Arial" panose="020B0604020202020204" pitchFamily="34" charset="0"/>
              </a:rPr>
              <a:t> reference.</a:t>
            </a:r>
          </a:p>
          <a:p>
            <a:pPr marL="457200" indent="-457200" algn="just">
              <a:lnSpc>
                <a:spcPct val="107000"/>
              </a:lnSpc>
              <a:spcAft>
                <a:spcPts val="800"/>
              </a:spcAft>
              <a:buFont typeface="Arial" panose="020B0604020202020204" pitchFamily="34" charset="0"/>
              <a:buChar char="•"/>
            </a:pPr>
            <a:r>
              <a:rPr lang="en-US" sz="3200" dirty="0" err="1">
                <a:solidFill>
                  <a:schemeClr val="tx1"/>
                </a:solidFill>
                <a:latin typeface="+mn-lt"/>
                <a:ea typeface="Yu Mincho" panose="02020400000000000000" pitchFamily="18" charset="-128"/>
                <a:cs typeface="Arial" panose="020B0604020202020204" pitchFamily="34" charset="0"/>
              </a:rPr>
              <a:t>Provjeriti</a:t>
            </a:r>
            <a:r>
              <a:rPr lang="en-US" sz="3200" dirty="0">
                <a:solidFill>
                  <a:schemeClr val="tx1"/>
                </a:solidFill>
                <a:latin typeface="+mn-lt"/>
                <a:ea typeface="Yu Mincho" panose="02020400000000000000" pitchFamily="18" charset="-128"/>
                <a:cs typeface="Arial" panose="020B0604020202020204" pitchFamily="34" charset="0"/>
              </a:rPr>
              <a:t> je li se </a:t>
            </a:r>
            <a:r>
              <a:rPr lang="en-US" sz="3200" dirty="0" err="1">
                <a:solidFill>
                  <a:schemeClr val="tx1"/>
                </a:solidFill>
                <a:latin typeface="+mn-lt"/>
                <a:ea typeface="Yu Mincho" panose="02020400000000000000" pitchFamily="18" charset="-128"/>
                <a:cs typeface="Arial" panose="020B0604020202020204" pitchFamily="34" charset="0"/>
              </a:rPr>
              <a:t>stranica</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redovito</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ažurira</a:t>
            </a:r>
            <a:r>
              <a:rPr lang="en-US" sz="3200" dirty="0">
                <a:solidFill>
                  <a:schemeClr val="tx1"/>
                </a:solidFill>
                <a:latin typeface="+mn-lt"/>
                <a:ea typeface="Yu Mincho" panose="02020400000000000000" pitchFamily="18" charset="-128"/>
                <a:cs typeface="Arial" panose="020B0604020202020204" pitchFamily="34" charset="0"/>
              </a:rPr>
              <a:t>:</a:t>
            </a:r>
            <a:r>
              <a:rPr lang="hr-HR"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naveden</a:t>
            </a:r>
            <a:r>
              <a:rPr lang="en-US" sz="3200" dirty="0">
                <a:solidFill>
                  <a:schemeClr val="tx1"/>
                </a:solidFill>
                <a:latin typeface="+mn-lt"/>
                <a:ea typeface="Yu Mincho" panose="02020400000000000000" pitchFamily="18" charset="-128"/>
                <a:cs typeface="Arial" panose="020B0604020202020204" pitchFamily="34" charset="0"/>
              </a:rPr>
              <a:t> je datum </a:t>
            </a:r>
            <a:r>
              <a:rPr lang="en-US" sz="3200" dirty="0" err="1">
                <a:solidFill>
                  <a:schemeClr val="tx1"/>
                </a:solidFill>
                <a:latin typeface="+mn-lt"/>
                <a:ea typeface="Yu Mincho" panose="02020400000000000000" pitchFamily="18" charset="-128"/>
                <a:cs typeface="Arial" panose="020B0604020202020204" pitchFamily="34" charset="0"/>
              </a:rPr>
              <a:t>zadnje</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izmjene</a:t>
            </a:r>
            <a:endParaRPr lang="en-US" sz="32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3200" dirty="0" err="1">
                <a:solidFill>
                  <a:schemeClr val="tx1"/>
                </a:solidFill>
                <a:latin typeface="+mn-lt"/>
                <a:ea typeface="Yu Mincho" panose="02020400000000000000" pitchFamily="18" charset="-128"/>
                <a:cs typeface="Arial" panose="020B0604020202020204" pitchFamily="34" charset="0"/>
              </a:rPr>
              <a:t>Provjeriti</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gramatiku</a:t>
            </a:r>
            <a:r>
              <a:rPr lang="en-US" sz="3200" dirty="0">
                <a:solidFill>
                  <a:schemeClr val="tx1"/>
                </a:solidFill>
                <a:latin typeface="+mn-lt"/>
                <a:ea typeface="Yu Mincho" panose="02020400000000000000" pitchFamily="18" charset="-128"/>
                <a:cs typeface="Arial" panose="020B0604020202020204" pitchFamily="34" charset="0"/>
              </a:rPr>
              <a:t> </a:t>
            </a:r>
          </a:p>
          <a:p>
            <a:pPr marL="457200" indent="-457200" algn="just">
              <a:lnSpc>
                <a:spcPct val="107000"/>
              </a:lnSpc>
              <a:spcAft>
                <a:spcPts val="800"/>
              </a:spcAft>
              <a:buFont typeface="Arial" panose="020B0604020202020204" pitchFamily="34" charset="0"/>
              <a:buChar char="•"/>
            </a:pPr>
            <a:r>
              <a:rPr lang="en-US" sz="3200" dirty="0" err="1">
                <a:solidFill>
                  <a:schemeClr val="tx1"/>
                </a:solidFill>
                <a:latin typeface="+mn-lt"/>
                <a:ea typeface="Yu Mincho" panose="02020400000000000000" pitchFamily="18" charset="-128"/>
                <a:cs typeface="Arial" panose="020B0604020202020204" pitchFamily="34" charset="0"/>
              </a:rPr>
              <a:t>Provjeriti</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motiv</a:t>
            </a:r>
            <a:r>
              <a:rPr lang="en-US" sz="3200" dirty="0">
                <a:solidFill>
                  <a:schemeClr val="tx1"/>
                </a:solidFill>
                <a:latin typeface="+mn-lt"/>
                <a:ea typeface="Yu Mincho" panose="02020400000000000000" pitchFamily="18" charset="-128"/>
                <a:cs typeface="Arial" panose="020B0604020202020204" pitchFamily="34" charset="0"/>
              </a:rPr>
              <a:t> i </a:t>
            </a:r>
            <a:r>
              <a:rPr lang="en-US" sz="3200" dirty="0" err="1">
                <a:solidFill>
                  <a:schemeClr val="tx1"/>
                </a:solidFill>
                <a:latin typeface="+mn-lt"/>
                <a:ea typeface="Yu Mincho" panose="02020400000000000000" pitchFamily="18" charset="-128"/>
                <a:cs typeface="Arial" panose="020B0604020202020204" pitchFamily="34" charset="0"/>
              </a:rPr>
              <a:t>svrhu</a:t>
            </a:r>
            <a:r>
              <a:rPr lang="en-US" sz="3200" dirty="0">
                <a:solidFill>
                  <a:schemeClr val="tx1"/>
                </a:solidFill>
                <a:latin typeface="+mn-lt"/>
                <a:ea typeface="Yu Mincho" panose="02020400000000000000" pitchFamily="18" charset="-128"/>
                <a:cs typeface="Arial" panose="020B0604020202020204" pitchFamily="34" charset="0"/>
              </a:rPr>
              <a:t> </a:t>
            </a:r>
            <a:r>
              <a:rPr lang="en-US" sz="3200" dirty="0" err="1">
                <a:solidFill>
                  <a:schemeClr val="tx1"/>
                </a:solidFill>
                <a:latin typeface="+mn-lt"/>
                <a:ea typeface="Yu Mincho" panose="02020400000000000000" pitchFamily="18" charset="-128"/>
                <a:cs typeface="Arial" panose="020B0604020202020204" pitchFamily="34" charset="0"/>
              </a:rPr>
              <a:t>objave</a:t>
            </a:r>
            <a:endParaRPr lang="en-US" sz="32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endParaRPr lang="en-US" sz="36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906585" y="1244923"/>
            <a:ext cx="13210718"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2.2. </a:t>
            </a:r>
            <a:r>
              <a:rPr lang="en-US" sz="4400" b="1" dirty="0" err="1">
                <a:solidFill>
                  <a:schemeClr val="tx1"/>
                </a:solidFill>
                <a:ea typeface="Helvetica Neue"/>
                <a:cs typeface="Helvetica Neue"/>
                <a:sym typeface="Helvetica Neue"/>
              </a:rPr>
              <a:t>Kako</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prepoznati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vjerodostojnost</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izvora</a:t>
            </a:r>
            <a:r>
              <a:rPr lang="en-US" sz="4400" b="1" dirty="0">
                <a:solidFill>
                  <a:schemeClr val="tx1"/>
                </a:solidFill>
                <a:ea typeface="Helvetica Neue"/>
                <a:cs typeface="Helvetica Neue"/>
                <a:sym typeface="Helvetica Neue"/>
              </a:rPr>
              <a:t>? </a:t>
            </a:r>
            <a:endParaRPr lang="hr-HR" sz="44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42060287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832444" y="2491486"/>
            <a:ext cx="10915062" cy="8551123"/>
          </a:xfrm>
          <a:prstGeom prst="rect">
            <a:avLst/>
          </a:prstGeom>
          <a:noFill/>
        </p:spPr>
        <p:txBody>
          <a:bodyPr wrap="square" rtlCol="0">
            <a:spAutoFit/>
          </a:bodyPr>
          <a:lstStyle/>
          <a:p>
            <a:pPr algn="just">
              <a:lnSpc>
                <a:spcPct val="107000"/>
              </a:lnSpc>
              <a:spcAft>
                <a:spcPts val="800"/>
              </a:spcAft>
            </a:pPr>
            <a:r>
              <a:rPr lang="en-US" sz="2600" dirty="0" err="1">
                <a:solidFill>
                  <a:schemeClr val="tx1"/>
                </a:solidFill>
                <a:latin typeface="+mn-lt"/>
                <a:ea typeface="Yu Mincho" panose="02020400000000000000" pitchFamily="18" charset="-128"/>
                <a:cs typeface="Arial" panose="020B0604020202020204" pitchFamily="34" charset="0"/>
              </a:rPr>
              <a:t>Kako</a:t>
            </a:r>
            <a:r>
              <a:rPr lang="en-US" sz="2600" dirty="0">
                <a:solidFill>
                  <a:schemeClr val="tx1"/>
                </a:solidFill>
                <a:latin typeface="+mn-lt"/>
                <a:ea typeface="Yu Mincho" panose="02020400000000000000" pitchFamily="18" charset="-128"/>
                <a:cs typeface="Arial" panose="020B0604020202020204" pitchFamily="34" charset="0"/>
              </a:rPr>
              <a:t> bi se </a:t>
            </a:r>
            <a:r>
              <a:rPr lang="en-US" sz="2600" dirty="0" err="1">
                <a:solidFill>
                  <a:schemeClr val="tx1"/>
                </a:solidFill>
                <a:latin typeface="+mn-lt"/>
                <a:ea typeface="Yu Mincho" panose="02020400000000000000" pitchFamily="18" charset="-128"/>
                <a:cs typeface="Arial" panose="020B0604020202020204" pitchFamily="34" charset="0"/>
              </a:rPr>
              <a:t>uvjerili</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relevantnost</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točnost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pronađenih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mogu</a:t>
            </a:r>
            <a:r>
              <a:rPr lang="en-US" sz="2600" dirty="0">
                <a:solidFill>
                  <a:schemeClr val="tx1"/>
                </a:solidFill>
                <a:latin typeface="+mn-lt"/>
                <a:ea typeface="Yu Mincho" panose="02020400000000000000" pitchFamily="18" charset="-128"/>
                <a:cs typeface="Arial" panose="020B0604020202020204" pitchFamily="34" charset="0"/>
              </a:rPr>
              <a:t> se </a:t>
            </a:r>
            <a:r>
              <a:rPr lang="en-US" sz="2600" dirty="0" err="1">
                <a:solidFill>
                  <a:schemeClr val="tx1"/>
                </a:solidFill>
                <a:latin typeface="+mn-lt"/>
                <a:ea typeface="Yu Mincho" panose="02020400000000000000" pitchFamily="18" charset="-128"/>
                <a:cs typeface="Arial" panose="020B0604020202020204" pitchFamily="34" charset="0"/>
              </a:rPr>
              <a:t>koristiti-primijeniti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različiti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kriteriji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vrednovanja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informacija</a:t>
            </a:r>
            <a:r>
              <a:rPr lang="en-US" sz="2600" dirty="0">
                <a:solidFill>
                  <a:schemeClr val="tx1"/>
                </a:solidFill>
                <a:latin typeface="+mn-lt"/>
                <a:ea typeface="Yu Mincho" panose="02020400000000000000" pitchFamily="18" charset="-128"/>
                <a:cs typeface="Arial" panose="020B0604020202020204" pitchFamily="34" charset="0"/>
              </a:rPr>
              <a:t>. </a:t>
            </a: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provjera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datuma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objave</a:t>
            </a: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provjera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izvora</a:t>
            </a: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a:solidFill>
                  <a:schemeClr val="tx1"/>
                </a:solidFill>
                <a:latin typeface="+mn-lt"/>
                <a:ea typeface="Yu Mincho" panose="02020400000000000000" pitchFamily="18" charset="-128"/>
                <a:cs typeface="Arial" panose="020B0604020202020204" pitchFamily="34" charset="0"/>
              </a:rPr>
              <a:t>je li </a:t>
            </a:r>
            <a:r>
              <a:rPr lang="en-US" sz="2600" dirty="0" err="1">
                <a:solidFill>
                  <a:schemeClr val="tx1"/>
                </a:solidFill>
                <a:latin typeface="+mn-lt"/>
                <a:ea typeface="Yu Mincho" panose="02020400000000000000" pitchFamily="18" charset="-128"/>
                <a:cs typeface="Arial" panose="020B0604020202020204" pitchFamily="34" charset="0"/>
              </a:rPr>
              <a:t>članak</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potpisan</a:t>
            </a:r>
            <a:r>
              <a:rPr lang="en-US" sz="2600" dirty="0">
                <a:solidFill>
                  <a:schemeClr val="tx1"/>
                </a:solidFill>
                <a:latin typeface="+mn-lt"/>
                <a:ea typeface="Yu Mincho" panose="02020400000000000000" pitchFamily="18" charset="-128"/>
                <a:cs typeface="Arial" panose="020B0604020202020204" pitchFamily="34" charset="0"/>
              </a:rPr>
              <a:t> od </a:t>
            </a:r>
            <a:r>
              <a:rPr lang="en-US" sz="2600" dirty="0" err="1">
                <a:solidFill>
                  <a:schemeClr val="tx1"/>
                </a:solidFill>
                <a:latin typeface="+mn-lt"/>
                <a:ea typeface="Yu Mincho" panose="02020400000000000000" pitchFamily="18" charset="-128"/>
                <a:cs typeface="Arial" panose="020B0604020202020204" pitchFamily="34" charset="0"/>
              </a:rPr>
              <a:t>strane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autora</a:t>
            </a: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a:solidFill>
                  <a:schemeClr val="tx1"/>
                </a:solidFill>
                <a:latin typeface="+mn-lt"/>
                <a:ea typeface="Yu Mincho" panose="02020400000000000000" pitchFamily="18" charset="-128"/>
                <a:cs typeface="Arial" panose="020B0604020202020204" pitchFamily="34" charset="0"/>
              </a:rPr>
              <a:t>je li </a:t>
            </a:r>
            <a:r>
              <a:rPr lang="en-US" sz="2600" dirty="0" err="1">
                <a:solidFill>
                  <a:schemeClr val="tx1"/>
                </a:solidFill>
                <a:latin typeface="+mn-lt"/>
                <a:ea typeface="Yu Mincho" panose="02020400000000000000" pitchFamily="18" charset="-128"/>
                <a:cs typeface="Arial" panose="020B0604020202020204" pitchFamily="34" charset="0"/>
              </a:rPr>
              <a:t>moguće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pronaći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informaciju</a:t>
            </a:r>
            <a:r>
              <a:rPr lang="en-US" sz="2600" dirty="0">
                <a:solidFill>
                  <a:schemeClr val="tx1"/>
                </a:solidFill>
                <a:latin typeface="+mn-lt"/>
                <a:ea typeface="Yu Mincho" panose="02020400000000000000" pitchFamily="18" charset="-128"/>
                <a:cs typeface="Arial" panose="020B0604020202020204" pitchFamily="34" charset="0"/>
              </a:rPr>
              <a:t> - </a:t>
            </a:r>
            <a:r>
              <a:rPr lang="en-US" sz="2600" dirty="0" err="1">
                <a:solidFill>
                  <a:schemeClr val="tx1"/>
                </a:solidFill>
                <a:latin typeface="+mn-lt"/>
                <a:ea typeface="Yu Mincho" panose="02020400000000000000" pitchFamily="18" charset="-128"/>
                <a:cs typeface="Arial" panose="020B0604020202020204" pitchFamily="34" charset="0"/>
              </a:rPr>
              <a:t>provjerite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nekim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drugim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stranicama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stranice</a:t>
            </a:r>
            <a:r>
              <a:rPr lang="en-US" sz="2600" dirty="0">
                <a:solidFill>
                  <a:schemeClr val="tx1"/>
                </a:solidFill>
                <a:latin typeface="+mn-lt"/>
                <a:ea typeface="Yu Mincho" panose="02020400000000000000" pitchFamily="18" charset="-128"/>
                <a:cs typeface="Arial" panose="020B0604020202020204" pitchFamily="34" charset="0"/>
              </a:rPr>
              <a:t> - </a:t>
            </a:r>
            <a:r>
              <a:rPr lang="en-US" sz="2600" dirty="0" err="1">
                <a:solidFill>
                  <a:schemeClr val="tx1"/>
                </a:solidFill>
                <a:latin typeface="+mn-lt"/>
                <a:ea typeface="Yu Mincho" panose="02020400000000000000" pitchFamily="18" charset="-128"/>
                <a:cs typeface="Arial" panose="020B0604020202020204" pitchFamily="34" charset="0"/>
              </a:rPr>
              <a:t>portali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specijalizirani</a:t>
            </a:r>
            <a:r>
              <a:rPr lang="en-US" sz="2600" dirty="0">
                <a:solidFill>
                  <a:schemeClr val="tx1"/>
                </a:solidFill>
                <a:latin typeface="+mn-lt"/>
                <a:ea typeface="Yu Mincho" panose="02020400000000000000" pitchFamily="18" charset="-128"/>
                <a:cs typeface="Arial" panose="020B0604020202020204" pitchFamily="34" charset="0"/>
              </a:rPr>
              <a:t> za </a:t>
            </a:r>
            <a:r>
              <a:rPr lang="en-US" sz="2600" dirty="0" err="1">
                <a:solidFill>
                  <a:schemeClr val="tx1"/>
                </a:solidFill>
                <a:latin typeface="+mn-lt"/>
                <a:ea typeface="Yu Mincho" panose="02020400000000000000" pitchFamily="18" charset="-128"/>
                <a:cs typeface="Arial" panose="020B0604020202020204" pitchFamily="34" charset="0"/>
              </a:rPr>
              <a:t>zdravlje</a:t>
            </a: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radi</a:t>
            </a:r>
            <a:r>
              <a:rPr lang="en-US" sz="2600" dirty="0">
                <a:solidFill>
                  <a:schemeClr val="tx1"/>
                </a:solidFill>
                <a:latin typeface="+mn-lt"/>
                <a:ea typeface="Yu Mincho" panose="02020400000000000000" pitchFamily="18" charset="-128"/>
                <a:cs typeface="Arial" panose="020B0604020202020204" pitchFamily="34" charset="0"/>
              </a:rPr>
              <a:t> li se o </a:t>
            </a:r>
            <a:r>
              <a:rPr lang="en-US" sz="2600" dirty="0" err="1">
                <a:solidFill>
                  <a:schemeClr val="tx1"/>
                </a:solidFill>
                <a:latin typeface="+mn-lt"/>
                <a:ea typeface="Yu Mincho" panose="02020400000000000000" pitchFamily="18" charset="-128"/>
                <a:cs typeface="Arial" panose="020B0604020202020204" pitchFamily="34" charset="0"/>
              </a:rPr>
              <a:t>članku</a:t>
            </a: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jesu</a:t>
            </a:r>
            <a:r>
              <a:rPr lang="en-US" sz="2600" dirty="0">
                <a:solidFill>
                  <a:schemeClr val="tx1"/>
                </a:solidFill>
                <a:latin typeface="+mn-lt"/>
                <a:ea typeface="Yu Mincho" panose="02020400000000000000" pitchFamily="18" charset="-128"/>
                <a:cs typeface="Arial" panose="020B0604020202020204" pitchFamily="34" charset="0"/>
              </a:rPr>
              <a:t> li </a:t>
            </a: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potkrijepljene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citatima</a:t>
            </a:r>
            <a:r>
              <a:rPr lang="en-US" sz="2600" dirty="0">
                <a:solidFill>
                  <a:schemeClr val="tx1"/>
                </a:solidFill>
                <a:latin typeface="+mn-lt"/>
                <a:ea typeface="Yu Mincho" panose="02020400000000000000" pitchFamily="18" charset="-128"/>
                <a:cs typeface="Arial" panose="020B0604020202020204" pitchFamily="34" charset="0"/>
              </a:rPr>
              <a:t> - </a:t>
            </a:r>
            <a:r>
              <a:rPr lang="en-US" sz="2600" dirty="0" err="1">
                <a:solidFill>
                  <a:schemeClr val="tx1"/>
                </a:solidFill>
                <a:latin typeface="+mn-lt"/>
                <a:ea typeface="Yu Mincho" panose="02020400000000000000" pitchFamily="18" charset="-128"/>
                <a:cs typeface="Arial" panose="020B0604020202020204" pitchFamily="34" charset="0"/>
              </a:rPr>
              <a:t>ocijeniti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vjerodostojnost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citata</a:t>
            </a:r>
            <a:r>
              <a:rPr lang="en-US" sz="2600" dirty="0">
                <a:solidFill>
                  <a:schemeClr val="tx1"/>
                </a:solidFill>
                <a:latin typeface="+mn-lt"/>
                <a:ea typeface="Yu Mincho" panose="02020400000000000000" pitchFamily="18" charset="-128"/>
                <a:cs typeface="Arial" panose="020B0604020202020204" pitchFamily="34" charset="0"/>
              </a:rPr>
              <a:t>,</a:t>
            </a:r>
          </a:p>
          <a:p>
            <a:pPr marL="457200" indent="-457200" algn="just">
              <a:lnSpc>
                <a:spcPct val="107000"/>
              </a:lnSpc>
              <a:spcAft>
                <a:spcPts val="800"/>
              </a:spcAft>
              <a:buFont typeface="Arial" panose="020B0604020202020204" pitchFamily="34" charset="0"/>
              <a:buChar char="•"/>
            </a:pPr>
            <a:r>
              <a:rPr lang="hr-HR" sz="2600" dirty="0">
                <a:solidFill>
                  <a:schemeClr val="tx1"/>
                </a:solidFill>
                <a:latin typeface="+mn-lt"/>
                <a:ea typeface="Yu Mincho" panose="02020400000000000000" pitchFamily="18" charset="-128"/>
                <a:cs typeface="Arial" panose="020B0604020202020204" pitchFamily="34" charset="0"/>
              </a:rPr>
              <a:t>provjeriti </a:t>
            </a:r>
            <a:r>
              <a:rPr lang="en-US" sz="2600" dirty="0" err="1">
                <a:solidFill>
                  <a:schemeClr val="tx1"/>
                </a:solidFill>
                <a:latin typeface="+mn-lt"/>
                <a:ea typeface="Yu Mincho" panose="02020400000000000000" pitchFamily="18" charset="-128"/>
                <a:cs typeface="Arial" panose="020B0604020202020204" pitchFamily="34" charset="0"/>
              </a:rPr>
              <a:t>svrh</a:t>
            </a:r>
            <a:r>
              <a:rPr lang="hr-HR" sz="2600" dirty="0">
                <a:solidFill>
                  <a:schemeClr val="tx1"/>
                </a:solidFill>
                <a:latin typeface="+mn-lt"/>
                <a:ea typeface="Yu Mincho" panose="02020400000000000000" pitchFamily="18" charset="-128"/>
                <a:cs typeface="Arial" panose="020B0604020202020204" pitchFamily="34" charset="0"/>
              </a:rPr>
              <a:t>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članka</a:t>
            </a:r>
            <a:r>
              <a:rPr lang="en-US" sz="2600" dirty="0">
                <a:solidFill>
                  <a:schemeClr val="tx1"/>
                </a:solidFill>
                <a:latin typeface="+mn-lt"/>
                <a:ea typeface="Yu Mincho" panose="02020400000000000000" pitchFamily="18" charset="-128"/>
                <a:cs typeface="Arial" panose="020B0604020202020204" pitchFamily="34" charset="0"/>
              </a:rPr>
              <a:t>: je li </a:t>
            </a:r>
            <a:r>
              <a:rPr lang="en-US" sz="2600" dirty="0" err="1">
                <a:solidFill>
                  <a:schemeClr val="tx1"/>
                </a:solidFill>
                <a:latin typeface="+mn-lt"/>
                <a:ea typeface="Yu Mincho" panose="02020400000000000000" pitchFamily="18" charset="-128"/>
                <a:cs typeface="Arial" panose="020B0604020202020204" pitchFamily="34" charset="0"/>
              </a:rPr>
              <a:t>članak</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plaćeni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oglas</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političku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podlogu</a:t>
            </a: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endParaRPr lang="en-US" sz="24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32444" y="1195497"/>
            <a:ext cx="13210718"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2.3. </a:t>
            </a:r>
            <a:r>
              <a:rPr lang="it-IT" sz="4400" b="1" dirty="0" err="1">
                <a:solidFill>
                  <a:schemeClr val="tx1"/>
                </a:solidFill>
                <a:ea typeface="Helvetica Neue"/>
                <a:cs typeface="Helvetica Neue"/>
                <a:sym typeface="Helvetica Neue"/>
              </a:rPr>
              <a:t>Načini</a:t>
            </a:r>
            <a:r>
              <a:rPr lang="it-IT" sz="4400" b="1" dirty="0">
                <a:solidFill>
                  <a:schemeClr val="tx1"/>
                </a:solidFill>
                <a:ea typeface="Helvetica Neue"/>
                <a:cs typeface="Helvetica Neue"/>
                <a:sym typeface="Helvetica Neue"/>
              </a:rPr>
              <a:t> </a:t>
            </a:r>
            <a:r>
              <a:rPr lang="it-IT" sz="4400" b="1" dirty="0" err="1">
                <a:solidFill>
                  <a:schemeClr val="tx1"/>
                </a:solidFill>
                <a:ea typeface="Helvetica Neue"/>
                <a:cs typeface="Helvetica Neue"/>
                <a:sym typeface="Helvetica Neue"/>
              </a:rPr>
              <a:t>provjere</a:t>
            </a:r>
            <a:r>
              <a:rPr lang="it-IT" sz="4400" b="1" dirty="0">
                <a:solidFill>
                  <a:schemeClr val="tx1"/>
                </a:solidFill>
                <a:ea typeface="Helvetica Neue"/>
                <a:cs typeface="Helvetica Neue"/>
                <a:sym typeface="Helvetica Neue"/>
              </a:rPr>
              <a:t> </a:t>
            </a:r>
            <a:r>
              <a:rPr lang="it-IT" sz="4400" b="1" dirty="0" err="1">
                <a:solidFill>
                  <a:schemeClr val="tx1"/>
                </a:solidFill>
                <a:ea typeface="Helvetica Neue"/>
                <a:cs typeface="Helvetica Neue"/>
                <a:sym typeface="Helvetica Neue"/>
              </a:rPr>
              <a:t>izvora</a:t>
            </a:r>
            <a:r>
              <a:rPr lang="it-IT" sz="4400" b="1" dirty="0">
                <a:solidFill>
                  <a:schemeClr val="tx1"/>
                </a:solidFill>
                <a:ea typeface="Helvetica Neue"/>
                <a:cs typeface="Helvetica Neue"/>
                <a:sym typeface="Helvetica Neue"/>
              </a:rPr>
              <a:t> i </a:t>
            </a:r>
            <a:r>
              <a:rPr lang="it-IT" sz="4400" b="1" dirty="0" err="1">
                <a:solidFill>
                  <a:schemeClr val="tx1"/>
                </a:solidFill>
                <a:ea typeface="Helvetica Neue"/>
                <a:cs typeface="Helvetica Neue"/>
                <a:sym typeface="Helvetica Neue"/>
              </a:rPr>
              <a:t>činjenica</a:t>
            </a:r>
            <a:endParaRPr lang="en-US" sz="4400" b="1" dirty="0">
              <a:solidFill>
                <a:schemeClr val="tx1"/>
              </a:solidFill>
              <a:ea typeface="Helvetica Neue"/>
              <a:cs typeface="Helvetica Neue"/>
              <a:sym typeface="Helvetica Neue"/>
            </a:endParaRPr>
          </a:p>
        </p:txBody>
      </p:sp>
      <p:pic>
        <p:nvPicPr>
          <p:cNvPr id="4" name="Picture 2" descr="Informacija – Wikipedija">
            <a:extLst>
              <a:ext uri="{FF2B5EF4-FFF2-40B4-BE49-F238E27FC236}">
                <a16:creationId xmlns:a16="http://schemas.microsoft.com/office/drawing/2014/main" id="{3BDDCD1E-99FA-461E-B82C-84D7DE54298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815582" y="455871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3941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688894" y="1689914"/>
            <a:ext cx="12017829" cy="378561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en-US" sz="6000" b="1" dirty="0">
              <a:solidFill>
                <a:srgbClr val="00CCFF"/>
              </a:solidFill>
              <a:latin typeface="+mn-lt"/>
              <a:ea typeface="Helvetica Neue"/>
              <a:cs typeface="Helvetica Neue"/>
              <a:sym typeface="Helvetica Neue"/>
            </a:endParaRPr>
          </a:p>
          <a:p>
            <a:pPr lvl="0" algn="ctr">
              <a:buClr>
                <a:srgbClr val="AED633"/>
              </a:buClr>
              <a:buSzPts val="6000"/>
            </a:pPr>
            <a:r>
              <a:rPr lang="hr-HR" sz="6000" b="1" dirty="0">
                <a:solidFill>
                  <a:srgbClr val="00CCFF"/>
                </a:solidFill>
                <a:latin typeface="+mn-lt"/>
                <a:ea typeface="Helvetica Neue"/>
                <a:cs typeface="Helvetica Neue"/>
                <a:sym typeface="Helvetica Neue"/>
              </a:rPr>
              <a:t>3. </a:t>
            </a:r>
          </a:p>
          <a:p>
            <a:pPr lvl="0" algn="ctr">
              <a:buClr>
                <a:srgbClr val="AED633"/>
              </a:buClr>
              <a:buSzPts val="6000"/>
            </a:pPr>
            <a:r>
              <a:rPr lang="en-US" sz="6000" b="1" dirty="0" err="1">
                <a:solidFill>
                  <a:srgbClr val="00CCFF"/>
                </a:solidFill>
                <a:latin typeface="+mn-lt"/>
                <a:ea typeface="Helvetica Neue"/>
                <a:cs typeface="Helvetica Neue"/>
                <a:sym typeface="Helvetica Neue"/>
              </a:rPr>
              <a:t>Odgovorno</a:t>
            </a:r>
            <a:r>
              <a:rPr lang="en-US" sz="6000" b="1" dirty="0">
                <a:solidFill>
                  <a:srgbClr val="00CCFF"/>
                </a:solidFill>
                <a:latin typeface="+mn-lt"/>
                <a:ea typeface="Helvetica Neue"/>
                <a:cs typeface="Helvetica Neue"/>
                <a:sym typeface="Helvetica Neue"/>
              </a:rPr>
              <a:t> </a:t>
            </a:r>
            <a:r>
              <a:rPr lang="en-US" sz="6000" b="1" dirty="0" err="1">
                <a:solidFill>
                  <a:srgbClr val="00CCFF"/>
                </a:solidFill>
                <a:latin typeface="+mn-lt"/>
                <a:ea typeface="Helvetica Neue"/>
                <a:cs typeface="Helvetica Neue"/>
                <a:sym typeface="Helvetica Neue"/>
              </a:rPr>
              <a:t>ponašanje</a:t>
            </a:r>
            <a:r>
              <a:rPr lang="en-US" sz="6000" b="1" dirty="0">
                <a:solidFill>
                  <a:srgbClr val="00CCFF"/>
                </a:solidFill>
                <a:latin typeface="+mn-lt"/>
                <a:ea typeface="Helvetica Neue"/>
                <a:cs typeface="Helvetica Neue"/>
                <a:sym typeface="Helvetica Neue"/>
              </a:rPr>
              <a:t> </a:t>
            </a:r>
            <a:r>
              <a:rPr lang="en-US" sz="6000" b="1" dirty="0" err="1">
                <a:solidFill>
                  <a:srgbClr val="00CCFF"/>
                </a:solidFill>
                <a:latin typeface="+mn-lt"/>
                <a:ea typeface="Helvetica Neue"/>
                <a:cs typeface="Helvetica Neue"/>
                <a:sym typeface="Helvetica Neue"/>
              </a:rPr>
              <a:t>na</a:t>
            </a:r>
            <a:r>
              <a:rPr lang="en-US" sz="6000" b="1" dirty="0">
                <a:solidFill>
                  <a:srgbClr val="00CCFF"/>
                </a:solidFill>
                <a:latin typeface="+mn-lt"/>
                <a:ea typeface="Helvetica Neue"/>
                <a:cs typeface="Helvetica Neue"/>
                <a:sym typeface="Helvetica Neue"/>
              </a:rPr>
              <a:t> </a:t>
            </a:r>
            <a:r>
              <a:rPr lang="en-US" sz="6000" b="1" dirty="0" err="1">
                <a:solidFill>
                  <a:srgbClr val="00CCFF"/>
                </a:solidFill>
                <a:latin typeface="+mn-lt"/>
                <a:ea typeface="Helvetica Neue"/>
                <a:cs typeface="Helvetica Neue"/>
                <a:sym typeface="Helvetica Neue"/>
              </a:rPr>
              <a:t>internetu</a:t>
            </a:r>
            <a:endParaRPr lang="es-ES" sz="6000" b="1" dirty="0">
              <a:solidFill>
                <a:srgbClr val="00CCFF"/>
              </a:solidFill>
              <a:latin typeface="+mn-lt"/>
              <a:ea typeface="Helvetica Neue"/>
              <a:cs typeface="Helvetica Neue"/>
              <a:sym typeface="Helvetica Neue"/>
            </a:endParaRPr>
          </a:p>
        </p:txBody>
      </p:sp>
      <p:pic>
        <p:nvPicPr>
          <p:cNvPr id="3" name="Picture 2">
            <a:extLst>
              <a:ext uri="{FF2B5EF4-FFF2-40B4-BE49-F238E27FC236}">
                <a16:creationId xmlns:a16="http://schemas.microsoft.com/office/drawing/2014/main" id="{212434AD-34CB-448C-81B2-0ECA485D65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8378" y="5728498"/>
            <a:ext cx="4138863" cy="2759242"/>
          </a:xfrm>
          <a:prstGeom prst="rect">
            <a:avLst/>
          </a:prstGeom>
        </p:spPr>
      </p:pic>
      <p:sp>
        <p:nvSpPr>
          <p:cNvPr id="4" name="Rectangle 3">
            <a:extLst>
              <a:ext uri="{FF2B5EF4-FFF2-40B4-BE49-F238E27FC236}">
                <a16:creationId xmlns:a16="http://schemas.microsoft.com/office/drawing/2014/main" id="{DBD8FCC9-1DFD-46B3-84E3-0FFCCC136E85}"/>
              </a:ext>
            </a:extLst>
          </p:cNvPr>
          <p:cNvSpPr/>
          <p:nvPr/>
        </p:nvSpPr>
        <p:spPr>
          <a:xfrm>
            <a:off x="7333249" y="8740713"/>
            <a:ext cx="5233736" cy="246221"/>
          </a:xfrm>
          <a:prstGeom prst="rect">
            <a:avLst/>
          </a:prstGeom>
        </p:spPr>
        <p:txBody>
          <a:bodyPr wrap="square">
            <a:spAutoFit/>
          </a:bodyPr>
          <a:lstStyle/>
          <a:p>
            <a:r>
              <a:rPr lang="hr-HR" sz="1000" dirty="0"/>
              <a:t>https://www.dijabetes.hr/wp-content/uploads/2023/03/zdravstvena-pismenost-1.jpg</a:t>
            </a:r>
          </a:p>
        </p:txBody>
      </p:sp>
    </p:spTree>
    <p:extLst>
      <p:ext uri="{BB962C8B-B14F-4D97-AF65-F5344CB8AC3E}">
        <p14:creationId xmlns:p14="http://schemas.microsoft.com/office/powerpoint/2010/main" val="3413975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7019798" y="2404147"/>
            <a:ext cx="5258282" cy="595932"/>
          </a:xfrm>
          <a:prstGeom prst="rect">
            <a:avLst/>
          </a:prstGeom>
          <a:noFill/>
        </p:spPr>
        <p:txBody>
          <a:bodyPr wrap="square" rtlCol="0">
            <a:spAutoFit/>
          </a:bodyPr>
          <a:lstStyle/>
          <a:p>
            <a:pPr algn="just">
              <a:lnSpc>
                <a:spcPct val="107000"/>
              </a:lnSpc>
              <a:spcAft>
                <a:spcPts val="800"/>
              </a:spcAft>
            </a:pPr>
            <a:r>
              <a:rPr lang="en-US" sz="3200" b="1" dirty="0" err="1">
                <a:solidFill>
                  <a:srgbClr val="0070C0"/>
                </a:solidFill>
                <a:latin typeface="Calibri" panose="020F0502020204030204" pitchFamily="34" charset="0"/>
                <a:ea typeface="Yu Mincho" panose="02020400000000000000" pitchFamily="18" charset="-128"/>
                <a:cs typeface="Arial" panose="020B0604020202020204" pitchFamily="34" charset="0"/>
              </a:rPr>
              <a:t>Koristiti</a:t>
            </a:r>
            <a:r>
              <a:rPr lang="en-US" sz="3200" b="1"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3200" b="1" dirty="0" err="1">
                <a:solidFill>
                  <a:srgbClr val="0070C0"/>
                </a:solidFill>
                <a:latin typeface="Calibri" panose="020F0502020204030204" pitchFamily="34" charset="0"/>
                <a:ea typeface="Yu Mincho" panose="02020400000000000000" pitchFamily="18" charset="-128"/>
                <a:cs typeface="Arial" panose="020B0604020202020204" pitchFamily="34" charset="0"/>
              </a:rPr>
              <a:t>akreditirane</a:t>
            </a:r>
            <a:r>
              <a:rPr lang="en-US" sz="3200" b="1"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3200" b="1" dirty="0" err="1">
                <a:solidFill>
                  <a:srgbClr val="0070C0"/>
                </a:solidFill>
                <a:latin typeface="Calibri" panose="020F0502020204030204" pitchFamily="34" charset="0"/>
                <a:ea typeface="Yu Mincho" panose="02020400000000000000" pitchFamily="18" charset="-128"/>
                <a:cs typeface="Arial" panose="020B0604020202020204" pitchFamily="34" charset="0"/>
              </a:rPr>
              <a:t>stranice</a:t>
            </a:r>
            <a:endParaRPr lang="hr-HR" sz="3200" b="1"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44117" y="1225374"/>
            <a:ext cx="14599765" cy="1446509"/>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3.1. </a:t>
            </a:r>
            <a:r>
              <a:rPr lang="en-US" sz="4400" b="1" dirty="0" err="1">
                <a:solidFill>
                  <a:schemeClr val="tx1"/>
                </a:solidFill>
                <a:ea typeface="Helvetica Neue"/>
                <a:cs typeface="Helvetica Neue"/>
                <a:sym typeface="Helvetica Neue"/>
              </a:rPr>
              <a:t>Načini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prepoznavanja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zdravstvenih</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dezinformacija</a:t>
            </a:r>
            <a:r>
              <a:rPr lang="en-US" sz="4400" b="1" dirty="0">
                <a:solidFill>
                  <a:schemeClr val="tx1"/>
                </a:solidFill>
                <a:ea typeface="Helvetica Neue"/>
                <a:cs typeface="Helvetica Neue"/>
                <a:sym typeface="Helvetica Neue"/>
              </a:rPr>
              <a:t> </a:t>
            </a:r>
            <a:endParaRPr lang="hr-HR" sz="4400" b="1" dirty="0">
              <a:solidFill>
                <a:schemeClr val="tx1"/>
              </a:solidFill>
              <a:ea typeface="Helvetica Neue"/>
              <a:cs typeface="Helvetica Neue"/>
              <a:sym typeface="Helvetica Neue"/>
            </a:endParaRPr>
          </a:p>
        </p:txBody>
      </p:sp>
      <p:sp>
        <p:nvSpPr>
          <p:cNvPr id="6" name="TextBox 5">
            <a:extLst>
              <a:ext uri="{FF2B5EF4-FFF2-40B4-BE49-F238E27FC236}">
                <a16:creationId xmlns:a16="http://schemas.microsoft.com/office/drawing/2014/main" id="{9FE44B84-4444-40CD-AB69-137C29A7908D}"/>
              </a:ext>
            </a:extLst>
          </p:cNvPr>
          <p:cNvSpPr txBox="1"/>
          <p:nvPr/>
        </p:nvSpPr>
        <p:spPr>
          <a:xfrm>
            <a:off x="1557461" y="4004338"/>
            <a:ext cx="5462337" cy="4133119"/>
          </a:xfrm>
          <a:prstGeom prst="rect">
            <a:avLst/>
          </a:prstGeom>
          <a:noFill/>
        </p:spPr>
        <p:txBody>
          <a:bodyPr wrap="square" rtlCol="0">
            <a:spAutoFit/>
          </a:bodyPr>
          <a:lstStyle/>
          <a:p>
            <a:pPr algn="just">
              <a:lnSpc>
                <a:spcPct val="107000"/>
              </a:lnSpc>
              <a:spcAft>
                <a:spcPts val="800"/>
              </a:spcAft>
            </a:pPr>
            <a:endParaRPr lang="hr-HR" sz="24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AutoNum type="arabicPeriod"/>
            </a:pPr>
            <a:r>
              <a:rPr lang="it-IT" sz="2400" dirty="0">
                <a:solidFill>
                  <a:schemeClr val="tx1"/>
                </a:solidFill>
                <a:latin typeface="+mn-lt"/>
                <a:ea typeface="Yu Mincho" panose="02020400000000000000" pitchFamily="18" charset="-128"/>
                <a:cs typeface="Arial" panose="020B0604020202020204" pitchFamily="34" charset="0"/>
              </a:rPr>
              <a:t>autori i </a:t>
            </a:r>
            <a:r>
              <a:rPr lang="it-IT" sz="2400" dirty="0" err="1">
                <a:solidFill>
                  <a:schemeClr val="tx1"/>
                </a:solidFill>
                <a:latin typeface="+mn-lt"/>
                <a:ea typeface="Yu Mincho" panose="02020400000000000000" pitchFamily="18" charset="-128"/>
                <a:cs typeface="Arial" panose="020B0604020202020204" pitchFamily="34" charset="0"/>
              </a:rPr>
              <a:t>urednici</a:t>
            </a:r>
            <a:r>
              <a:rPr lang="it-IT" sz="2400" dirty="0">
                <a:solidFill>
                  <a:schemeClr val="tx1"/>
                </a:solidFill>
                <a:latin typeface="+mn-lt"/>
                <a:ea typeface="Yu Mincho" panose="02020400000000000000" pitchFamily="18" charset="-128"/>
                <a:cs typeface="Arial" panose="020B0604020202020204" pitchFamily="34" charset="0"/>
              </a:rPr>
              <a:t> su </a:t>
            </a:r>
            <a:r>
              <a:rPr lang="it-IT" sz="2400" dirty="0" err="1">
                <a:solidFill>
                  <a:schemeClr val="tx1"/>
                </a:solidFill>
                <a:latin typeface="+mn-lt"/>
                <a:ea typeface="Yu Mincho" panose="02020400000000000000" pitchFamily="18" charset="-128"/>
                <a:cs typeface="Arial" panose="020B0604020202020204" pitchFamily="34" charset="0"/>
              </a:rPr>
              <a:t>jasno</a:t>
            </a:r>
            <a:r>
              <a:rPr lang="it-IT" sz="2400" dirty="0">
                <a:solidFill>
                  <a:schemeClr val="tx1"/>
                </a:solidFill>
                <a:latin typeface="+mn-lt"/>
                <a:ea typeface="Yu Mincho" panose="02020400000000000000" pitchFamily="18" charset="-128"/>
                <a:cs typeface="Arial" panose="020B0604020202020204" pitchFamily="34" charset="0"/>
              </a:rPr>
              <a:t> </a:t>
            </a:r>
            <a:r>
              <a:rPr lang="it-IT" sz="2400" dirty="0" err="1">
                <a:solidFill>
                  <a:schemeClr val="tx1"/>
                </a:solidFill>
                <a:latin typeface="+mn-lt"/>
                <a:ea typeface="Yu Mincho" panose="02020400000000000000" pitchFamily="18" charset="-128"/>
                <a:cs typeface="Arial" panose="020B0604020202020204" pitchFamily="34" charset="0"/>
              </a:rPr>
              <a:t>istaknuti</a:t>
            </a:r>
            <a:r>
              <a:rPr lang="en-US" sz="2400" dirty="0">
                <a:solidFill>
                  <a:schemeClr val="tx1"/>
                </a:solidFill>
                <a:latin typeface="+mn-lt"/>
                <a:ea typeface="Yu Mincho" panose="02020400000000000000" pitchFamily="18" charset="-128"/>
                <a:cs typeface="Arial" panose="020B0604020202020204" pitchFamily="34" charset="0"/>
              </a:rPr>
              <a:t>it </a:t>
            </a:r>
            <a:endParaRPr lang="hr-HR" sz="24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AutoNum type="arabicPeriod"/>
            </a:pPr>
            <a:r>
              <a:rPr lang="en-US" sz="2400" dirty="0" err="1">
                <a:solidFill>
                  <a:schemeClr val="tx1"/>
                </a:solidFill>
                <a:latin typeface="+mn-lt"/>
                <a:ea typeface="Yu Mincho" panose="02020400000000000000" pitchFamily="18" charset="-128"/>
                <a:cs typeface="Arial" panose="020B0604020202020204" pitchFamily="34" charset="0"/>
              </a:rPr>
              <a:t>navedeno</a:t>
            </a:r>
            <a:r>
              <a:rPr lang="en-US" sz="2400" dirty="0">
                <a:solidFill>
                  <a:schemeClr val="tx1"/>
                </a:solidFill>
                <a:latin typeface="+mn-lt"/>
                <a:ea typeface="Yu Mincho" panose="02020400000000000000" pitchFamily="18" charset="-128"/>
                <a:cs typeface="Arial" panose="020B0604020202020204" pitchFamily="34" charset="0"/>
              </a:rPr>
              <a:t> da </a:t>
            </a:r>
            <a:r>
              <a:rPr lang="en-US" sz="2400" dirty="0" err="1">
                <a:solidFill>
                  <a:schemeClr val="tx1"/>
                </a:solidFill>
                <a:latin typeface="+mn-lt"/>
                <a:ea typeface="Yu Mincho" panose="02020400000000000000" pitchFamily="18" charset="-128"/>
                <a:cs typeface="Arial" panose="020B0604020202020204" pitchFamily="34" charset="0"/>
              </a:rPr>
              <a:t>stranica</a:t>
            </a:r>
            <a:r>
              <a:rPr lang="en-US" sz="2400" dirty="0">
                <a:solidFill>
                  <a:schemeClr val="tx1"/>
                </a:solidFill>
                <a:latin typeface="+mn-lt"/>
                <a:ea typeface="Yu Mincho" panose="02020400000000000000" pitchFamily="18" charset="-128"/>
                <a:cs typeface="Arial" panose="020B0604020202020204" pitchFamily="34" charset="0"/>
              </a:rPr>
              <a:t> i </a:t>
            </a:r>
            <a:r>
              <a:rPr lang="en-US" sz="2400" dirty="0" err="1">
                <a:solidFill>
                  <a:schemeClr val="tx1"/>
                </a:solidFill>
                <a:latin typeface="+mn-lt"/>
                <a:ea typeface="Yu Mincho" panose="02020400000000000000" pitchFamily="18" charset="-128"/>
                <a:cs typeface="Arial" panose="020B0604020202020204" pitchFamily="34" charset="0"/>
              </a:rPr>
              <a:t>sadržaj</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na</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njoj</a:t>
            </a:r>
            <a:r>
              <a:rPr lang="en-US" sz="2400" dirty="0">
                <a:solidFill>
                  <a:schemeClr val="tx1"/>
                </a:solidFill>
                <a:latin typeface="+mn-lt"/>
                <a:ea typeface="Yu Mincho" panose="02020400000000000000" pitchFamily="18" charset="-128"/>
                <a:cs typeface="Arial" panose="020B0604020202020204" pitchFamily="34" charset="0"/>
              </a:rPr>
              <a:t> ne </a:t>
            </a:r>
            <a:r>
              <a:rPr lang="en-US" sz="2400" dirty="0" err="1">
                <a:solidFill>
                  <a:schemeClr val="tx1"/>
                </a:solidFill>
                <a:latin typeface="+mn-lt"/>
                <a:ea typeface="Yu Mincho" panose="02020400000000000000" pitchFamily="18" charset="-128"/>
                <a:cs typeface="Arial" panose="020B0604020202020204" pitchFamily="34" charset="0"/>
              </a:rPr>
              <a:t>mogu</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zamijeniti</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posjet</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liječniku</a:t>
            </a:r>
            <a:endParaRPr lang="hr-HR" sz="24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AutoNum type="arabicPeriod"/>
            </a:pPr>
            <a:r>
              <a:rPr lang="en-US" sz="2400" dirty="0" err="1">
                <a:solidFill>
                  <a:schemeClr val="tx1"/>
                </a:solidFill>
                <a:latin typeface="+mn-lt"/>
                <a:ea typeface="Yu Mincho" panose="02020400000000000000" pitchFamily="18" charset="-128"/>
                <a:cs typeface="Arial" panose="020B0604020202020204" pitchFamily="34" charset="0"/>
              </a:rPr>
              <a:t>štite</a:t>
            </a:r>
            <a:r>
              <a:rPr lang="en-US" sz="2400" dirty="0">
                <a:solidFill>
                  <a:schemeClr val="tx1"/>
                </a:solidFill>
                <a:latin typeface="+mn-lt"/>
                <a:ea typeface="Yu Mincho" panose="02020400000000000000" pitchFamily="18" charset="-128"/>
                <a:cs typeface="Arial" panose="020B0604020202020204" pitchFamily="34" charset="0"/>
              </a:rPr>
              <a:t> se </a:t>
            </a:r>
            <a:r>
              <a:rPr lang="en-US" sz="2400" dirty="0" err="1">
                <a:solidFill>
                  <a:schemeClr val="tx1"/>
                </a:solidFill>
                <a:latin typeface="+mn-lt"/>
                <a:ea typeface="Yu Mincho" panose="02020400000000000000" pitchFamily="18" charset="-128"/>
                <a:cs typeface="Arial" panose="020B0604020202020204" pitchFamily="34" charset="0"/>
              </a:rPr>
              <a:t>korisnički</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podaci</a:t>
            </a:r>
            <a:endParaRPr lang="hr-HR" sz="24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AutoNum type="arabicPeriod"/>
            </a:pPr>
            <a:r>
              <a:rPr lang="en-US" sz="2400" dirty="0" err="1">
                <a:solidFill>
                  <a:schemeClr val="tx1"/>
                </a:solidFill>
                <a:latin typeface="+mn-lt"/>
                <a:ea typeface="Yu Mincho" panose="02020400000000000000" pitchFamily="18" charset="-128"/>
                <a:cs typeface="Arial" panose="020B0604020202020204" pitchFamily="34" charset="0"/>
              </a:rPr>
              <a:t>stranica</a:t>
            </a:r>
            <a:r>
              <a:rPr lang="en-US" sz="2400" dirty="0">
                <a:solidFill>
                  <a:schemeClr val="tx1"/>
                </a:solidFill>
                <a:latin typeface="+mn-lt"/>
                <a:ea typeface="Yu Mincho" panose="02020400000000000000" pitchFamily="18" charset="-128"/>
                <a:cs typeface="Arial" panose="020B0604020202020204" pitchFamily="34" charset="0"/>
              </a:rPr>
              <a:t> se </a:t>
            </a:r>
            <a:r>
              <a:rPr lang="en-US" sz="2400" dirty="0" err="1">
                <a:solidFill>
                  <a:schemeClr val="tx1"/>
                </a:solidFill>
                <a:latin typeface="+mn-lt"/>
                <a:ea typeface="Yu Mincho" panose="02020400000000000000" pitchFamily="18" charset="-128"/>
                <a:cs typeface="Arial" panose="020B0604020202020204" pitchFamily="34" charset="0"/>
              </a:rPr>
              <a:t>ažurira</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naveden</a:t>
            </a:r>
            <a:r>
              <a:rPr lang="en-US" sz="2400" dirty="0">
                <a:solidFill>
                  <a:schemeClr val="tx1"/>
                </a:solidFill>
                <a:latin typeface="+mn-lt"/>
                <a:ea typeface="Yu Mincho" panose="02020400000000000000" pitchFamily="18" charset="-128"/>
                <a:cs typeface="Arial" panose="020B0604020202020204" pitchFamily="34" charset="0"/>
              </a:rPr>
              <a:t> je datum </a:t>
            </a:r>
            <a:r>
              <a:rPr lang="en-US" sz="2400" dirty="0" err="1">
                <a:solidFill>
                  <a:schemeClr val="tx1"/>
                </a:solidFill>
                <a:latin typeface="+mn-lt"/>
                <a:ea typeface="Yu Mincho" panose="02020400000000000000" pitchFamily="18" charset="-128"/>
                <a:cs typeface="Arial" panose="020B0604020202020204" pitchFamily="34" charset="0"/>
              </a:rPr>
              <a:t>zadnje</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izmjene</a:t>
            </a:r>
            <a:endParaRPr lang="hr-HR" sz="24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AutoNum type="arabicPeriod"/>
            </a:pPr>
            <a:r>
              <a:rPr lang="en-US" sz="2400" dirty="0" err="1">
                <a:solidFill>
                  <a:schemeClr val="tx1"/>
                </a:solidFill>
                <a:latin typeface="+mn-lt"/>
                <a:ea typeface="Yu Mincho" panose="02020400000000000000" pitchFamily="18" charset="-128"/>
                <a:cs typeface="Arial" panose="020B0604020202020204" pitchFamily="34" charset="0"/>
              </a:rPr>
              <a:t>informacije</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su</a:t>
            </a:r>
            <a:r>
              <a:rPr lang="en-US" sz="2400" dirty="0">
                <a:solidFill>
                  <a:schemeClr val="tx1"/>
                </a:solidFill>
                <a:latin typeface="+mn-lt"/>
                <a:ea typeface="Yu Mincho" panose="02020400000000000000" pitchFamily="18" charset="-128"/>
                <a:cs typeface="Arial" panose="020B0604020202020204" pitchFamily="34" charset="0"/>
              </a:rPr>
              <a:t> </a:t>
            </a:r>
            <a:r>
              <a:rPr lang="en-US" sz="2400" dirty="0" err="1">
                <a:solidFill>
                  <a:schemeClr val="tx1"/>
                </a:solidFill>
                <a:latin typeface="+mn-lt"/>
                <a:ea typeface="Yu Mincho" panose="02020400000000000000" pitchFamily="18" charset="-128"/>
                <a:cs typeface="Arial" panose="020B0604020202020204" pitchFamily="34" charset="0"/>
              </a:rPr>
              <a:t>objektivne</a:t>
            </a:r>
            <a:r>
              <a:rPr lang="en-US" sz="2400" dirty="0">
                <a:solidFill>
                  <a:schemeClr val="tx1"/>
                </a:solidFill>
                <a:latin typeface="+mn-lt"/>
                <a:ea typeface="Yu Mincho" panose="02020400000000000000" pitchFamily="18" charset="-128"/>
                <a:cs typeface="Arial" panose="020B0604020202020204" pitchFamily="34" charset="0"/>
              </a:rPr>
              <a:t> i </a:t>
            </a:r>
            <a:r>
              <a:rPr lang="en-US" sz="2400" dirty="0" err="1">
                <a:solidFill>
                  <a:schemeClr val="tx1"/>
                </a:solidFill>
                <a:latin typeface="+mn-lt"/>
                <a:ea typeface="Yu Mincho" panose="02020400000000000000" pitchFamily="18" charset="-128"/>
                <a:cs typeface="Arial" panose="020B0604020202020204" pitchFamily="34" charset="0"/>
              </a:rPr>
              <a:t>potpune</a:t>
            </a:r>
            <a:endParaRPr lang="hr-HR" sz="2400" dirty="0">
              <a:solidFill>
                <a:schemeClr val="tx1"/>
              </a:solidFill>
              <a:latin typeface="+mn-lt"/>
              <a:ea typeface="Yu Mincho" panose="02020400000000000000" pitchFamily="18" charset="-128"/>
              <a:cs typeface="Arial" panose="020B0604020202020204" pitchFamily="34" charset="0"/>
            </a:endParaRPr>
          </a:p>
        </p:txBody>
      </p:sp>
      <p:sp>
        <p:nvSpPr>
          <p:cNvPr id="8" name="TextBox 7">
            <a:extLst>
              <a:ext uri="{FF2B5EF4-FFF2-40B4-BE49-F238E27FC236}">
                <a16:creationId xmlns:a16="http://schemas.microsoft.com/office/drawing/2014/main" id="{84A86663-793F-4EF5-992B-58543AF4B94E}"/>
              </a:ext>
            </a:extLst>
          </p:cNvPr>
          <p:cNvSpPr txBox="1"/>
          <p:nvPr/>
        </p:nvSpPr>
        <p:spPr>
          <a:xfrm>
            <a:off x="11658802" y="4527639"/>
            <a:ext cx="5812028" cy="3355214"/>
          </a:xfrm>
          <a:prstGeom prst="rect">
            <a:avLst/>
          </a:prstGeom>
          <a:noFill/>
        </p:spPr>
        <p:txBody>
          <a:bodyPr wrap="square" rtlCol="0">
            <a:spAutoFit/>
          </a:bodyPr>
          <a:lstStyle/>
          <a:p>
            <a:pPr algn="just">
              <a:lnSpc>
                <a:spcPct val="107000"/>
              </a:lnSpc>
              <a:spcAft>
                <a:spcPts val="800"/>
              </a:spcAft>
            </a:pPr>
            <a:r>
              <a:rPr lang="hr-HR" sz="2400" dirty="0">
                <a:solidFill>
                  <a:schemeClr val="tx1"/>
                </a:solidFill>
                <a:latin typeface="Calibri" panose="020F0502020204030204" pitchFamily="34" charset="0"/>
                <a:ea typeface="Yu Mincho" panose="02020400000000000000" pitchFamily="18" charset="-128"/>
                <a:cs typeface="Arial" panose="020B0604020202020204" pitchFamily="34" charset="0"/>
              </a:rPr>
              <a:t>6.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stranica</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je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sučeljem</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pristupačna</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korisniku</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i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ima</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istaknutu</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misiju</a:t>
            </a:r>
            <a:endParaRPr lang="hr-HR" sz="24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hr-HR" sz="2400" dirty="0">
                <a:solidFill>
                  <a:schemeClr val="tx1"/>
                </a:solidFill>
                <a:latin typeface="Calibri" panose="020F0502020204030204" pitchFamily="34" charset="0"/>
                <a:ea typeface="Yu Mincho" panose="02020400000000000000" pitchFamily="18" charset="-128"/>
                <a:cs typeface="Arial" panose="020B0604020202020204" pitchFamily="34" charset="0"/>
              </a:rPr>
              <a:t>7.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svi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izvori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financijskih</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sredstava</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su</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jasno</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navedeni</a:t>
            </a:r>
            <a:endParaRPr lang="hr-HR" sz="24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hr-HR" sz="2400" dirty="0">
                <a:solidFill>
                  <a:schemeClr val="tx1"/>
                </a:solidFill>
                <a:latin typeface="Calibri" panose="020F0502020204030204" pitchFamily="34" charset="0"/>
                <a:ea typeface="Yu Mincho" panose="02020400000000000000" pitchFamily="18" charset="-128"/>
                <a:cs typeface="Arial" panose="020B0604020202020204" pitchFamily="34" charset="0"/>
              </a:rPr>
              <a:t>8.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sve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reklame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moraju</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biti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istaknute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kao</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reklame</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kako</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bi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ih</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čitatelj</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mogao</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razlikovati</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od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zdravstvenog</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sadržaja</a:t>
            </a:r>
            <a:r>
              <a:rPr lang="en-US" sz="2400" dirty="0">
                <a:solidFill>
                  <a:schemeClr val="tx1"/>
                </a:solidFill>
                <a:latin typeface="Calibri" panose="020F0502020204030204" pitchFamily="34" charset="0"/>
                <a:ea typeface="Yu Mincho" panose="02020400000000000000" pitchFamily="18" charset="-128"/>
                <a:cs typeface="Arial" panose="020B0604020202020204" pitchFamily="34" charset="0"/>
              </a:rPr>
              <a:t> </a:t>
            </a:r>
            <a:r>
              <a:rPr lang="en-US" sz="2400" dirty="0" err="1">
                <a:solidFill>
                  <a:schemeClr val="tx1"/>
                </a:solidFill>
                <a:latin typeface="Calibri" panose="020F0502020204030204" pitchFamily="34" charset="0"/>
                <a:ea typeface="Yu Mincho" panose="02020400000000000000" pitchFamily="18" charset="-128"/>
                <a:cs typeface="Arial" panose="020B0604020202020204" pitchFamily="34" charset="0"/>
              </a:rPr>
              <a:t>stranice</a:t>
            </a:r>
            <a:endParaRPr lang="hr-HR" sz="24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US" sz="1200" dirty="0">
                <a:solidFill>
                  <a:schemeClr val="tx1"/>
                </a:solidFill>
                <a:latin typeface="Calibri" panose="020F0502020204030204" pitchFamily="34" charset="0"/>
                <a:ea typeface="Yu Mincho" panose="02020400000000000000" pitchFamily="18" charset="-128"/>
                <a:cs typeface="Arial" panose="020B0604020202020204" pitchFamily="34" charset="0"/>
              </a:rPr>
              <a:t>.</a:t>
            </a:r>
          </a:p>
        </p:txBody>
      </p:sp>
      <p:pic>
        <p:nvPicPr>
          <p:cNvPr id="10242" name="Picture 2" descr="Blue exclamation point button Digital Art by Henrik Lehnerer - Pixels">
            <a:extLst>
              <a:ext uri="{FF2B5EF4-FFF2-40B4-BE49-F238E27FC236}">
                <a16:creationId xmlns:a16="http://schemas.microsoft.com/office/drawing/2014/main" id="{B1ED73B8-EC75-4D32-9B74-A618CB72DE6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76741" y="4284501"/>
            <a:ext cx="3261042" cy="32610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4E6D1BF-AEF9-44F3-9204-60ABACADB44E}"/>
              </a:ext>
            </a:extLst>
          </p:cNvPr>
          <p:cNvSpPr txBox="1"/>
          <p:nvPr/>
        </p:nvSpPr>
        <p:spPr>
          <a:xfrm>
            <a:off x="5659394" y="3302193"/>
            <a:ext cx="9601200" cy="461665"/>
          </a:xfrm>
          <a:prstGeom prst="rect">
            <a:avLst/>
          </a:prstGeom>
          <a:noFill/>
        </p:spPr>
        <p:txBody>
          <a:bodyPr wrap="square" rtlCol="0">
            <a:spAutoFit/>
          </a:bodyPr>
          <a:lstStyle/>
          <a:p>
            <a:r>
              <a:rPr lang="hr-HR" sz="2400" dirty="0"/>
              <a:t>Stranice mogu biti akreditirane ako zadovoljavaju osam uvjeta:</a:t>
            </a:r>
          </a:p>
        </p:txBody>
      </p:sp>
    </p:spTree>
    <p:extLst>
      <p:ext uri="{BB962C8B-B14F-4D97-AF65-F5344CB8AC3E}">
        <p14:creationId xmlns:p14="http://schemas.microsoft.com/office/powerpoint/2010/main" val="2062639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18;p6">
            <a:extLst>
              <a:ext uri="{FF2B5EF4-FFF2-40B4-BE49-F238E27FC236}">
                <a16:creationId xmlns:a16="http://schemas.microsoft.com/office/drawing/2014/main" id="{D9C5382D-B6E7-48FB-A81D-D69C2756CF3D}"/>
              </a:ext>
            </a:extLst>
          </p:cNvPr>
          <p:cNvSpPr txBox="1"/>
          <p:nvPr/>
        </p:nvSpPr>
        <p:spPr>
          <a:xfrm>
            <a:off x="1823583" y="1212294"/>
            <a:ext cx="14168073" cy="1446509"/>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3.1. </a:t>
            </a:r>
            <a:r>
              <a:rPr lang="en-US" sz="4400" b="1" dirty="0" err="1">
                <a:solidFill>
                  <a:schemeClr val="tx1"/>
                </a:solidFill>
                <a:ea typeface="Helvetica Neue"/>
                <a:cs typeface="Helvetica Neue"/>
                <a:sym typeface="Helvetica Neue"/>
              </a:rPr>
              <a:t>Načini</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prepoznavanja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zdravstvenih</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dezinformacija</a:t>
            </a:r>
            <a:r>
              <a:rPr lang="en-US" sz="4400" b="1" dirty="0">
                <a:solidFill>
                  <a:schemeClr val="tx1"/>
                </a:solidFill>
                <a:ea typeface="Helvetica Neue"/>
                <a:cs typeface="Helvetica Neue"/>
                <a:sym typeface="Helvetica Neue"/>
              </a:rPr>
              <a:t> </a:t>
            </a:r>
          </a:p>
        </p:txBody>
      </p:sp>
      <p:sp>
        <p:nvSpPr>
          <p:cNvPr id="4" name="TextBox 3">
            <a:extLst>
              <a:ext uri="{FF2B5EF4-FFF2-40B4-BE49-F238E27FC236}">
                <a16:creationId xmlns:a16="http://schemas.microsoft.com/office/drawing/2014/main" id="{281E15D1-F9DE-4F12-A3CD-9512F7BBB162}"/>
              </a:ext>
            </a:extLst>
          </p:cNvPr>
          <p:cNvSpPr txBox="1"/>
          <p:nvPr/>
        </p:nvSpPr>
        <p:spPr>
          <a:xfrm>
            <a:off x="1823583" y="2922737"/>
            <a:ext cx="15714283" cy="892552"/>
          </a:xfrm>
          <a:prstGeom prst="rect">
            <a:avLst/>
          </a:prstGeom>
          <a:noFill/>
        </p:spPr>
        <p:txBody>
          <a:bodyPr wrap="square" rtlCol="0">
            <a:spAutoFit/>
          </a:bodyPr>
          <a:lstStyle/>
          <a:p>
            <a:r>
              <a:rPr lang="hr-HR" sz="2600" dirty="0">
                <a:latin typeface="+mn-lt"/>
              </a:rPr>
              <a:t>Pretraživati specijalizirane web stranice čiji su sadržaji usmjereni na prevenciju zdravlja i sprječavanje bolesti, te stranice – portale na kojima postoji mogućnost dobivanja odgovora na upite vezane uz zdravlje</a:t>
            </a:r>
          </a:p>
        </p:txBody>
      </p:sp>
      <p:sp>
        <p:nvSpPr>
          <p:cNvPr id="7" name="TextBox 6">
            <a:extLst>
              <a:ext uri="{FF2B5EF4-FFF2-40B4-BE49-F238E27FC236}">
                <a16:creationId xmlns:a16="http://schemas.microsoft.com/office/drawing/2014/main" id="{87B7D2EC-E081-43B4-AC46-E70B7D81AC89}"/>
              </a:ext>
            </a:extLst>
          </p:cNvPr>
          <p:cNvSpPr txBox="1"/>
          <p:nvPr/>
        </p:nvSpPr>
        <p:spPr>
          <a:xfrm>
            <a:off x="1722973" y="5008004"/>
            <a:ext cx="7957751" cy="3914598"/>
          </a:xfrm>
          <a:prstGeom prst="rect">
            <a:avLst/>
          </a:prstGeom>
          <a:noFill/>
        </p:spPr>
        <p:txBody>
          <a:bodyPr wrap="square" rtlCol="0">
            <a:spAutoFit/>
          </a:bodyPr>
          <a:lstStyle/>
          <a:p>
            <a:pPr algn="just">
              <a:lnSpc>
                <a:spcPct val="107000"/>
              </a:lnSpc>
              <a:spcAft>
                <a:spcPts val="800"/>
              </a:spcAft>
            </a:pPr>
            <a:r>
              <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2"/>
              </a:rPr>
              <a:t>https://www.hzjz.hr/</a:t>
            </a:r>
            <a:r>
              <a:rPr lang="hr-HR" sz="28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3"/>
              </a:rPr>
              <a:t>https://stampar.hr/hr</a:t>
            </a:r>
            <a:r>
              <a:rPr lang="hr-HR" sz="28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4"/>
              </a:rPr>
              <a:t>https://eurohealthnet.eu/</a:t>
            </a:r>
            <a:r>
              <a:rPr lang="hr-HR" sz="28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hr-HR" sz="28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5"/>
              </a:rPr>
              <a:t>https://www.who.int/</a:t>
            </a:r>
            <a:r>
              <a:rPr lang="hr-HR" sz="28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p>
          <a:p>
            <a:pPr algn="just">
              <a:lnSpc>
                <a:spcPct val="107000"/>
              </a:lnSpc>
              <a:spcAft>
                <a:spcPts val="800"/>
              </a:spcAft>
            </a:pPr>
            <a:r>
              <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6"/>
              </a:rPr>
              <a:t>https://united-healthcare.eu/</a:t>
            </a:r>
            <a:r>
              <a:rPr lang="hr-HR" sz="28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7"/>
              </a:rPr>
              <a:t>https://www.iss.it/web/iss-en</a:t>
            </a:r>
            <a:r>
              <a:rPr lang="hr-HR" sz="2800" dirty="0">
                <a:solidFill>
                  <a:srgbClr val="0070C0"/>
                </a:solidFill>
                <a:latin typeface="Calibri" panose="020F0502020204030204" pitchFamily="34" charset="0"/>
                <a:ea typeface="Yu Mincho" panose="02020400000000000000" pitchFamily="18" charset="-128"/>
                <a:cs typeface="Arial" panose="020B0604020202020204" pitchFamily="34" charset="0"/>
              </a:rPr>
              <a:t> </a:t>
            </a: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algn="just">
              <a:lnSpc>
                <a:spcPct val="107000"/>
              </a:lnSpc>
              <a:spcAft>
                <a:spcPts val="800"/>
              </a:spcAft>
            </a:pPr>
            <a:r>
              <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hlinkClick r:id="rId8"/>
              </a:rPr>
              <a:t>https://www.sciensano.be/en/health-topics</a:t>
            </a: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sp>
        <p:nvSpPr>
          <p:cNvPr id="9" name="Rectangle 8">
            <a:extLst>
              <a:ext uri="{FF2B5EF4-FFF2-40B4-BE49-F238E27FC236}">
                <a16:creationId xmlns:a16="http://schemas.microsoft.com/office/drawing/2014/main" id="{9F1232B1-229A-4E02-9139-9C6E37068477}"/>
              </a:ext>
            </a:extLst>
          </p:cNvPr>
          <p:cNvSpPr/>
          <p:nvPr/>
        </p:nvSpPr>
        <p:spPr>
          <a:xfrm>
            <a:off x="1566026" y="4018800"/>
            <a:ext cx="5392823" cy="595932"/>
          </a:xfrm>
          <a:prstGeom prst="rect">
            <a:avLst/>
          </a:prstGeom>
        </p:spPr>
        <p:txBody>
          <a:bodyPr wrap="none">
            <a:spAutoFit/>
          </a:bodyPr>
          <a:lstStyle/>
          <a:p>
            <a:pPr algn="just">
              <a:lnSpc>
                <a:spcPct val="107000"/>
              </a:lnSpc>
              <a:spcAft>
                <a:spcPts val="800"/>
              </a:spcAft>
            </a:pPr>
            <a:r>
              <a:rPr lang="en-US" sz="3200" b="1" dirty="0" err="1">
                <a:solidFill>
                  <a:srgbClr val="0070C0"/>
                </a:solidFill>
                <a:latin typeface="Calibri" panose="020F0502020204030204" pitchFamily="34" charset="0"/>
                <a:ea typeface="Yu Mincho" panose="02020400000000000000" pitchFamily="18" charset="-128"/>
                <a:cs typeface="Arial" panose="020B0604020202020204" pitchFamily="34" charset="0"/>
              </a:rPr>
              <a:t>Primjeri</a:t>
            </a:r>
            <a:r>
              <a:rPr lang="en-US" sz="3200" b="1"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3200" b="1" dirty="0" err="1">
                <a:solidFill>
                  <a:srgbClr val="0070C0"/>
                </a:solidFill>
                <a:latin typeface="Calibri" panose="020F0502020204030204" pitchFamily="34" charset="0"/>
                <a:ea typeface="Yu Mincho" panose="02020400000000000000" pitchFamily="18" charset="-128"/>
                <a:cs typeface="Arial" panose="020B0604020202020204" pitchFamily="34" charset="0"/>
              </a:rPr>
              <a:t>akreditiranih</a:t>
            </a:r>
            <a:r>
              <a:rPr lang="en-US" sz="3200" b="1" dirty="0">
                <a:solidFill>
                  <a:srgbClr val="0070C0"/>
                </a:solidFill>
                <a:latin typeface="Calibri" panose="020F0502020204030204" pitchFamily="34" charset="0"/>
                <a:ea typeface="Yu Mincho" panose="02020400000000000000" pitchFamily="18" charset="-128"/>
                <a:cs typeface="Arial" panose="020B0604020202020204" pitchFamily="34" charset="0"/>
              </a:rPr>
              <a:t> </a:t>
            </a:r>
            <a:r>
              <a:rPr lang="en-US" sz="3200" b="1" dirty="0" err="1">
                <a:solidFill>
                  <a:srgbClr val="0070C0"/>
                </a:solidFill>
                <a:latin typeface="Calibri" panose="020F0502020204030204" pitchFamily="34" charset="0"/>
                <a:ea typeface="Yu Mincho" panose="02020400000000000000" pitchFamily="18" charset="-128"/>
                <a:cs typeface="Arial" panose="020B0604020202020204" pitchFamily="34" charset="0"/>
              </a:rPr>
              <a:t>stranica</a:t>
            </a:r>
            <a:r>
              <a:rPr lang="en-US" sz="3200" b="1" dirty="0">
                <a:solidFill>
                  <a:srgbClr val="0070C0"/>
                </a:solidFill>
                <a:latin typeface="Calibri" panose="020F0502020204030204" pitchFamily="34" charset="0"/>
                <a:ea typeface="Yu Mincho" panose="02020400000000000000" pitchFamily="18" charset="-128"/>
                <a:cs typeface="Arial" panose="020B0604020202020204" pitchFamily="34" charset="0"/>
              </a:rPr>
              <a:t>:</a:t>
            </a:r>
            <a:endParaRPr lang="hr-HR" sz="3200" b="1" dirty="0">
              <a:solidFill>
                <a:srgbClr val="0070C0"/>
              </a:solidFill>
              <a:latin typeface="Calibri" panose="020F0502020204030204" pitchFamily="34" charset="0"/>
              <a:ea typeface="Yu Mincho" panose="02020400000000000000" pitchFamily="18" charset="-128"/>
              <a:cs typeface="Arial" panose="020B0604020202020204" pitchFamily="34" charset="0"/>
            </a:endParaRPr>
          </a:p>
        </p:txBody>
      </p:sp>
      <p:pic>
        <p:nvPicPr>
          <p:cNvPr id="1026" name="Picture 2" descr="Hrvatski zavod za javno zdravstvo | Hrvatski zavod za javno zdravstvo">
            <a:extLst>
              <a:ext uri="{FF2B5EF4-FFF2-40B4-BE49-F238E27FC236}">
                <a16:creationId xmlns:a16="http://schemas.microsoft.com/office/drawing/2014/main" id="{E3B14036-AF4A-4F1F-8874-D044495A7029}"/>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909318" y="4507731"/>
            <a:ext cx="2385655" cy="12357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očetna">
            <a:extLst>
              <a:ext uri="{FF2B5EF4-FFF2-40B4-BE49-F238E27FC236}">
                <a16:creationId xmlns:a16="http://schemas.microsoft.com/office/drawing/2014/main" id="{56D44D11-8E87-4811-B9D7-669BD53A42C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3496252" y="5470855"/>
            <a:ext cx="2062918" cy="8022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ld Health Organization Logo, symbol, meaning, history, PNG, brand">
            <a:extLst>
              <a:ext uri="{FF2B5EF4-FFF2-40B4-BE49-F238E27FC236}">
                <a16:creationId xmlns:a16="http://schemas.microsoft.com/office/drawing/2014/main" id="{7E0903E7-9398-4219-86A3-49BF05FE0EDC}"/>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0787448" y="6635578"/>
            <a:ext cx="2385655" cy="2101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6936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797051" y="2925658"/>
            <a:ext cx="13880096" cy="6388608"/>
          </a:xfrm>
          <a:prstGeom prst="rect">
            <a:avLst/>
          </a:prstGeom>
          <a:noFill/>
        </p:spPr>
        <p:txBody>
          <a:bodyPr wrap="square" rtlCol="0">
            <a:spAutoFit/>
          </a:bodyPr>
          <a:lstStyle/>
          <a:p>
            <a:pPr algn="just">
              <a:lnSpc>
                <a:spcPct val="107000"/>
              </a:lnSpc>
              <a:spcAft>
                <a:spcPts val="800"/>
              </a:spcAft>
            </a:pPr>
            <a:r>
              <a:rPr lang="en-US" sz="2600" dirty="0" err="1">
                <a:solidFill>
                  <a:schemeClr val="tx1"/>
                </a:solidFill>
                <a:latin typeface="+mn-lt"/>
                <a:ea typeface="Yu Mincho" panose="02020400000000000000" pitchFamily="18" charset="-128"/>
                <a:cs typeface="Arial" panose="020B0604020202020204" pitchFamily="34" charset="0"/>
              </a:rPr>
              <a:t>Odgovorno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korištenje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internetskog</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svijeta</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ovom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slučaju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zdravstvenih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zahtijeva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pridržavanje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nekoliko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pravila</a:t>
            </a:r>
            <a:r>
              <a:rPr lang="en-US" sz="2600" dirty="0">
                <a:solidFill>
                  <a:schemeClr val="tx1"/>
                </a:solidFill>
                <a:latin typeface="+mn-lt"/>
                <a:ea typeface="Yu Mincho" panose="02020400000000000000" pitchFamily="18" charset="-128"/>
                <a:cs typeface="Arial" panose="020B0604020202020204" pitchFamily="34" charset="0"/>
              </a:rPr>
              <a:t>.</a:t>
            </a: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Provjeriti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djeljenja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drugima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primjene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istih</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Potražiti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pouzdane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izvore</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posavjetovati</a:t>
            </a:r>
            <a:r>
              <a:rPr lang="en-US" sz="2600" dirty="0">
                <a:solidFill>
                  <a:schemeClr val="tx1"/>
                </a:solidFill>
                <a:latin typeface="+mn-lt"/>
                <a:ea typeface="Yu Mincho" panose="02020400000000000000" pitchFamily="18" charset="-128"/>
                <a:cs typeface="Arial" panose="020B0604020202020204" pitchFamily="34" charset="0"/>
              </a:rPr>
              <a:t> se </a:t>
            </a:r>
            <a:r>
              <a:rPr lang="en-US" sz="2600" dirty="0" err="1">
                <a:solidFill>
                  <a:schemeClr val="tx1"/>
                </a:solidFill>
                <a:latin typeface="+mn-lt"/>
                <a:ea typeface="Yu Mincho" panose="02020400000000000000" pitchFamily="18" charset="-128"/>
                <a:cs typeface="Arial" panose="020B0604020202020204" pitchFamily="34" charset="0"/>
              </a:rPr>
              <a:t>sa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stručnom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osobom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liječnik</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medicinska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sestra</a:t>
            </a:r>
            <a:r>
              <a:rPr lang="en-US" sz="2600" dirty="0">
                <a:solidFill>
                  <a:schemeClr val="tx1"/>
                </a:solidFill>
                <a:latin typeface="+mn-lt"/>
                <a:ea typeface="Yu Mincho" panose="02020400000000000000" pitchFamily="18" charset="-128"/>
                <a:cs typeface="Arial" panose="020B0604020202020204" pitchFamily="34" charset="0"/>
              </a:rPr>
              <a:t>/</a:t>
            </a:r>
            <a:r>
              <a:rPr lang="en-US" sz="2600" dirty="0" err="1">
                <a:solidFill>
                  <a:schemeClr val="tx1"/>
                </a:solidFill>
                <a:latin typeface="+mn-lt"/>
                <a:ea typeface="Yu Mincho" panose="02020400000000000000" pitchFamily="18" charset="-128"/>
                <a:cs typeface="Arial" panose="020B0604020202020204" pitchFamily="34" charset="0"/>
              </a:rPr>
              <a:t>tehničar</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kako</a:t>
            </a:r>
            <a:r>
              <a:rPr lang="en-US" sz="2600" dirty="0">
                <a:solidFill>
                  <a:schemeClr val="tx1"/>
                </a:solidFill>
                <a:latin typeface="+mn-lt"/>
                <a:ea typeface="Yu Mincho" panose="02020400000000000000" pitchFamily="18" charset="-128"/>
                <a:cs typeface="Arial" panose="020B0604020202020204" pitchFamily="34" charset="0"/>
              </a:rPr>
              <a:t> bi </a:t>
            </a:r>
            <a:r>
              <a:rPr lang="en-US" sz="2600" dirty="0" err="1">
                <a:solidFill>
                  <a:schemeClr val="tx1"/>
                </a:solidFill>
                <a:latin typeface="+mn-lt"/>
                <a:ea typeface="Yu Mincho" panose="02020400000000000000" pitchFamily="18" charset="-128"/>
                <a:cs typeface="Arial" panose="020B0604020202020204" pitchFamily="34" charset="0"/>
              </a:rPr>
              <a:t>potvrdili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točnost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informacije</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Objektivno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procijeniti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vjerodostojnost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sadržaja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razmatrajući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alternativne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perspektive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prije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primjene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dijeljenja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informacija</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Provjeriti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vjerodostojnost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izvora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traženjem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dokaza</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kontroliranjem</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tvrdnji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posebno</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slučajevima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čudotvornih</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jednostavnih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riješenja</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tretiranju</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liječenju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pojedinih</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stanja</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oboljenja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npr</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kronična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oboljenja</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dijabetes</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artritis</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isl.</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što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dovodi</a:t>
            </a:r>
            <a:r>
              <a:rPr lang="en-US" sz="2600" dirty="0">
                <a:solidFill>
                  <a:schemeClr val="tx1"/>
                </a:solidFill>
                <a:latin typeface="+mn-lt"/>
                <a:ea typeface="Yu Mincho" panose="02020400000000000000" pitchFamily="18" charset="-128"/>
                <a:cs typeface="Arial" panose="020B0604020202020204" pitchFamily="34" charset="0"/>
              </a:rPr>
              <a:t> u </a:t>
            </a:r>
            <a:r>
              <a:rPr lang="en-US" sz="2600" dirty="0" err="1">
                <a:solidFill>
                  <a:schemeClr val="tx1"/>
                </a:solidFill>
                <a:latin typeface="+mn-lt"/>
                <a:ea typeface="Yu Mincho" panose="02020400000000000000" pitchFamily="18" charset="-128"/>
                <a:cs typeface="Arial" panose="020B0604020202020204" pitchFamily="34" charset="0"/>
              </a:rPr>
              <a:t>pitanje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istinitost</a:t>
            </a:r>
            <a:r>
              <a:rPr lang="en-US" sz="2600" dirty="0">
                <a:solidFill>
                  <a:schemeClr val="tx1"/>
                </a:solidFill>
                <a:latin typeface="+mn-lt"/>
                <a:ea typeface="Yu Mincho" panose="02020400000000000000" pitchFamily="18" charset="-128"/>
                <a:cs typeface="Arial" panose="020B0604020202020204" pitchFamily="34" charset="0"/>
              </a:rPr>
              <a:t>.</a:t>
            </a:r>
            <a:endParaRPr lang="hr-HR" sz="2600" dirty="0">
              <a:solidFill>
                <a:schemeClr val="tx1"/>
              </a:solidFill>
              <a:latin typeface="+mn-lt"/>
              <a:ea typeface="Yu Mincho" panose="02020400000000000000" pitchFamily="18" charset="-128"/>
              <a:cs typeface="Arial" panose="020B0604020202020204" pitchFamily="34" charset="0"/>
            </a:endParaRPr>
          </a:p>
          <a:p>
            <a:pPr marL="457200" indent="-457200" algn="just">
              <a:lnSpc>
                <a:spcPct val="107000"/>
              </a:lnSpc>
              <a:spcAft>
                <a:spcPts val="800"/>
              </a:spcAft>
              <a:buFont typeface="Arial" panose="020B0604020202020204" pitchFamily="34" charset="0"/>
              <a:buChar char="•"/>
            </a:pPr>
            <a:r>
              <a:rPr lang="en-US" sz="2600" dirty="0" err="1">
                <a:solidFill>
                  <a:schemeClr val="tx1"/>
                </a:solidFill>
                <a:latin typeface="+mn-lt"/>
                <a:ea typeface="Yu Mincho" panose="02020400000000000000" pitchFamily="18" charset="-128"/>
                <a:cs typeface="Arial" panose="020B0604020202020204" pitchFamily="34" charset="0"/>
              </a:rPr>
              <a:t>Potražiti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druge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izvore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kako</a:t>
            </a:r>
            <a:r>
              <a:rPr lang="en-US" sz="2600" dirty="0">
                <a:solidFill>
                  <a:schemeClr val="tx1"/>
                </a:solidFill>
                <a:latin typeface="+mn-lt"/>
                <a:ea typeface="Yu Mincho" panose="02020400000000000000" pitchFamily="18" charset="-128"/>
                <a:cs typeface="Arial" panose="020B0604020202020204" pitchFamily="34" charset="0"/>
              </a:rPr>
              <a:t> bi se </a:t>
            </a:r>
            <a:r>
              <a:rPr lang="en-US" sz="2600" dirty="0" err="1">
                <a:solidFill>
                  <a:schemeClr val="tx1"/>
                </a:solidFill>
                <a:latin typeface="+mn-lt"/>
                <a:ea typeface="Yu Mincho" panose="02020400000000000000" pitchFamily="18" charset="-128"/>
                <a:cs typeface="Arial" panose="020B0604020202020204" pitchFamily="34" charset="0"/>
              </a:rPr>
              <a:t>dodatno</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educirali</a:t>
            </a:r>
            <a:r>
              <a:rPr lang="en-US" sz="2600" dirty="0">
                <a:solidFill>
                  <a:schemeClr val="tx1"/>
                </a:solidFill>
                <a:latin typeface="+mn-lt"/>
                <a:ea typeface="Yu Mincho" panose="02020400000000000000" pitchFamily="18" charset="-128"/>
                <a:cs typeface="Arial" panose="020B0604020202020204" pitchFamily="34" charset="0"/>
              </a:rPr>
              <a:t> i </a:t>
            </a:r>
            <a:r>
              <a:rPr lang="en-US" sz="2600" dirty="0" err="1">
                <a:solidFill>
                  <a:schemeClr val="tx1"/>
                </a:solidFill>
                <a:latin typeface="+mn-lt"/>
                <a:ea typeface="Yu Mincho" panose="02020400000000000000" pitchFamily="18" charset="-128"/>
                <a:cs typeface="Arial" panose="020B0604020202020204" pitchFamily="34" charset="0"/>
              </a:rPr>
              <a:t>bolje</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razumjeli</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temu</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bolest</a:t>
            </a:r>
            <a:r>
              <a:rPr lang="en-US" sz="2600" dirty="0">
                <a:solidFill>
                  <a:schemeClr val="tx1"/>
                </a:solidFill>
                <a:latin typeface="+mn-lt"/>
                <a:ea typeface="Yu Mincho" panose="02020400000000000000" pitchFamily="18" charset="-128"/>
                <a:cs typeface="Arial" panose="020B0604020202020204" pitchFamily="34" charset="0"/>
              </a:rPr>
              <a:t>, </a:t>
            </a:r>
            <a:r>
              <a:rPr lang="en-US" sz="2600" dirty="0" err="1">
                <a:solidFill>
                  <a:schemeClr val="tx1"/>
                </a:solidFill>
                <a:latin typeface="+mn-lt"/>
                <a:ea typeface="Yu Mincho" panose="02020400000000000000" pitchFamily="18" charset="-128"/>
                <a:cs typeface="Arial" panose="020B0604020202020204" pitchFamily="34" charset="0"/>
              </a:rPr>
              <a:t>stanje</a:t>
            </a:r>
            <a:r>
              <a:rPr lang="en-US" sz="2600" dirty="0">
                <a:solidFill>
                  <a:schemeClr val="tx1"/>
                </a:solidFill>
                <a:latin typeface="+mn-lt"/>
                <a:ea typeface="Yu Mincho" panose="02020400000000000000" pitchFamily="18" charset="-128"/>
                <a:cs typeface="Arial" panose="020B0604020202020204" pitchFamily="34" charset="0"/>
              </a:rPr>
              <a:t>).</a:t>
            </a:r>
            <a:endParaRPr lang="hr-HR" sz="2600" dirty="0">
              <a:solidFill>
                <a:schemeClr val="tx1"/>
              </a:solidFill>
              <a:latin typeface="+mn-lt"/>
              <a:ea typeface="Yu Mincho" panose="02020400000000000000" pitchFamily="18" charset="-128"/>
              <a:cs typeface="Arial" panose="020B0604020202020204" pitchFamily="34" charset="0"/>
            </a:endParaRPr>
          </a:p>
          <a:p>
            <a:pPr algn="just">
              <a:lnSpc>
                <a:spcPct val="107000"/>
              </a:lnSpc>
              <a:spcAft>
                <a:spcPts val="800"/>
              </a:spcAft>
            </a:pPr>
            <a:endParaRPr lang="en-US" sz="2800" dirty="0">
              <a:solidFill>
                <a:schemeClr val="tx1"/>
              </a:solidFill>
              <a:latin typeface="Calibri" panose="020F0502020204030204" pitchFamily="34" charset="0"/>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797051" y="1121681"/>
            <a:ext cx="14168073" cy="1446509"/>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3.2. </a:t>
            </a:r>
            <a:r>
              <a:rPr lang="en-US" sz="4400" b="1" dirty="0" err="1">
                <a:solidFill>
                  <a:schemeClr val="tx1"/>
                </a:solidFill>
                <a:ea typeface="Helvetica Neue"/>
                <a:cs typeface="Helvetica Neue"/>
                <a:sym typeface="Helvetica Neue"/>
              </a:rPr>
              <a:t>Odgovorno</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upravljanje</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internetskim</a:t>
            </a:r>
            <a:r>
              <a:rPr lang="en-US" sz="4400" b="1" dirty="0">
                <a:solidFill>
                  <a:schemeClr val="tx1"/>
                </a:solidFill>
                <a:ea typeface="Helvetica Neue"/>
                <a:cs typeface="Helvetica Neue"/>
                <a:sym typeface="Helvetica Neue"/>
              </a:rPr>
              <a:t> </a:t>
            </a:r>
            <a:endParaRPr lang="hr-HR" sz="4400" b="1" dirty="0">
              <a:solidFill>
                <a:schemeClr val="tx1"/>
              </a:solidFill>
              <a:ea typeface="Helvetica Neue"/>
              <a:cs typeface="Helvetica Neue"/>
              <a:sym typeface="Helvetica Neue"/>
            </a:endParaRPr>
          </a:p>
          <a:p>
            <a:pPr lvl="0"/>
            <a:r>
              <a:rPr lang="hr-HR"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izvorima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zdravstvenih</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informacija</a:t>
            </a:r>
            <a:endParaRPr lang="en-US" sz="44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5633370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2111941" y="2264158"/>
            <a:ext cx="13390323" cy="6104107"/>
          </a:xfrm>
          <a:prstGeom prst="rect">
            <a:avLst/>
          </a:prstGeom>
          <a:noFill/>
        </p:spPr>
        <p:txBody>
          <a:bodyPr wrap="square" rtlCol="0">
            <a:spAutoFit/>
          </a:bodyPr>
          <a:lstStyle/>
          <a:p>
            <a:pPr algn="just">
              <a:lnSpc>
                <a:spcPct val="107000"/>
              </a:lnSpc>
              <a:spcAft>
                <a:spcPts val="800"/>
              </a:spcAft>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Prije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korištenja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dijeljenja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provjeriti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informacije</a:t>
            </a:r>
            <a:r>
              <a:rPr lang="en-US" sz="2800" dirty="0">
                <a:solidFill>
                  <a:schemeClr val="tx1"/>
                </a:solidFill>
                <a:latin typeface="+mn-lt"/>
                <a:ea typeface="Yu Mincho" panose="02020400000000000000" pitchFamily="18" charset="-128"/>
                <a:cs typeface="Arial" panose="020B0604020202020204" pitchFamily="34" charset="0"/>
              </a:rPr>
              <a:t>:</a:t>
            </a:r>
            <a:r>
              <a:rPr lang="hr-HR"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provjerit</a:t>
            </a:r>
            <a:r>
              <a:rPr lang="hr-HR" sz="2800" dirty="0">
                <a:solidFill>
                  <a:schemeClr val="tx1"/>
                </a:solidFill>
                <a:latin typeface="+mn-lt"/>
                <a:ea typeface="Yu Mincho" panose="02020400000000000000" pitchFamily="18" charset="-128"/>
                <a:cs typeface="Arial" panose="020B0604020202020204" pitchFamily="34" charset="0"/>
              </a:rPr>
              <a: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autentičnost</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vjerodostojnost</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pouzdanih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organizacija</a:t>
            </a:r>
            <a:r>
              <a:rPr lang="en-US" sz="2800" dirty="0">
                <a:solidFill>
                  <a:schemeClr val="tx1"/>
                </a:solidFill>
                <a:latin typeface="+mn-lt"/>
                <a:ea typeface="Yu Mincho" panose="02020400000000000000" pitchFamily="18" charset="-128"/>
                <a:cs typeface="Arial" panose="020B0604020202020204" pitchFamily="34" charset="0"/>
              </a:rPr>
              <a:t> za </a:t>
            </a:r>
            <a:r>
              <a:rPr lang="en-US" sz="2800" dirty="0" err="1">
                <a:solidFill>
                  <a:schemeClr val="tx1"/>
                </a:solidFill>
                <a:latin typeface="+mn-lt"/>
                <a:ea typeface="Yu Mincho" panose="02020400000000000000" pitchFamily="18" charset="-128"/>
                <a:cs typeface="Arial" panose="020B0604020202020204" pitchFamily="34" charset="0"/>
              </a:rPr>
              <a:t>provjeru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činjenica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zdravstveno</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osoblje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specijalizirane-zdravstvene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ustanove</a:t>
            </a:r>
            <a:r>
              <a:rPr lang="en-US" sz="2800" dirty="0">
                <a:solidFill>
                  <a:schemeClr val="tx1"/>
                </a:solidFill>
                <a:latin typeface="+mn-lt"/>
                <a:ea typeface="Yu Mincho" panose="02020400000000000000" pitchFamily="18" charset="-128"/>
                <a:cs typeface="Arial" panose="020B0604020202020204" pitchFamily="34" charset="0"/>
              </a:rPr>
              <a:t>….)</a:t>
            </a:r>
            <a:endParaRPr lang="hr-HR" sz="2800" dirty="0">
              <a:solidFill>
                <a:schemeClr val="tx1"/>
              </a:solidFill>
              <a:latin typeface="+mn-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endParaRPr lang="en-US" sz="2800" dirty="0">
              <a:solidFill>
                <a:schemeClr val="tx1"/>
              </a:solidFill>
              <a:latin typeface="+mn-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Koristiti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pouzdane</a:t>
            </a:r>
            <a:r>
              <a:rPr lang="en-US" sz="2800" dirty="0">
                <a:solidFill>
                  <a:schemeClr val="tx1"/>
                </a:solidFill>
                <a:latin typeface="+mn-lt"/>
                <a:ea typeface="Yu Mincho" panose="02020400000000000000" pitchFamily="18" charset="-128"/>
                <a:cs typeface="Arial" panose="020B0604020202020204" pitchFamily="34" charset="0"/>
              </a:rPr>
              <a:t> - </a:t>
            </a:r>
            <a:r>
              <a:rPr lang="en-US" sz="2800" dirty="0" err="1">
                <a:solidFill>
                  <a:schemeClr val="tx1"/>
                </a:solidFill>
                <a:latin typeface="+mn-lt"/>
                <a:ea typeface="Yu Mincho" panose="02020400000000000000" pitchFamily="18" charset="-128"/>
                <a:cs typeface="Arial" panose="020B0604020202020204" pitchFamily="34" charset="0"/>
              </a:rPr>
              <a:t>specijalizirane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izvore</a:t>
            </a:r>
            <a:r>
              <a:rPr lang="en-US" sz="2800" dirty="0">
                <a:solidFill>
                  <a:schemeClr val="tx1"/>
                </a:solidFill>
                <a:latin typeface="+mn-lt"/>
                <a:ea typeface="Yu Mincho" panose="02020400000000000000" pitchFamily="18" charset="-128"/>
                <a:cs typeface="Arial" panose="020B0604020202020204" pitchFamily="34" charset="0"/>
              </a:rPr>
              <a:t>: </a:t>
            </a:r>
            <a:r>
              <a:rPr lang="hr-HR" sz="2800" dirty="0">
                <a:solidFill>
                  <a:schemeClr val="tx1"/>
                </a:solidFill>
                <a:latin typeface="+mn-lt"/>
                <a:ea typeface="Yu Mincho" panose="02020400000000000000" pitchFamily="18" charset="-128"/>
                <a:cs typeface="Arial" panose="020B0604020202020204" pitchFamily="34" charset="0"/>
              </a:rPr>
              <a:t>o</a:t>
            </a:r>
            <a:r>
              <a:rPr lang="en-US" sz="2800" dirty="0" err="1">
                <a:solidFill>
                  <a:schemeClr val="tx1"/>
                </a:solidFill>
                <a:latin typeface="+mn-lt"/>
                <a:ea typeface="Yu Mincho" panose="02020400000000000000" pitchFamily="18" charset="-128"/>
                <a:cs typeface="Arial" panose="020B0604020202020204" pitchFamily="34" charset="0"/>
              </a:rPr>
              <a:t>slonite</a:t>
            </a:r>
            <a:r>
              <a:rPr lang="en-US" sz="2800" dirty="0">
                <a:solidFill>
                  <a:schemeClr val="tx1"/>
                </a:solidFill>
                <a:latin typeface="+mn-lt"/>
                <a:ea typeface="Yu Mincho" panose="02020400000000000000" pitchFamily="18" charset="-128"/>
                <a:cs typeface="Arial" panose="020B0604020202020204" pitchFamily="34" charset="0"/>
              </a:rPr>
              <a:t> se </a:t>
            </a:r>
            <a:r>
              <a:rPr lang="en-US" sz="2800" dirty="0" err="1">
                <a:solidFill>
                  <a:schemeClr val="tx1"/>
                </a:solidFill>
                <a:latin typeface="+mn-lt"/>
                <a:ea typeface="Yu Mincho" panose="02020400000000000000" pitchFamily="18" charset="-128"/>
                <a:cs typeface="Arial" panose="020B0604020202020204" pitchFamily="34" charset="0"/>
              </a:rPr>
              <a:t>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pouzdane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izvora</a:t>
            </a:r>
            <a:r>
              <a:rPr lang="en-US" sz="2800" dirty="0">
                <a:solidFill>
                  <a:schemeClr val="tx1"/>
                </a:solidFill>
                <a:latin typeface="+mn-lt"/>
                <a:ea typeface="Yu Mincho" panose="02020400000000000000" pitchFamily="18" charset="-128"/>
                <a:cs typeface="Arial" panose="020B0604020202020204" pitchFamily="34" charset="0"/>
              </a:rPr>
              <a:t> za </a:t>
            </a:r>
            <a:r>
              <a:rPr lang="en-US" sz="2800" dirty="0" err="1">
                <a:solidFill>
                  <a:schemeClr val="tx1"/>
                </a:solidFill>
                <a:latin typeface="+mn-lt"/>
                <a:ea typeface="Yu Mincho" panose="02020400000000000000" pitchFamily="18" charset="-128"/>
                <a:cs typeface="Arial" panose="020B0604020202020204" pitchFamily="34" charset="0"/>
              </a:rPr>
              <a:t>dobivanje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zdravstvenih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kako</a:t>
            </a:r>
            <a:r>
              <a:rPr lang="en-US" sz="2800" dirty="0">
                <a:solidFill>
                  <a:schemeClr val="tx1"/>
                </a:solidFill>
                <a:latin typeface="+mn-lt"/>
                <a:ea typeface="Yu Mincho" panose="02020400000000000000" pitchFamily="18" charset="-128"/>
                <a:cs typeface="Arial" panose="020B0604020202020204" pitchFamily="34" charset="0"/>
              </a:rPr>
              <a:t> bi </a:t>
            </a:r>
            <a:r>
              <a:rPr lang="en-US" sz="2800" dirty="0" err="1">
                <a:solidFill>
                  <a:schemeClr val="tx1"/>
                </a:solidFill>
                <a:latin typeface="+mn-lt"/>
                <a:ea typeface="Yu Mincho" panose="02020400000000000000" pitchFamily="18" charset="-128"/>
                <a:cs typeface="Arial" panose="020B0604020202020204" pitchFamily="34" charset="0"/>
              </a:rPr>
              <a:t>izbjegli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dezinformacije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Pratiti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specijalizirane</a:t>
            </a:r>
            <a:r>
              <a:rPr lang="en-US" sz="2800" dirty="0">
                <a:solidFill>
                  <a:schemeClr val="tx1"/>
                </a:solidFill>
                <a:latin typeface="+mn-lt"/>
                <a:ea typeface="Yu Mincho" panose="02020400000000000000" pitchFamily="18" charset="-128"/>
                <a:cs typeface="Arial" panose="020B0604020202020204" pitchFamily="34" charset="0"/>
              </a:rPr>
              <a:t> web </a:t>
            </a:r>
            <a:r>
              <a:rPr lang="en-US" sz="2800" dirty="0" err="1">
                <a:solidFill>
                  <a:schemeClr val="tx1"/>
                </a:solidFill>
                <a:latin typeface="+mn-lt"/>
                <a:ea typeface="Yu Mincho" panose="02020400000000000000" pitchFamily="18" charset="-128"/>
                <a:cs typeface="Arial" panose="020B0604020202020204" pitchFamily="34" charset="0"/>
              </a:rPr>
              <a:t>stranice</a:t>
            </a:r>
            <a:r>
              <a:rPr lang="en-US" sz="2800" dirty="0">
                <a:solidFill>
                  <a:schemeClr val="tx1"/>
                </a:solidFill>
                <a:latin typeface="+mn-lt"/>
                <a:ea typeface="Yu Mincho" panose="02020400000000000000" pitchFamily="18" charset="-128"/>
                <a:cs typeface="Arial" panose="020B0604020202020204" pitchFamily="34" charset="0"/>
              </a:rPr>
              <a:t> za </a:t>
            </a:r>
            <a:r>
              <a:rPr lang="en-US" sz="2800" dirty="0" err="1">
                <a:solidFill>
                  <a:schemeClr val="tx1"/>
                </a:solidFill>
                <a:latin typeface="+mn-lt"/>
                <a:ea typeface="Yu Mincho" panose="02020400000000000000" pitchFamily="18" charset="-128"/>
                <a:cs typeface="Arial" panose="020B0604020202020204" pitchFamily="34" charset="0"/>
              </a:rPr>
              <a:t>provjeru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činjenica</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stručnjake</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raznim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područjima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zdravstva</a:t>
            </a:r>
            <a:r>
              <a:rPr lang="en-US" sz="2800" dirty="0">
                <a:solidFill>
                  <a:schemeClr val="tx1"/>
                </a:solidFill>
                <a:latin typeface="+mn-lt"/>
                <a:ea typeface="Yu Mincho" panose="02020400000000000000" pitchFamily="18" charset="-128"/>
                <a:cs typeface="Arial" panose="020B0604020202020204" pitchFamily="34" charset="0"/>
              </a:rPr>
              <a:t>.</a:t>
            </a:r>
            <a:endParaRPr lang="hr-HR" sz="2800" dirty="0">
              <a:solidFill>
                <a:schemeClr val="tx1"/>
              </a:solidFill>
              <a:latin typeface="+mn-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endParaRPr lang="en-US" sz="2800" dirty="0">
              <a:solidFill>
                <a:schemeClr val="tx1"/>
              </a:solidFill>
              <a:latin typeface="+mn-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Provjera</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analiza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činjenica</a:t>
            </a:r>
            <a:r>
              <a:rPr lang="en-US" sz="2800" dirty="0">
                <a:solidFill>
                  <a:schemeClr val="tx1"/>
                </a:solidFill>
                <a:latin typeface="+mn-lt"/>
                <a:ea typeface="Yu Mincho" panose="02020400000000000000" pitchFamily="18" charset="-128"/>
                <a:cs typeface="Arial" panose="020B0604020202020204" pitchFamily="34" charset="0"/>
              </a:rPr>
              <a:t>: </a:t>
            </a:r>
            <a:r>
              <a:rPr lang="hr-HR" sz="2800" dirty="0">
                <a:solidFill>
                  <a:schemeClr val="tx1"/>
                </a:solidFill>
                <a:latin typeface="+mn-lt"/>
                <a:ea typeface="Yu Mincho" panose="02020400000000000000" pitchFamily="18" charset="-128"/>
                <a:cs typeface="Arial" panose="020B0604020202020204" pitchFamily="34" charset="0"/>
              </a:rPr>
              <a:t>r</a:t>
            </a:r>
            <a:r>
              <a:rPr lang="en-US" sz="2800" dirty="0" err="1">
                <a:solidFill>
                  <a:schemeClr val="tx1"/>
                </a:solidFill>
                <a:latin typeface="+mn-lt"/>
                <a:ea typeface="Yu Mincho" panose="02020400000000000000" pitchFamily="18" charset="-128"/>
                <a:cs typeface="Arial" panose="020B0604020202020204" pitchFamily="34" charset="0"/>
              </a:rPr>
              <a:t>azvijati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kritički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način</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razmišljanja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provjerom</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pronađenih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Ocijeniti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vjerodostojnost</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provjeriti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dokaze</a:t>
            </a:r>
            <a:r>
              <a:rPr lang="en-US" sz="2800" dirty="0">
                <a:solidFill>
                  <a:schemeClr val="tx1"/>
                </a:solidFill>
                <a:latin typeface="+mn-lt"/>
                <a:ea typeface="Yu Mincho" panose="02020400000000000000" pitchFamily="18" charset="-128"/>
                <a:cs typeface="Arial" panose="020B0604020202020204" pitchFamily="34" charset="0"/>
              </a:rPr>
              <a:t> </a:t>
            </a: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968368" y="1220210"/>
            <a:ext cx="14168073"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3.3. </a:t>
            </a:r>
            <a:r>
              <a:rPr lang="en-US" sz="4400" b="1" dirty="0" err="1">
                <a:solidFill>
                  <a:schemeClr val="tx1"/>
                </a:solidFill>
                <a:ea typeface="Helvetica Neue"/>
                <a:cs typeface="Helvetica Neue"/>
                <a:sym typeface="Helvetica Neue"/>
              </a:rPr>
              <a:t>Odgovorno</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ponašanje</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na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interenetu</a:t>
            </a:r>
            <a:endParaRPr lang="en-US" sz="4400" b="1" dirty="0">
              <a:solidFill>
                <a:schemeClr val="tx1"/>
              </a:solidFill>
              <a:ea typeface="Helvetica Neue"/>
              <a:cs typeface="Helvetica Neue"/>
              <a:sym typeface="Helvetica Neue"/>
            </a:endParaRPr>
          </a:p>
        </p:txBody>
      </p:sp>
    </p:spTree>
    <p:extLst>
      <p:ext uri="{BB962C8B-B14F-4D97-AF65-F5344CB8AC3E}">
        <p14:creationId xmlns:p14="http://schemas.microsoft.com/office/powerpoint/2010/main" val="41405167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316D32-E6C2-4F83-AEA7-ED913FEAEECB}"/>
              </a:ext>
            </a:extLst>
          </p:cNvPr>
          <p:cNvSpPr txBox="1"/>
          <p:nvPr/>
        </p:nvSpPr>
        <p:spPr>
          <a:xfrm>
            <a:off x="1636636" y="2442393"/>
            <a:ext cx="7279843" cy="6001515"/>
          </a:xfrm>
          <a:prstGeom prst="rect">
            <a:avLst/>
          </a:prstGeom>
          <a:noFill/>
        </p:spPr>
        <p:txBody>
          <a:bodyPr wrap="square" rtlCol="0">
            <a:spAutoFit/>
          </a:bodyPr>
          <a:lstStyle/>
          <a:p>
            <a:pPr algn="just">
              <a:lnSpc>
                <a:spcPct val="107000"/>
              </a:lnSpc>
              <a:spcAft>
                <a:spcPts val="800"/>
              </a:spcAft>
            </a:pPr>
            <a:endParaRPr lang="en-US" sz="2800" dirty="0">
              <a:solidFill>
                <a:srgbClr val="0070C0"/>
              </a:solidFill>
              <a:latin typeface="Calibri" panose="020F0502020204030204" pitchFamily="34" charset="0"/>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Koristi</a:t>
            </a:r>
            <a:r>
              <a:rPr lang="hr-HR" sz="2800" dirty="0">
                <a:solidFill>
                  <a:schemeClr val="tx1"/>
                </a:solidFill>
                <a:latin typeface="+mn-lt"/>
                <a:ea typeface="Yu Mincho" panose="02020400000000000000" pitchFamily="18" charset="-128"/>
                <a:cs typeface="Arial" panose="020B0604020202020204" pitchFamily="34" charset="0"/>
              </a:rPr>
              <a:t>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alate</a:t>
            </a:r>
            <a:r>
              <a:rPr lang="en-US" sz="2800" dirty="0">
                <a:solidFill>
                  <a:schemeClr val="tx1"/>
                </a:solidFill>
                <a:latin typeface="+mn-lt"/>
                <a:ea typeface="Yu Mincho" panose="02020400000000000000" pitchFamily="18" charset="-128"/>
                <a:cs typeface="Arial" panose="020B0604020202020204" pitchFamily="34" charset="0"/>
              </a:rPr>
              <a:t> za </a:t>
            </a:r>
            <a:r>
              <a:rPr lang="en-US" sz="2800" dirty="0" err="1">
                <a:solidFill>
                  <a:schemeClr val="tx1"/>
                </a:solidFill>
                <a:latin typeface="+mn-lt"/>
                <a:ea typeface="Yu Mincho" panose="02020400000000000000" pitchFamily="18" charset="-128"/>
                <a:cs typeface="Arial" panose="020B0604020202020204" pitchFamily="34" charset="0"/>
              </a:rPr>
              <a:t>provjeru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činjenica</a:t>
            </a:r>
            <a:r>
              <a:rPr lang="hr-HR" sz="2800" dirty="0">
                <a:solidFill>
                  <a:schemeClr val="tx1"/>
                </a:solidFill>
                <a:latin typeface="+mn-lt"/>
                <a:ea typeface="Yu Mincho" panose="02020400000000000000" pitchFamily="18" charset="-128"/>
                <a:cs typeface="Arial" panose="020B0604020202020204" pitchFamily="34" charset="0"/>
              </a:rPr>
              <a:t> </a:t>
            </a:r>
            <a:r>
              <a:rPr lang="en-US" sz="2800" dirty="0">
                <a:solidFill>
                  <a:schemeClr val="tx1"/>
                </a:solidFill>
                <a:latin typeface="+mn-lt"/>
                <a:ea typeface="Yu Mincho" panose="02020400000000000000" pitchFamily="18" charset="-128"/>
                <a:cs typeface="Arial" panose="020B0604020202020204" pitchFamily="34" charset="0"/>
              </a:rPr>
              <a:t>i </a:t>
            </a:r>
            <a:r>
              <a:rPr lang="en-US" sz="2800" dirty="0" err="1">
                <a:solidFill>
                  <a:schemeClr val="tx1"/>
                </a:solidFill>
                <a:latin typeface="+mn-lt"/>
                <a:ea typeface="Yu Mincho" panose="02020400000000000000" pitchFamily="18" charset="-128"/>
                <a:cs typeface="Arial" panose="020B0604020202020204" pitchFamily="34" charset="0"/>
              </a:rPr>
              <a:t>resurse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dostupne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internetu</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cilju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provjere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točnost</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tvrdnji</a:t>
            </a:r>
            <a:r>
              <a:rPr lang="hr-HR" sz="2800" dirty="0">
                <a:solidFill>
                  <a:schemeClr val="tx1"/>
                </a:solidFill>
                <a:latin typeface="+mn-lt"/>
                <a:ea typeface="Yu Mincho" panose="02020400000000000000" pitchFamily="18" charset="-128"/>
                <a:cs typeface="Arial" panose="020B0604020202020204" pitchFamily="34" charset="0"/>
              </a:rPr>
              <a:t> - </a:t>
            </a:r>
            <a:r>
              <a:rPr lang="en-US" sz="2800" dirty="0" err="1">
                <a:solidFill>
                  <a:schemeClr val="tx1"/>
                </a:solidFill>
                <a:latin typeface="+mn-lt"/>
                <a:ea typeface="Yu Mincho" panose="02020400000000000000" pitchFamily="18" charset="-128"/>
                <a:cs typeface="Arial" panose="020B0604020202020204" pitchFamily="34" charset="0"/>
              </a:rPr>
              <a:t>pretraživanje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drugih</a:t>
            </a:r>
            <a:r>
              <a:rPr lang="hr-HR"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specijaliziranih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stranica</a:t>
            </a:r>
            <a:r>
              <a:rPr lang="hr-HR"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izvora</a:t>
            </a:r>
            <a:r>
              <a:rPr lang="hr-HR" sz="2800" dirty="0">
                <a:solidFill>
                  <a:schemeClr val="tx1"/>
                </a:solidFill>
                <a:latin typeface="+mn-lt"/>
                <a:ea typeface="Yu Mincho" panose="02020400000000000000" pitchFamily="18" charset="-128"/>
                <a:cs typeface="Arial" panose="020B0604020202020204" pitchFamily="34" charset="0"/>
              </a:rPr>
              <a:t>)</a:t>
            </a:r>
            <a:r>
              <a:rPr lang="en-US" sz="2800" dirty="0">
                <a:solidFill>
                  <a:schemeClr val="tx1"/>
                </a:solidFill>
                <a:latin typeface="+mn-lt"/>
                <a:ea typeface="Yu Mincho" panose="02020400000000000000" pitchFamily="18" charset="-128"/>
                <a:cs typeface="Arial" panose="020B0604020202020204" pitchFamily="34" charset="0"/>
              </a:rPr>
              <a:t> u </a:t>
            </a:r>
            <a:r>
              <a:rPr lang="en-US" sz="2800" dirty="0" err="1">
                <a:solidFill>
                  <a:schemeClr val="tx1"/>
                </a:solidFill>
                <a:latin typeface="+mn-lt"/>
                <a:ea typeface="Yu Mincho" panose="02020400000000000000" pitchFamily="18" charset="-128"/>
                <a:cs typeface="Arial" panose="020B0604020202020204" pitchFamily="34" charset="0"/>
              </a:rPr>
              <a:t>cilju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provjere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navedenih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činjenica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vezanih</a:t>
            </a:r>
            <a:r>
              <a:rPr lang="en-US" sz="2800" dirty="0">
                <a:solidFill>
                  <a:schemeClr val="tx1"/>
                </a:solidFill>
                <a:latin typeface="+mn-lt"/>
                <a:ea typeface="Yu Mincho" panose="02020400000000000000" pitchFamily="18" charset="-128"/>
                <a:cs typeface="Arial" panose="020B0604020202020204" pitchFamily="34" charset="0"/>
              </a:rPr>
              <a:t> </a:t>
            </a:r>
            <a:r>
              <a:rPr lang="hr-HR" sz="2800" dirty="0">
                <a:solidFill>
                  <a:schemeClr val="tx1"/>
                </a:solidFill>
                <a:latin typeface="+mn-lt"/>
                <a:ea typeface="Yu Mincho" panose="02020400000000000000" pitchFamily="18" charset="-128"/>
                <a:cs typeface="Arial" panose="020B0604020202020204" pitchFamily="34" charset="0"/>
              </a:rPr>
              <a:t>za </a:t>
            </a:r>
            <a:r>
              <a:rPr lang="en-US" sz="2800" dirty="0" err="1">
                <a:solidFill>
                  <a:schemeClr val="tx1"/>
                </a:solidFill>
                <a:latin typeface="+mn-lt"/>
                <a:ea typeface="Yu Mincho" panose="02020400000000000000" pitchFamily="18" charset="-128"/>
                <a:cs typeface="Arial" panose="020B0604020202020204" pitchFamily="34" charset="0"/>
              </a:rPr>
              <a:t>zdravlje</a:t>
            </a:r>
            <a:endParaRPr lang="hr-HR" sz="2800" dirty="0">
              <a:solidFill>
                <a:schemeClr val="tx1"/>
              </a:solidFill>
              <a:latin typeface="+mn-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endParaRPr lang="hr-HR" sz="2800" dirty="0">
              <a:solidFill>
                <a:schemeClr val="tx1"/>
              </a:solidFill>
              <a:latin typeface="+mn-lt"/>
              <a:ea typeface="Yu Mincho" panose="02020400000000000000" pitchFamily="18" charset="-128"/>
              <a:cs typeface="Arial" panose="020B0604020202020204" pitchFamily="34" charset="0"/>
            </a:endParaRPr>
          </a:p>
          <a:p>
            <a:pPr marL="342900" indent="-342900" algn="just">
              <a:lnSpc>
                <a:spcPct val="107000"/>
              </a:lnSpc>
              <a:spcAft>
                <a:spcPts val="800"/>
              </a:spcAft>
              <a:buFont typeface="Arial" panose="020B0604020202020204" pitchFamily="34" charset="0"/>
              <a:buChar char="•"/>
            </a:pPr>
            <a:r>
              <a:rPr lang="en-US" sz="2800" dirty="0" err="1">
                <a:solidFill>
                  <a:schemeClr val="tx1"/>
                </a:solidFill>
                <a:latin typeface="+mn-lt"/>
                <a:ea typeface="Yu Mincho" panose="02020400000000000000" pitchFamily="18" charset="-128"/>
                <a:cs typeface="Arial" panose="020B0604020202020204" pitchFamily="34" charset="0"/>
              </a:rPr>
              <a:t>Prijaviti</a:t>
            </a:r>
            <a:r>
              <a:rPr lang="en-US" sz="2800" dirty="0">
                <a:solidFill>
                  <a:schemeClr val="tx1"/>
                </a:solidFill>
                <a:latin typeface="+mn-lt"/>
                <a:ea typeface="Yu Mincho" panose="02020400000000000000" pitchFamily="18" charset="-128"/>
                <a:cs typeface="Arial" panose="020B0604020202020204" pitchFamily="34" charset="0"/>
              </a:rPr>
              <a:t> i </a:t>
            </a:r>
            <a:r>
              <a:rPr lang="en-US" sz="2800" dirty="0" err="1">
                <a:solidFill>
                  <a:schemeClr val="tx1"/>
                </a:solidFill>
                <a:latin typeface="+mn-lt"/>
                <a:ea typeface="Yu Mincho" panose="02020400000000000000" pitchFamily="18" charset="-128"/>
                <a:cs typeface="Arial" panose="020B0604020202020204" pitchFamily="34" charset="0"/>
              </a:rPr>
              <a:t>označit</a:t>
            </a:r>
            <a:r>
              <a:rPr lang="hr-HR" sz="2800" dirty="0">
                <a:solidFill>
                  <a:schemeClr val="tx1"/>
                </a:solidFill>
                <a:latin typeface="+mn-lt"/>
                <a:ea typeface="Yu Mincho" panose="02020400000000000000" pitchFamily="18" charset="-128"/>
                <a:cs typeface="Arial" panose="020B0604020202020204" pitchFamily="34" charset="0"/>
              </a:rPr>
              <a: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dezinformacije</a:t>
            </a:r>
            <a:r>
              <a:rPr lang="hr-HR" sz="2800" dirty="0">
                <a:solidFill>
                  <a:schemeClr val="tx1"/>
                </a:solidFill>
                <a:latin typeface="+mn-lt"/>
                <a:ea typeface="Yu Mincho" panose="02020400000000000000" pitchFamily="18" charset="-128"/>
                <a:cs typeface="Arial" panose="020B0604020202020204" pitchFamily="34" charset="0"/>
              </a:rPr>
              <a:t>. </a:t>
            </a:r>
            <a:r>
              <a:rPr lang="en-US" sz="2800" dirty="0">
                <a:solidFill>
                  <a:schemeClr val="tx1"/>
                </a:solidFill>
                <a:latin typeface="+mn-lt"/>
                <a:ea typeface="Yu Mincho" panose="02020400000000000000" pitchFamily="18" charset="-128"/>
                <a:cs typeface="Arial" panose="020B0604020202020204" pitchFamily="34" charset="0"/>
              </a:rPr>
              <a:t>U </a:t>
            </a:r>
            <a:r>
              <a:rPr lang="en-US" sz="2800" dirty="0" err="1">
                <a:solidFill>
                  <a:schemeClr val="tx1"/>
                </a:solidFill>
                <a:latin typeface="+mn-lt"/>
                <a:ea typeface="Yu Mincho" panose="02020400000000000000" pitchFamily="18" charset="-128"/>
                <a:cs typeface="Arial" panose="020B0604020202020204" pitchFamily="34" charset="0"/>
              </a:rPr>
              <a:t>slučaju</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pronalaska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pogrešnih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lažnih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informacije</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prijavite</a:t>
            </a:r>
            <a:r>
              <a:rPr lang="hr-HR" sz="2800" dirty="0">
                <a:solidFill>
                  <a:schemeClr val="tx1"/>
                </a:solidFill>
                <a:latin typeface="+mn-lt"/>
                <a:ea typeface="Yu Mincho" panose="02020400000000000000" pitchFamily="18" charset="-128"/>
                <a:cs typeface="Arial" panose="020B0604020202020204" pitchFamily="34" charset="0"/>
              </a:rPr>
              <a:t>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ih</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platformi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ili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društvenoj</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mreži</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na</a:t>
            </a:r>
            <a:r>
              <a:rPr lang="en-US" sz="2800" dirty="0">
                <a:solidFill>
                  <a:schemeClr val="tx1"/>
                </a:solidFill>
                <a:latin typeface="+mn-lt"/>
                <a:ea typeface="Yu Mincho" panose="02020400000000000000" pitchFamily="18" charset="-128"/>
                <a:cs typeface="Arial" panose="020B0604020202020204" pitchFamily="34" charset="0"/>
              </a:rPr>
              <a:t> </a:t>
            </a:r>
            <a:r>
              <a:rPr lang="en-US" sz="2800" dirty="0" err="1">
                <a:solidFill>
                  <a:schemeClr val="tx1"/>
                </a:solidFill>
                <a:latin typeface="+mn-lt"/>
                <a:ea typeface="Yu Mincho" panose="02020400000000000000" pitchFamily="18" charset="-128"/>
                <a:cs typeface="Arial" panose="020B0604020202020204" pitchFamily="34" charset="0"/>
              </a:rPr>
              <a:t>kojoj</a:t>
            </a:r>
            <a:r>
              <a:rPr lang="en-US" sz="2800" dirty="0">
                <a:solidFill>
                  <a:schemeClr val="tx1"/>
                </a:solidFill>
                <a:latin typeface="+mn-lt"/>
                <a:ea typeface="Yu Mincho" panose="02020400000000000000" pitchFamily="18" charset="-128"/>
                <a:cs typeface="Arial" panose="020B0604020202020204" pitchFamily="34" charset="0"/>
              </a:rPr>
              <a:t> se </a:t>
            </a:r>
            <a:r>
              <a:rPr lang="en-US" sz="2800" dirty="0" err="1">
                <a:solidFill>
                  <a:schemeClr val="tx1"/>
                </a:solidFill>
                <a:latin typeface="+mn-lt"/>
                <a:ea typeface="Yu Mincho" panose="02020400000000000000" pitchFamily="18" charset="-128"/>
                <a:cs typeface="Arial" panose="020B0604020202020204" pitchFamily="34" charset="0"/>
              </a:rPr>
              <a:t>nalaze</a:t>
            </a:r>
            <a:endParaRPr lang="en-US" sz="2800" dirty="0">
              <a:solidFill>
                <a:schemeClr val="tx1"/>
              </a:solidFill>
              <a:latin typeface="+mn-lt"/>
              <a:ea typeface="Yu Mincho" panose="02020400000000000000" pitchFamily="18" charset="-128"/>
              <a:cs typeface="Arial" panose="020B0604020202020204" pitchFamily="34" charset="0"/>
            </a:endParaRPr>
          </a:p>
        </p:txBody>
      </p:sp>
      <p:sp>
        <p:nvSpPr>
          <p:cNvPr id="3" name="Google Shape;118;p6">
            <a:extLst>
              <a:ext uri="{FF2B5EF4-FFF2-40B4-BE49-F238E27FC236}">
                <a16:creationId xmlns:a16="http://schemas.microsoft.com/office/drawing/2014/main" id="{D9C5382D-B6E7-48FB-A81D-D69C2756CF3D}"/>
              </a:ext>
            </a:extLst>
          </p:cNvPr>
          <p:cNvSpPr txBox="1"/>
          <p:nvPr/>
        </p:nvSpPr>
        <p:spPr>
          <a:xfrm>
            <a:off x="1832443" y="1232794"/>
            <a:ext cx="14168073" cy="769401"/>
          </a:xfrm>
          <a:prstGeom prst="rect">
            <a:avLst/>
          </a:prstGeom>
          <a:noFill/>
          <a:ln>
            <a:noFill/>
          </a:ln>
        </p:spPr>
        <p:txBody>
          <a:bodyPr spcFirstLastPara="1" wrap="square" lIns="91425" tIns="45700" rIns="91425" bIns="45700" anchor="t" anchorCtr="0">
            <a:spAutoFit/>
          </a:bodyPr>
          <a:lstStyle/>
          <a:p>
            <a:pPr lvl="0"/>
            <a:r>
              <a:rPr lang="en-US" sz="4400" b="1" dirty="0">
                <a:solidFill>
                  <a:schemeClr val="tx1"/>
                </a:solidFill>
                <a:ea typeface="Helvetica Neue"/>
                <a:cs typeface="Helvetica Neue"/>
                <a:sym typeface="Helvetica Neue"/>
              </a:rPr>
              <a:t>3.3. </a:t>
            </a:r>
            <a:r>
              <a:rPr lang="en-US" sz="4400" b="1" dirty="0" err="1">
                <a:solidFill>
                  <a:schemeClr val="tx1"/>
                </a:solidFill>
                <a:ea typeface="Helvetica Neue"/>
                <a:cs typeface="Helvetica Neue"/>
                <a:sym typeface="Helvetica Neue"/>
              </a:rPr>
              <a:t>Odgovorno</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ponašanje</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na</a:t>
            </a:r>
            <a:r>
              <a:rPr lang="en-US" sz="4400" b="1" dirty="0">
                <a:solidFill>
                  <a:schemeClr val="tx1"/>
                </a:solidFill>
                <a:ea typeface="Helvetica Neue"/>
                <a:cs typeface="Helvetica Neue"/>
                <a:sym typeface="Helvetica Neue"/>
              </a:rPr>
              <a:t> </a:t>
            </a:r>
            <a:r>
              <a:rPr lang="en-US" sz="4400" b="1" dirty="0" err="1">
                <a:solidFill>
                  <a:schemeClr val="tx1"/>
                </a:solidFill>
                <a:ea typeface="Helvetica Neue"/>
                <a:cs typeface="Helvetica Neue"/>
                <a:sym typeface="Helvetica Neue"/>
              </a:rPr>
              <a:t>interenetu</a:t>
            </a:r>
            <a:endParaRPr lang="en-US" sz="4400" b="1" dirty="0">
              <a:solidFill>
                <a:schemeClr val="tx1"/>
              </a:solidFill>
              <a:ea typeface="Helvetica Neue"/>
              <a:cs typeface="Helvetica Neue"/>
              <a:sym typeface="Helvetica Neue"/>
            </a:endParaRPr>
          </a:p>
        </p:txBody>
      </p:sp>
      <p:pic>
        <p:nvPicPr>
          <p:cNvPr id="4" name="Picture 3">
            <a:extLst>
              <a:ext uri="{FF2B5EF4-FFF2-40B4-BE49-F238E27FC236}">
                <a16:creationId xmlns:a16="http://schemas.microsoft.com/office/drawing/2014/main" id="{1056F102-53C8-423A-AEE8-3E30E8F0510D}"/>
              </a:ext>
            </a:extLst>
          </p:cNvPr>
          <p:cNvPicPr>
            <a:picLocks noChangeAspect="1"/>
          </p:cNvPicPr>
          <p:nvPr/>
        </p:nvPicPr>
        <p:blipFill>
          <a:blip r:embed="rId2"/>
          <a:stretch>
            <a:fillRect/>
          </a:stretch>
        </p:blipFill>
        <p:spPr>
          <a:xfrm>
            <a:off x="10617314" y="3212757"/>
            <a:ext cx="6919715" cy="4460789"/>
          </a:xfrm>
          <a:prstGeom prst="rect">
            <a:avLst/>
          </a:prstGeom>
        </p:spPr>
      </p:pic>
      <p:sp>
        <p:nvSpPr>
          <p:cNvPr id="5" name="Rectangle 4">
            <a:extLst>
              <a:ext uri="{FF2B5EF4-FFF2-40B4-BE49-F238E27FC236}">
                <a16:creationId xmlns:a16="http://schemas.microsoft.com/office/drawing/2014/main" id="{24BF1A3A-B317-4A21-AA0F-4AE3972EB2F5}"/>
              </a:ext>
            </a:extLst>
          </p:cNvPr>
          <p:cNvSpPr/>
          <p:nvPr/>
        </p:nvSpPr>
        <p:spPr>
          <a:xfrm>
            <a:off x="11381874" y="8753938"/>
            <a:ext cx="6323141" cy="461665"/>
          </a:xfrm>
          <a:prstGeom prst="rect">
            <a:avLst/>
          </a:prstGeom>
        </p:spPr>
        <p:txBody>
          <a:bodyPr wrap="square">
            <a:spAutoFit/>
          </a:bodyPr>
          <a:lstStyle/>
          <a:p>
            <a:r>
              <a:rPr lang="hr-HR" sz="1200" dirty="0"/>
              <a:t>https://sites.google.com/a/uconn.edu/internet-safety-101/_/rsrc/1406055561420/digital-citizenship/Nine%20Elements%20of%20Digital%20Citizenship.gif?height=286&amp;width=400</a:t>
            </a:r>
          </a:p>
        </p:txBody>
      </p:sp>
      <p:sp>
        <p:nvSpPr>
          <p:cNvPr id="7" name="Rectangle 6">
            <a:extLst>
              <a:ext uri="{FF2B5EF4-FFF2-40B4-BE49-F238E27FC236}">
                <a16:creationId xmlns:a16="http://schemas.microsoft.com/office/drawing/2014/main" id="{1370304C-856E-4AB6-9FF3-0CDE2302AEC1}"/>
              </a:ext>
            </a:extLst>
          </p:cNvPr>
          <p:cNvSpPr/>
          <p:nvPr/>
        </p:nvSpPr>
        <p:spPr>
          <a:xfrm>
            <a:off x="10617315" y="2519599"/>
            <a:ext cx="7528316" cy="338554"/>
          </a:xfrm>
          <a:prstGeom prst="rect">
            <a:avLst/>
          </a:prstGeom>
        </p:spPr>
        <p:txBody>
          <a:bodyPr wrap="square">
            <a:spAutoFit/>
          </a:bodyPr>
          <a:lstStyle/>
          <a:p>
            <a:r>
              <a:rPr lang="hr-HR" sz="1600" b="1" dirty="0"/>
              <a:t>Smjernice za odgovorno, primjereno ponašanje u korištenju tehnologije</a:t>
            </a:r>
            <a:endParaRPr lang="hr-HR" sz="1600" dirty="0"/>
          </a:p>
        </p:txBody>
      </p:sp>
    </p:spTree>
    <p:extLst>
      <p:ext uri="{BB962C8B-B14F-4D97-AF65-F5344CB8AC3E}">
        <p14:creationId xmlns:p14="http://schemas.microsoft.com/office/powerpoint/2010/main" val="1826827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7" name="Google Shape;187;p11"/>
          <p:cNvGrpSpPr/>
          <p:nvPr/>
        </p:nvGrpSpPr>
        <p:grpSpPr>
          <a:xfrm>
            <a:off x="9657024" y="2116317"/>
            <a:ext cx="7222758" cy="3027183"/>
            <a:chOff x="1206596" y="2387041"/>
            <a:chExt cx="5795382" cy="2527566"/>
          </a:xfrm>
        </p:grpSpPr>
        <p:sp>
          <p:nvSpPr>
            <p:cNvPr id="188" name="Google Shape;188;p11"/>
            <p:cNvSpPr/>
            <p:nvPr/>
          </p:nvSpPr>
          <p:spPr>
            <a:xfrm>
              <a:off x="1206596" y="2387041"/>
              <a:ext cx="5665225" cy="2527566"/>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189" name="Google Shape;189;p11"/>
            <p:cNvSpPr/>
            <p:nvPr/>
          </p:nvSpPr>
          <p:spPr>
            <a:xfrm>
              <a:off x="1379789" y="2467940"/>
              <a:ext cx="5622189" cy="2365767"/>
            </a:xfrm>
            <a:prstGeom prst="rect">
              <a:avLst/>
            </a:prstGeom>
            <a:noFill/>
            <a:ln>
              <a:noFill/>
            </a:ln>
          </p:spPr>
          <p:txBody>
            <a:bodyPr spcFirstLastPara="1" wrap="square" lIns="91425" tIns="45700" rIns="91425" bIns="45700" anchor="t" anchorCtr="0">
              <a:spAutoFit/>
            </a:bodyPr>
            <a:lstStyle/>
            <a:p>
              <a:r>
                <a:rPr lang="en-GB" sz="1600" dirty="0" err="1"/>
                <a:t>Funkcionalna</a:t>
              </a:r>
              <a:r>
                <a:rPr lang="en-GB" sz="1600" dirty="0"/>
                <a:t> </a:t>
              </a:r>
              <a:r>
                <a:rPr lang="en-GB" sz="1600" dirty="0" err="1"/>
                <a:t>zdravstvena</a:t>
              </a:r>
              <a:r>
                <a:rPr lang="en-GB" sz="1600" dirty="0"/>
                <a:t> </a:t>
              </a:r>
              <a:r>
                <a:rPr lang="en-GB" sz="1600" dirty="0" err="1"/>
                <a:t>pismenost</a:t>
              </a:r>
              <a:r>
                <a:rPr lang="en-GB" sz="1600" dirty="0"/>
                <a:t> </a:t>
              </a:r>
              <a:r>
                <a:rPr lang="en-GB" sz="1600" dirty="0" err="1"/>
                <a:t>predstavlja</a:t>
              </a:r>
              <a:r>
                <a:rPr lang="en-GB" sz="1600" dirty="0"/>
                <a:t>: </a:t>
              </a:r>
              <a:endParaRPr lang="hr-HR" sz="1600" dirty="0"/>
            </a:p>
            <a:p>
              <a:endParaRPr lang="en-GB" sz="1600" dirty="0"/>
            </a:p>
            <a:p>
              <a:r>
                <a:rPr lang="en-GB" sz="1600" dirty="0"/>
                <a:t>a: </a:t>
              </a:r>
              <a:r>
                <a:rPr lang="en-GB" sz="1600" dirty="0" err="1"/>
                <a:t>najnaprednija</a:t>
              </a:r>
              <a:r>
                <a:rPr lang="en-GB" sz="1600" dirty="0"/>
                <a:t> </a:t>
              </a:r>
              <a:r>
                <a:rPr lang="en-GB" sz="1600" dirty="0" err="1"/>
                <a:t>znanja</a:t>
              </a:r>
              <a:r>
                <a:rPr lang="en-GB" sz="1600" dirty="0"/>
                <a:t> i </a:t>
              </a:r>
              <a:r>
                <a:rPr lang="en-GB" sz="1600" dirty="0" err="1"/>
                <a:t>vještine</a:t>
              </a:r>
              <a:r>
                <a:rPr lang="en-GB" sz="1600" dirty="0"/>
                <a:t> </a:t>
              </a:r>
              <a:r>
                <a:rPr lang="en-GB" sz="1600" dirty="0" err="1"/>
                <a:t>zdravstvenog</a:t>
              </a:r>
              <a:r>
                <a:rPr lang="en-GB" sz="1600" dirty="0"/>
                <a:t> i </a:t>
              </a:r>
              <a:r>
                <a:rPr lang="en-GB" sz="1600" dirty="0" err="1"/>
                <a:t>socijalnog</a:t>
              </a:r>
              <a:r>
                <a:rPr lang="en-GB" sz="1600" dirty="0"/>
                <a:t> </a:t>
              </a:r>
              <a:r>
                <a:rPr lang="en-GB" sz="1600" dirty="0" err="1"/>
                <a:t>tipa</a:t>
              </a:r>
              <a:r>
                <a:rPr lang="en-GB" sz="1600" dirty="0"/>
                <a:t>, </a:t>
              </a:r>
              <a:r>
                <a:rPr lang="en-GB" sz="1600" dirty="0" err="1"/>
                <a:t>koji</a:t>
              </a:r>
              <a:r>
                <a:rPr lang="en-GB" sz="1600" dirty="0"/>
                <a:t> </a:t>
              </a:r>
              <a:r>
                <a:rPr lang="hr-HR" sz="1600" dirty="0"/>
                <a:t> </a:t>
              </a:r>
            </a:p>
            <a:p>
              <a:r>
                <a:rPr lang="hr-HR" sz="1600" dirty="0"/>
                <a:t>    </a:t>
              </a:r>
              <a:r>
                <a:rPr lang="en-GB" sz="1600" dirty="0" err="1"/>
                <a:t>omogućuju</a:t>
              </a:r>
              <a:r>
                <a:rPr lang="en-GB" sz="1600" dirty="0"/>
                <a:t> </a:t>
              </a:r>
              <a:r>
                <a:rPr lang="en-GB" sz="1600" dirty="0" err="1"/>
                <a:t>kritičko</a:t>
              </a:r>
              <a:r>
                <a:rPr lang="en-GB" sz="1600" dirty="0"/>
                <a:t> </a:t>
              </a:r>
              <a:r>
                <a:rPr lang="en-GB" sz="1600" dirty="0" err="1"/>
                <a:t>razmatranje</a:t>
              </a:r>
              <a:r>
                <a:rPr lang="en-GB" sz="1600" dirty="0"/>
                <a:t> </a:t>
              </a:r>
              <a:r>
                <a:rPr lang="en-GB" sz="1600" dirty="0" err="1"/>
                <a:t>zdravstvene</a:t>
              </a:r>
              <a:r>
                <a:rPr lang="en-GB" sz="1600" dirty="0"/>
                <a:t> </a:t>
              </a:r>
              <a:r>
                <a:rPr lang="en-GB" sz="1600" dirty="0" err="1"/>
                <a:t>informacije</a:t>
              </a:r>
              <a:r>
                <a:rPr lang="en-GB" sz="1600" dirty="0"/>
                <a:t>, </a:t>
              </a:r>
              <a:r>
                <a:rPr lang="en-GB" sz="1600" dirty="0" err="1"/>
                <a:t>poboljšanje</a:t>
              </a:r>
              <a:r>
                <a:rPr lang="en-GB" sz="1600" dirty="0"/>
                <a:t> </a:t>
              </a:r>
              <a:endParaRPr lang="hr-HR" sz="1600" dirty="0"/>
            </a:p>
            <a:p>
              <a:r>
                <a:rPr lang="hr-HR" sz="1600" dirty="0"/>
                <a:t>    </a:t>
              </a:r>
              <a:r>
                <a:rPr lang="en-GB" sz="1600" dirty="0" err="1"/>
                <a:t>osobnih</a:t>
              </a:r>
              <a:r>
                <a:rPr lang="en-GB" sz="1600" dirty="0"/>
                <a:t> i </a:t>
              </a:r>
              <a:r>
                <a:rPr lang="en-GB" sz="1600" dirty="0" err="1"/>
                <a:t>društvenih</a:t>
              </a:r>
              <a:r>
                <a:rPr lang="en-GB" sz="1600" dirty="0"/>
                <a:t> </a:t>
              </a:r>
              <a:r>
                <a:rPr lang="en-GB" sz="1600" dirty="0" err="1"/>
                <a:t>kapaciteta</a:t>
              </a:r>
              <a:r>
                <a:rPr lang="en-GB" sz="1600" dirty="0"/>
                <a:t> i </a:t>
              </a:r>
              <a:r>
                <a:rPr lang="en-GB" sz="1600" dirty="0" err="1"/>
                <a:t>razumijevanje</a:t>
              </a:r>
              <a:r>
                <a:rPr lang="en-GB" sz="1600" dirty="0"/>
                <a:t> </a:t>
              </a:r>
              <a:r>
                <a:rPr lang="en-GB" sz="1600" dirty="0" err="1"/>
                <a:t>društvene</a:t>
              </a:r>
              <a:r>
                <a:rPr lang="en-GB" sz="1600" dirty="0"/>
                <a:t>, </a:t>
              </a:r>
              <a:r>
                <a:rPr lang="en-GB" sz="1600" dirty="0" err="1"/>
                <a:t>političke</a:t>
              </a:r>
              <a:r>
                <a:rPr lang="en-GB" sz="1600" dirty="0"/>
                <a:t> i </a:t>
              </a:r>
              <a:endParaRPr lang="hr-HR" sz="1600" dirty="0"/>
            </a:p>
            <a:p>
              <a:r>
                <a:rPr lang="hr-HR" sz="1600" dirty="0"/>
                <a:t>    </a:t>
              </a:r>
              <a:r>
                <a:rPr lang="en-GB" sz="1600" dirty="0" err="1"/>
                <a:t>ekonomske</a:t>
              </a:r>
              <a:r>
                <a:rPr lang="en-GB" sz="1600" dirty="0"/>
                <a:t> </a:t>
              </a:r>
              <a:r>
                <a:rPr lang="en-GB" sz="1600" dirty="0" err="1"/>
                <a:t>razine</a:t>
              </a:r>
              <a:r>
                <a:rPr lang="en-GB" sz="1600" dirty="0"/>
                <a:t> </a:t>
              </a:r>
              <a:r>
                <a:rPr lang="en-GB" sz="1600" dirty="0" err="1"/>
                <a:t>zdravlja</a:t>
              </a:r>
              <a:r>
                <a:rPr lang="en-GB" sz="1600" dirty="0"/>
                <a:t> i </a:t>
              </a:r>
              <a:r>
                <a:rPr lang="en-GB" sz="1600" dirty="0" err="1"/>
                <a:t>zdravstva</a:t>
              </a:r>
              <a:r>
                <a:rPr lang="en-GB" sz="1600" dirty="0"/>
                <a:t>.</a:t>
              </a:r>
            </a:p>
            <a:p>
              <a:r>
                <a:rPr lang="en-GB" sz="1600" dirty="0"/>
                <a:t>b: </a:t>
              </a:r>
              <a:r>
                <a:rPr lang="en-GB" sz="1600" dirty="0" err="1"/>
                <a:t>napredna</a:t>
              </a:r>
              <a:r>
                <a:rPr lang="en-GB" sz="1600" dirty="0"/>
                <a:t> </a:t>
              </a:r>
              <a:r>
                <a:rPr lang="en-GB" sz="1600" dirty="0" err="1"/>
                <a:t>znanja</a:t>
              </a:r>
              <a:r>
                <a:rPr lang="en-GB" sz="1600" dirty="0"/>
                <a:t> i </a:t>
              </a:r>
              <a:r>
                <a:rPr lang="en-GB" sz="1600" dirty="0" err="1"/>
                <a:t>vještine</a:t>
              </a:r>
              <a:r>
                <a:rPr lang="en-GB" sz="1600" dirty="0"/>
                <a:t> </a:t>
              </a:r>
              <a:r>
                <a:rPr lang="en-GB" sz="1600" dirty="0" err="1"/>
                <a:t>koji</a:t>
              </a:r>
              <a:r>
                <a:rPr lang="en-GB" sz="1600" dirty="0"/>
                <a:t> </a:t>
              </a:r>
              <a:r>
                <a:rPr lang="en-GB" sz="1600" dirty="0" err="1"/>
                <a:t>omogućuju</a:t>
              </a:r>
              <a:r>
                <a:rPr lang="en-GB" sz="1600" dirty="0"/>
                <a:t> </a:t>
              </a:r>
              <a:r>
                <a:rPr lang="en-GB" sz="1600" dirty="0" err="1"/>
                <a:t>sudjelovanje</a:t>
              </a:r>
              <a:r>
                <a:rPr lang="en-GB" sz="1600" dirty="0"/>
                <a:t> u </a:t>
              </a:r>
              <a:r>
                <a:rPr lang="en-GB" sz="1600" dirty="0" err="1"/>
                <a:t>određenim</a:t>
              </a:r>
              <a:r>
                <a:rPr lang="en-GB" sz="1600" dirty="0"/>
                <a:t> </a:t>
              </a:r>
              <a:endParaRPr lang="hr-HR" sz="1600" dirty="0"/>
            </a:p>
            <a:p>
              <a:r>
                <a:rPr lang="hr-HR" sz="1600" dirty="0"/>
                <a:t>    </a:t>
              </a:r>
              <a:r>
                <a:rPr lang="en-GB" sz="1600" dirty="0" err="1"/>
                <a:t>zdravstvenim</a:t>
              </a:r>
              <a:r>
                <a:rPr lang="en-GB" sz="1600" dirty="0"/>
                <a:t> </a:t>
              </a:r>
              <a:r>
                <a:rPr lang="en-GB" sz="1600" dirty="0" err="1"/>
                <a:t>aktivnostima</a:t>
              </a:r>
              <a:r>
                <a:rPr lang="en-GB" sz="1600" dirty="0"/>
                <a:t>, </a:t>
              </a:r>
              <a:r>
                <a:rPr lang="en-GB" sz="1600" dirty="0" err="1"/>
                <a:t>razumijevanje</a:t>
              </a:r>
              <a:r>
                <a:rPr lang="en-GB" sz="1600" dirty="0"/>
                <a:t> </a:t>
              </a:r>
              <a:r>
                <a:rPr lang="en-GB" sz="1600" dirty="0" err="1"/>
                <a:t>različitih</a:t>
              </a:r>
              <a:r>
                <a:rPr lang="en-GB" sz="1600" dirty="0"/>
                <a:t> </a:t>
              </a:r>
              <a:r>
                <a:rPr lang="en-GB" sz="1600" dirty="0" err="1"/>
                <a:t>formi</a:t>
              </a:r>
              <a:r>
                <a:rPr lang="en-GB" sz="1600" dirty="0"/>
                <a:t> </a:t>
              </a:r>
              <a:r>
                <a:rPr lang="en-GB" sz="1600" dirty="0" err="1"/>
                <a:t>zdravstvenih</a:t>
              </a:r>
              <a:r>
                <a:rPr lang="en-GB" sz="1600" dirty="0"/>
                <a:t> </a:t>
              </a:r>
              <a:endParaRPr lang="hr-HR" sz="1600" dirty="0"/>
            </a:p>
            <a:p>
              <a:r>
                <a:rPr lang="hr-HR" sz="1600" dirty="0"/>
                <a:t>    </a:t>
              </a:r>
              <a:r>
                <a:rPr lang="en-GB" sz="1600" dirty="0" err="1"/>
                <a:t>informacija</a:t>
              </a:r>
              <a:r>
                <a:rPr lang="en-GB" sz="1600" dirty="0"/>
                <a:t> </a:t>
              </a:r>
              <a:r>
                <a:rPr lang="en-GB" sz="1600" dirty="0" err="1"/>
                <a:t>te</a:t>
              </a:r>
              <a:r>
                <a:rPr lang="en-GB" sz="1600" dirty="0"/>
                <a:t> </a:t>
              </a:r>
              <a:r>
                <a:rPr lang="en-GB" sz="1600" dirty="0" err="1"/>
                <a:t>njihovu</a:t>
              </a:r>
              <a:r>
                <a:rPr lang="en-GB" sz="1600" dirty="0"/>
                <a:t> </a:t>
              </a:r>
              <a:r>
                <a:rPr lang="en-GB" sz="1600" dirty="0" err="1"/>
                <a:t>primjenu</a:t>
              </a:r>
              <a:r>
                <a:rPr lang="en-GB" sz="1600" dirty="0"/>
                <a:t> u </a:t>
              </a:r>
              <a:r>
                <a:rPr lang="en-GB" sz="1600" dirty="0" err="1"/>
                <a:t>promjenjivom</a:t>
              </a:r>
              <a:r>
                <a:rPr lang="en-GB" sz="1600" dirty="0"/>
                <a:t> </a:t>
              </a:r>
              <a:r>
                <a:rPr lang="en-GB" sz="1600" dirty="0" err="1"/>
                <a:t>okruženju</a:t>
              </a:r>
              <a:r>
                <a:rPr lang="en-GB" sz="1600" dirty="0"/>
                <a:t>.</a:t>
              </a:r>
            </a:p>
            <a:p>
              <a:r>
                <a:rPr lang="en-GB" sz="1600" dirty="0"/>
                <a:t>c: </a:t>
              </a:r>
              <a:r>
                <a:rPr lang="en-GB" sz="1600" dirty="0" err="1"/>
                <a:t>temeljna</a:t>
              </a:r>
              <a:r>
                <a:rPr lang="en-GB" sz="1600" dirty="0"/>
                <a:t> </a:t>
              </a:r>
              <a:r>
                <a:rPr lang="en-GB" sz="1600" dirty="0" err="1"/>
                <a:t>znanja</a:t>
              </a:r>
              <a:r>
                <a:rPr lang="en-GB" sz="1600" dirty="0"/>
                <a:t> i </a:t>
              </a:r>
              <a:r>
                <a:rPr lang="en-GB" sz="1600" dirty="0" err="1"/>
                <a:t>vještine</a:t>
              </a:r>
              <a:r>
                <a:rPr lang="en-GB" sz="1600" dirty="0"/>
                <a:t> </a:t>
              </a:r>
              <a:r>
                <a:rPr lang="en-GB" sz="1600" dirty="0" err="1"/>
                <a:t>koji</a:t>
              </a:r>
              <a:r>
                <a:rPr lang="en-GB" sz="1600" dirty="0"/>
                <a:t> </a:t>
              </a:r>
              <a:r>
                <a:rPr lang="en-GB" sz="1600" dirty="0" err="1"/>
                <a:t>omogućuju</a:t>
              </a:r>
              <a:r>
                <a:rPr lang="en-GB" sz="1600" dirty="0"/>
                <a:t> </a:t>
              </a:r>
              <a:r>
                <a:rPr lang="en-GB" sz="1600" dirty="0" err="1"/>
                <a:t>učinkovito</a:t>
              </a:r>
              <a:r>
                <a:rPr lang="en-GB" sz="1600" dirty="0"/>
                <a:t> </a:t>
              </a:r>
              <a:r>
                <a:rPr lang="en-GB" sz="1600" dirty="0" err="1"/>
                <a:t>funkcioniranje</a:t>
              </a:r>
              <a:r>
                <a:rPr lang="en-GB" sz="1600" dirty="0"/>
                <a:t> i </a:t>
              </a:r>
              <a:endParaRPr lang="hr-HR" sz="1600" dirty="0"/>
            </a:p>
            <a:p>
              <a:r>
                <a:rPr lang="hr-HR" sz="1600" dirty="0"/>
                <a:t>    </a:t>
              </a:r>
              <a:r>
                <a:rPr lang="en-GB" sz="1600" dirty="0" err="1"/>
                <a:t>snalaženje</a:t>
              </a:r>
              <a:r>
                <a:rPr lang="en-GB" sz="1600" dirty="0"/>
                <a:t> u </a:t>
              </a:r>
              <a:r>
                <a:rPr lang="en-GB" sz="1600" dirty="0" err="1"/>
                <a:t>zdravstvenom</a:t>
              </a:r>
              <a:r>
                <a:rPr lang="en-GB" sz="1600" dirty="0"/>
                <a:t> </a:t>
              </a:r>
              <a:r>
                <a:rPr lang="en-GB" sz="1600" dirty="0" err="1"/>
                <a:t>okruženju</a:t>
              </a:r>
              <a:r>
                <a:rPr lang="en-GB" sz="1600" dirty="0"/>
                <a:t> </a:t>
              </a:r>
            </a:p>
          </p:txBody>
        </p:sp>
      </p:grpSp>
      <p:sp>
        <p:nvSpPr>
          <p:cNvPr id="191" name="Google Shape;191;p11"/>
          <p:cNvSpPr txBox="1"/>
          <p:nvPr/>
        </p:nvSpPr>
        <p:spPr>
          <a:xfrm>
            <a:off x="1742719" y="1222297"/>
            <a:ext cx="7734913" cy="769401"/>
          </a:xfrm>
          <a:prstGeom prst="rect">
            <a:avLst/>
          </a:prstGeom>
          <a:noFill/>
          <a:ln>
            <a:noFill/>
          </a:ln>
        </p:spPr>
        <p:txBody>
          <a:bodyPr spcFirstLastPara="1" wrap="square" lIns="91425" tIns="45700" rIns="91425" bIns="45700" anchor="t" anchorCtr="0">
            <a:spAutoFit/>
          </a:bodyPr>
          <a:lstStyle/>
          <a:p>
            <a:pPr lvl="0"/>
            <a:r>
              <a:rPr lang="es-ES" sz="4400" b="1" dirty="0" err="1">
                <a:solidFill>
                  <a:schemeClr val="tx1"/>
                </a:solidFill>
                <a:latin typeface="+mn-lt"/>
                <a:ea typeface="Helvetica Neue"/>
                <a:cs typeface="Helvetica Neue"/>
                <a:sym typeface="Helvetica Neue"/>
              </a:rPr>
              <a:t>Provjerite</a:t>
            </a:r>
            <a:r>
              <a:rPr lang="es-ES" sz="4400" b="1" dirty="0">
                <a:solidFill>
                  <a:schemeClr val="tx1"/>
                </a:solidFill>
                <a:latin typeface="+mn-lt"/>
                <a:ea typeface="Helvetica Neue"/>
                <a:cs typeface="Helvetica Neue"/>
                <a:sym typeface="Helvetica Neue"/>
              </a:rPr>
              <a:t> </a:t>
            </a:r>
            <a:r>
              <a:rPr lang="es-ES" sz="4400" b="1" dirty="0" err="1">
                <a:solidFill>
                  <a:schemeClr val="tx1"/>
                </a:solidFill>
                <a:latin typeface="+mn-lt"/>
                <a:ea typeface="Helvetica Neue"/>
                <a:cs typeface="Helvetica Neue"/>
                <a:sym typeface="Helvetica Neue"/>
              </a:rPr>
              <a:t>svoje</a:t>
            </a:r>
            <a:r>
              <a:rPr lang="es-ES" sz="4400" b="1" dirty="0">
                <a:solidFill>
                  <a:schemeClr val="tx1"/>
                </a:solidFill>
                <a:latin typeface="+mn-lt"/>
                <a:ea typeface="Helvetica Neue"/>
                <a:cs typeface="Helvetica Neue"/>
                <a:sym typeface="Helvetica Neue"/>
              </a:rPr>
              <a:t> </a:t>
            </a:r>
            <a:r>
              <a:rPr lang="es-ES" sz="4400" b="1" dirty="0" err="1">
                <a:solidFill>
                  <a:schemeClr val="tx1"/>
                </a:solidFill>
                <a:latin typeface="+mn-lt"/>
                <a:ea typeface="Helvetica Neue"/>
                <a:cs typeface="Helvetica Neue"/>
                <a:sym typeface="Helvetica Neue"/>
              </a:rPr>
              <a:t>znanje</a:t>
            </a:r>
            <a:r>
              <a:rPr lang="es-ES" sz="4400" b="1" dirty="0">
                <a:solidFill>
                  <a:schemeClr val="tx1"/>
                </a:solidFill>
                <a:latin typeface="+mn-lt"/>
                <a:ea typeface="Helvetica Neue"/>
                <a:cs typeface="Helvetica Neue"/>
                <a:sym typeface="Helvetica Neue"/>
              </a:rPr>
              <a:t>!</a:t>
            </a:r>
            <a:endParaRPr sz="4400" dirty="0">
              <a:solidFill>
                <a:schemeClr val="tx1"/>
              </a:solidFill>
              <a:latin typeface="+mn-lt"/>
            </a:endParaRPr>
          </a:p>
        </p:txBody>
      </p:sp>
      <p:sp>
        <p:nvSpPr>
          <p:cNvPr id="192" name="Google Shape;192;p11"/>
          <p:cNvSpPr txBox="1"/>
          <p:nvPr/>
        </p:nvSpPr>
        <p:spPr>
          <a:xfrm>
            <a:off x="8168127" y="1432965"/>
            <a:ext cx="68763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ES" sz="2800" b="1" dirty="0">
                <a:solidFill>
                  <a:srgbClr val="00CCFF"/>
                </a:solidFill>
                <a:latin typeface="+mn-lt"/>
                <a:ea typeface="Helvetica Neue"/>
                <a:cs typeface="Helvetica Neue"/>
                <a:sym typeface="Helvetica Neue"/>
              </a:rPr>
              <a:t>:</a:t>
            </a:r>
            <a:endParaRPr dirty="0">
              <a:solidFill>
                <a:srgbClr val="00CCFF"/>
              </a:solidFill>
              <a:latin typeface="+mn-lt"/>
            </a:endParaRPr>
          </a:p>
        </p:txBody>
      </p:sp>
      <p:grpSp>
        <p:nvGrpSpPr>
          <p:cNvPr id="193" name="Google Shape;193;p11"/>
          <p:cNvGrpSpPr/>
          <p:nvPr/>
        </p:nvGrpSpPr>
        <p:grpSpPr>
          <a:xfrm>
            <a:off x="1280726" y="2399412"/>
            <a:ext cx="6502851" cy="2206416"/>
            <a:chOff x="1191108" y="4871723"/>
            <a:chExt cx="6722680" cy="1834432"/>
          </a:xfrm>
        </p:grpSpPr>
        <p:sp>
          <p:nvSpPr>
            <p:cNvPr id="194" name="Google Shape;194;p11"/>
            <p:cNvSpPr/>
            <p:nvPr/>
          </p:nvSpPr>
          <p:spPr>
            <a:xfrm>
              <a:off x="1191108" y="4871723"/>
              <a:ext cx="6722680" cy="1834432"/>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195" name="Google Shape;195;p11"/>
            <p:cNvSpPr/>
            <p:nvPr/>
          </p:nvSpPr>
          <p:spPr>
            <a:xfrm>
              <a:off x="1347766" y="5095775"/>
              <a:ext cx="6566022" cy="1484978"/>
            </a:xfrm>
            <a:prstGeom prst="rect">
              <a:avLst/>
            </a:prstGeom>
            <a:noFill/>
            <a:ln>
              <a:noFill/>
            </a:ln>
          </p:spPr>
          <p:txBody>
            <a:bodyPr spcFirstLastPara="1" wrap="square" lIns="91425" tIns="45700" rIns="91425" bIns="45700" anchor="t" anchorCtr="0">
              <a:spAutoFit/>
            </a:bodyPr>
            <a:lstStyle/>
            <a:p>
              <a:r>
                <a:rPr lang="en-GB" sz="1600" dirty="0" err="1"/>
                <a:t>Ključni</a:t>
              </a:r>
              <a:r>
                <a:rPr lang="en-GB" sz="1600" dirty="0"/>
                <a:t> </a:t>
              </a:r>
              <a:r>
                <a:rPr lang="en-GB" sz="1600" dirty="0" err="1"/>
                <a:t>aspekt</a:t>
              </a:r>
              <a:r>
                <a:rPr lang="en-GB" sz="1600" dirty="0"/>
                <a:t> </a:t>
              </a:r>
              <a:r>
                <a:rPr lang="en-GB" sz="1600" dirty="0" err="1"/>
                <a:t>pretraživanja</a:t>
              </a:r>
              <a:r>
                <a:rPr lang="en-GB" sz="1600" dirty="0"/>
                <a:t> </a:t>
              </a:r>
              <a:r>
                <a:rPr lang="en-GB" sz="1600" dirty="0" err="1"/>
                <a:t>zdravstvenih</a:t>
              </a:r>
              <a:r>
                <a:rPr lang="en-GB" sz="1600" dirty="0"/>
                <a:t> </a:t>
              </a:r>
              <a:r>
                <a:rPr lang="en-GB" sz="1600" dirty="0" err="1"/>
                <a:t>informacija</a:t>
              </a:r>
              <a:r>
                <a:rPr lang="en-GB" sz="1600" dirty="0"/>
                <a:t> </a:t>
              </a:r>
              <a:r>
                <a:rPr lang="en-GB" sz="1600" dirty="0" err="1"/>
                <a:t>na</a:t>
              </a:r>
              <a:r>
                <a:rPr lang="en-GB" sz="1600" dirty="0"/>
                <a:t> </a:t>
              </a:r>
              <a:r>
                <a:rPr lang="en-GB" sz="1600" dirty="0" err="1"/>
                <a:t>internetu</a:t>
              </a:r>
              <a:r>
                <a:rPr lang="en-GB" sz="1600" dirty="0"/>
                <a:t> je</a:t>
              </a:r>
              <a:r>
                <a:rPr lang="hr-HR" sz="1600" dirty="0"/>
                <a:t>:</a:t>
              </a:r>
            </a:p>
            <a:p>
              <a:endParaRPr lang="hr-HR" sz="1600" dirty="0"/>
            </a:p>
            <a:p>
              <a:r>
                <a:rPr lang="en-GB" sz="1600" dirty="0"/>
                <a:t>a: </a:t>
              </a:r>
              <a:r>
                <a:rPr lang="en-GB" sz="1600" dirty="0" err="1"/>
                <a:t>aktivna</a:t>
              </a:r>
              <a:r>
                <a:rPr lang="en-GB" sz="1600" dirty="0"/>
                <a:t> </a:t>
              </a:r>
              <a:r>
                <a:rPr lang="en-GB" sz="1600" dirty="0" err="1"/>
                <a:t>uloga</a:t>
              </a:r>
              <a:r>
                <a:rPr lang="en-GB" sz="1600" dirty="0"/>
                <a:t> </a:t>
              </a:r>
              <a:r>
                <a:rPr lang="en-GB" sz="1600" dirty="0" err="1"/>
                <a:t>pojedinca</a:t>
              </a:r>
              <a:r>
                <a:rPr lang="en-GB" sz="1600" dirty="0"/>
                <a:t> u </a:t>
              </a:r>
              <a:r>
                <a:rPr lang="en-GB" sz="1600" dirty="0" err="1"/>
                <a:t>traženju</a:t>
              </a:r>
              <a:r>
                <a:rPr lang="en-GB" sz="1600" dirty="0"/>
                <a:t> i </a:t>
              </a:r>
              <a:r>
                <a:rPr lang="en-GB" sz="1600" dirty="0" err="1"/>
                <a:t>odabiru</a:t>
              </a:r>
              <a:r>
                <a:rPr lang="en-GB" sz="1600" dirty="0"/>
                <a:t> </a:t>
              </a:r>
              <a:r>
                <a:rPr lang="en-GB" sz="1600" dirty="0" err="1"/>
                <a:t>željenih</a:t>
              </a:r>
              <a:r>
                <a:rPr lang="en-GB" sz="1600" dirty="0"/>
                <a:t> </a:t>
              </a:r>
              <a:r>
                <a:rPr lang="en-GB" sz="1600" dirty="0" err="1"/>
                <a:t>informacija</a:t>
              </a:r>
              <a:r>
                <a:rPr lang="en-GB" sz="1600" dirty="0"/>
                <a:t> </a:t>
              </a:r>
            </a:p>
            <a:p>
              <a:r>
                <a:rPr lang="en-GB" sz="1600" dirty="0"/>
                <a:t>b: </a:t>
              </a:r>
              <a:r>
                <a:rPr lang="en-GB" sz="1600" dirty="0" err="1"/>
                <a:t>razvijanje</a:t>
              </a:r>
              <a:r>
                <a:rPr lang="en-GB" sz="1600" dirty="0"/>
                <a:t> </a:t>
              </a:r>
              <a:r>
                <a:rPr lang="en-GB" sz="1600" dirty="0" err="1"/>
                <a:t>strategije</a:t>
              </a:r>
              <a:r>
                <a:rPr lang="en-GB" sz="1600" dirty="0"/>
                <a:t> </a:t>
              </a:r>
              <a:r>
                <a:rPr lang="en-GB" sz="1600" dirty="0" err="1"/>
                <a:t>suočavanja</a:t>
              </a:r>
              <a:r>
                <a:rPr lang="en-GB" sz="1600" dirty="0"/>
                <a:t> s </a:t>
              </a:r>
              <a:r>
                <a:rPr lang="en-GB" sz="1600" dirty="0" err="1"/>
                <a:t>bolesti</a:t>
              </a:r>
              <a:r>
                <a:rPr lang="en-GB" sz="1600" dirty="0"/>
                <a:t> </a:t>
              </a:r>
            </a:p>
            <a:p>
              <a:r>
                <a:rPr lang="en-GB" sz="1600" dirty="0"/>
                <a:t>c: </a:t>
              </a:r>
              <a:r>
                <a:rPr lang="en-GB" sz="1600" dirty="0" err="1"/>
                <a:t>korigiranje</a:t>
              </a:r>
              <a:r>
                <a:rPr lang="en-GB" sz="1600" dirty="0"/>
                <a:t> </a:t>
              </a:r>
              <a:r>
                <a:rPr lang="en-GB" sz="1600" dirty="0" err="1"/>
                <a:t>zdravstvenog</a:t>
              </a:r>
              <a:r>
                <a:rPr lang="en-GB" sz="1600" dirty="0"/>
                <a:t> </a:t>
              </a:r>
              <a:r>
                <a:rPr lang="en-GB" sz="1600" dirty="0" err="1"/>
                <a:t>ponašanja</a:t>
              </a:r>
              <a:r>
                <a:rPr lang="en-GB" sz="1600" dirty="0"/>
                <a:t>.</a:t>
              </a:r>
            </a:p>
            <a:p>
              <a:r>
                <a:rPr lang="en-GB" sz="1600" dirty="0"/>
                <a:t>d: </a:t>
              </a:r>
              <a:r>
                <a:rPr lang="en-GB" sz="1600" dirty="0" err="1"/>
                <a:t>sve</a:t>
              </a:r>
              <a:r>
                <a:rPr lang="en-GB" sz="1600" dirty="0"/>
                <a:t> </a:t>
              </a:r>
              <a:r>
                <a:rPr lang="en-GB" sz="1600" dirty="0" err="1"/>
                <a:t>navedeno</a:t>
              </a:r>
              <a:endParaRPr lang="en-GB" sz="1600" dirty="0"/>
            </a:p>
          </p:txBody>
        </p:sp>
      </p:grpSp>
      <p:grpSp>
        <p:nvGrpSpPr>
          <p:cNvPr id="199" name="Google Shape;199;p11"/>
          <p:cNvGrpSpPr/>
          <p:nvPr/>
        </p:nvGrpSpPr>
        <p:grpSpPr>
          <a:xfrm>
            <a:off x="-5421427" y="4765955"/>
            <a:ext cx="11498478" cy="3580369"/>
            <a:chOff x="2442418" y="3717601"/>
            <a:chExt cx="11292011" cy="2834809"/>
          </a:xfrm>
        </p:grpSpPr>
        <p:sp>
          <p:nvSpPr>
            <p:cNvPr id="200" name="Google Shape;200;p11"/>
            <p:cNvSpPr/>
            <p:nvPr/>
          </p:nvSpPr>
          <p:spPr>
            <a:xfrm>
              <a:off x="9158012" y="4871723"/>
              <a:ext cx="4576417" cy="1680687"/>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01" name="Google Shape;201;p11"/>
            <p:cNvSpPr/>
            <p:nvPr/>
          </p:nvSpPr>
          <p:spPr>
            <a:xfrm>
              <a:off x="2442418" y="3717601"/>
              <a:ext cx="6715593" cy="461624"/>
            </a:xfrm>
            <a:prstGeom prst="rect">
              <a:avLst/>
            </a:prstGeom>
            <a:noFill/>
            <a:ln>
              <a:noFill/>
            </a:ln>
          </p:spPr>
          <p:txBody>
            <a:bodyPr spcFirstLastPara="1" wrap="square" lIns="91425" tIns="45700" rIns="91425" bIns="45700" anchor="t" anchorCtr="0">
              <a:spAutoFit/>
            </a:bodyPr>
            <a:lstStyle/>
            <a:p>
              <a:pPr marR="0" lvl="0" algn="l" rtl="0">
                <a:spcBef>
                  <a:spcPts val="0"/>
                </a:spcBef>
                <a:spcAft>
                  <a:spcPts val="0"/>
                </a:spcAft>
                <a:buClr>
                  <a:schemeClr val="dk1"/>
                </a:buClr>
                <a:buSzPts val="2400"/>
              </a:pPr>
              <a:endParaRPr sz="2400" dirty="0">
                <a:solidFill>
                  <a:schemeClr val="dk1"/>
                </a:solidFill>
                <a:latin typeface="+mn-lt"/>
                <a:ea typeface="Helvetica Neue"/>
                <a:cs typeface="Helvetica Neue"/>
                <a:sym typeface="Helvetica Neue"/>
              </a:endParaRPr>
            </a:p>
          </p:txBody>
        </p:sp>
      </p:grpSp>
      <p:sp>
        <p:nvSpPr>
          <p:cNvPr id="5" name="Rectangle 4">
            <a:extLst>
              <a:ext uri="{FF2B5EF4-FFF2-40B4-BE49-F238E27FC236}">
                <a16:creationId xmlns:a16="http://schemas.microsoft.com/office/drawing/2014/main" id="{F0DA196F-3497-4303-B981-730E1583A354}"/>
              </a:ext>
            </a:extLst>
          </p:cNvPr>
          <p:cNvSpPr/>
          <p:nvPr/>
        </p:nvSpPr>
        <p:spPr>
          <a:xfrm>
            <a:off x="1742719" y="6358494"/>
            <a:ext cx="4187283" cy="1815882"/>
          </a:xfrm>
          <a:prstGeom prst="rect">
            <a:avLst/>
          </a:prstGeom>
        </p:spPr>
        <p:txBody>
          <a:bodyPr wrap="square">
            <a:spAutoFit/>
          </a:bodyPr>
          <a:lstStyle/>
          <a:p>
            <a:r>
              <a:rPr lang="en-US" sz="1600" dirty="0" err="1"/>
              <a:t>Visoka</a:t>
            </a:r>
            <a:r>
              <a:rPr lang="en-US" sz="1600" dirty="0"/>
              <a:t> </a:t>
            </a:r>
            <a:r>
              <a:rPr lang="en-US" sz="1600" dirty="0" err="1"/>
              <a:t>razina</a:t>
            </a:r>
            <a:r>
              <a:rPr lang="en-US" sz="1600" dirty="0"/>
              <a:t> </a:t>
            </a:r>
            <a:r>
              <a:rPr lang="en-US" sz="1600" dirty="0" err="1"/>
              <a:t>zdravstvene</a:t>
            </a:r>
            <a:r>
              <a:rPr lang="en-US" sz="1600" dirty="0"/>
              <a:t> </a:t>
            </a:r>
            <a:r>
              <a:rPr lang="en-US" sz="1600" dirty="0" err="1"/>
              <a:t>pismenosti</a:t>
            </a:r>
            <a:r>
              <a:rPr lang="en-US" sz="1600" dirty="0"/>
              <a:t> </a:t>
            </a:r>
            <a:r>
              <a:rPr lang="en-US" sz="1600" dirty="0" err="1"/>
              <a:t>povezana</a:t>
            </a:r>
            <a:r>
              <a:rPr lang="en-US" sz="1600" dirty="0"/>
              <a:t> je s:</a:t>
            </a:r>
            <a:endParaRPr lang="hr-HR" sz="1600" dirty="0"/>
          </a:p>
          <a:p>
            <a:endParaRPr lang="en-US" sz="1600" dirty="0"/>
          </a:p>
          <a:p>
            <a:r>
              <a:rPr lang="en-US" sz="1600" dirty="0"/>
              <a:t>a: </a:t>
            </a:r>
            <a:r>
              <a:rPr lang="en-US" sz="1600" dirty="0" err="1"/>
              <a:t>poboljšanom</a:t>
            </a:r>
            <a:r>
              <a:rPr lang="en-US" sz="1600" dirty="0"/>
              <a:t> </a:t>
            </a:r>
            <a:r>
              <a:rPr lang="en-US" sz="1600" dirty="0" err="1"/>
              <a:t>mogućnošću</a:t>
            </a:r>
            <a:r>
              <a:rPr lang="en-US" sz="1600" dirty="0"/>
              <a:t> </a:t>
            </a:r>
            <a:r>
              <a:rPr lang="en-US" sz="1600" dirty="0" err="1"/>
              <a:t>brige</a:t>
            </a:r>
            <a:r>
              <a:rPr lang="en-US" sz="1600" dirty="0"/>
              <a:t> o </a:t>
            </a:r>
            <a:r>
              <a:rPr lang="en-US" sz="1600" dirty="0" err="1"/>
              <a:t>sebi</a:t>
            </a:r>
            <a:r>
              <a:rPr lang="en-US" sz="1600" dirty="0"/>
              <a:t>, </a:t>
            </a:r>
          </a:p>
          <a:p>
            <a:r>
              <a:rPr lang="en-US" sz="1600" dirty="0"/>
              <a:t>b: </a:t>
            </a:r>
            <a:r>
              <a:rPr lang="en-US" sz="1600" dirty="0" err="1"/>
              <a:t>boljom</a:t>
            </a:r>
            <a:r>
              <a:rPr lang="en-US" sz="1600" dirty="0"/>
              <a:t> </a:t>
            </a:r>
            <a:r>
              <a:rPr lang="en-US" sz="1600" dirty="0" err="1"/>
              <a:t>kontrolom</a:t>
            </a:r>
            <a:r>
              <a:rPr lang="en-US" sz="1600" dirty="0"/>
              <a:t> </a:t>
            </a:r>
            <a:r>
              <a:rPr lang="en-US" sz="1600" dirty="0" err="1"/>
              <a:t>kroničnih</a:t>
            </a:r>
            <a:r>
              <a:rPr lang="en-US" sz="1600" dirty="0"/>
              <a:t> </a:t>
            </a:r>
            <a:r>
              <a:rPr lang="en-US" sz="1600" dirty="0" err="1"/>
              <a:t>bolesti</a:t>
            </a:r>
            <a:r>
              <a:rPr lang="en-US" sz="1600" dirty="0"/>
              <a:t> </a:t>
            </a:r>
          </a:p>
          <a:p>
            <a:r>
              <a:rPr lang="en-US" sz="1600" dirty="0"/>
              <a:t>c: </a:t>
            </a:r>
            <a:r>
              <a:rPr lang="en-US" sz="1600" dirty="0" err="1"/>
              <a:t>boljom</a:t>
            </a:r>
            <a:r>
              <a:rPr lang="en-US" sz="1600" dirty="0"/>
              <a:t> </a:t>
            </a:r>
            <a:r>
              <a:rPr lang="en-US" sz="1600" dirty="0" err="1"/>
              <a:t>kvalitetom</a:t>
            </a:r>
            <a:r>
              <a:rPr lang="en-US" sz="1600" dirty="0"/>
              <a:t> </a:t>
            </a:r>
            <a:r>
              <a:rPr lang="en-US" sz="1600" dirty="0" err="1"/>
              <a:t>života</a:t>
            </a:r>
            <a:r>
              <a:rPr lang="en-US" sz="1600" dirty="0"/>
              <a:t> </a:t>
            </a:r>
          </a:p>
          <a:p>
            <a:r>
              <a:rPr lang="en-US" sz="1600" dirty="0"/>
              <a:t>d: </a:t>
            </a:r>
            <a:r>
              <a:rPr lang="en-US" sz="1600" dirty="0" err="1"/>
              <a:t>sve</a:t>
            </a:r>
            <a:r>
              <a:rPr lang="en-US" sz="1600" dirty="0"/>
              <a:t> </a:t>
            </a:r>
            <a:r>
              <a:rPr lang="en-US" sz="1600" dirty="0" err="1"/>
              <a:t>navedeno</a:t>
            </a:r>
            <a:r>
              <a:rPr lang="en-US" sz="1600" dirty="0"/>
              <a:t> </a:t>
            </a:r>
          </a:p>
        </p:txBody>
      </p:sp>
      <p:sp>
        <p:nvSpPr>
          <p:cNvPr id="15" name="Google Shape;194;p11">
            <a:extLst>
              <a:ext uri="{FF2B5EF4-FFF2-40B4-BE49-F238E27FC236}">
                <a16:creationId xmlns:a16="http://schemas.microsoft.com/office/drawing/2014/main" id="{88CB9845-8F10-47C1-A4FE-969E6DADA3E3}"/>
              </a:ext>
            </a:extLst>
          </p:cNvPr>
          <p:cNvSpPr/>
          <p:nvPr/>
        </p:nvSpPr>
        <p:spPr>
          <a:xfrm>
            <a:off x="6695827" y="5827573"/>
            <a:ext cx="5151932" cy="2196413"/>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r>
              <a:rPr lang="hr-HR" sz="1600" dirty="0"/>
              <a:t>   </a:t>
            </a:r>
            <a:r>
              <a:rPr lang="en-GB" sz="1600" dirty="0" err="1"/>
              <a:t>Pojedinci</a:t>
            </a:r>
            <a:r>
              <a:rPr lang="en-GB" sz="1600" dirty="0"/>
              <a:t> </a:t>
            </a:r>
            <a:r>
              <a:rPr lang="en-GB" sz="1600" dirty="0" err="1"/>
              <a:t>putem</a:t>
            </a:r>
            <a:r>
              <a:rPr lang="en-GB" sz="1600" dirty="0"/>
              <a:t> e-</a:t>
            </a:r>
            <a:r>
              <a:rPr lang="en-GB" sz="1600" dirty="0" err="1"/>
              <a:t>informiranja</a:t>
            </a:r>
            <a:r>
              <a:rPr lang="en-GB" sz="1600" dirty="0"/>
              <a:t> (e-</a:t>
            </a:r>
            <a:r>
              <a:rPr lang="en-GB" sz="1600" dirty="0" err="1"/>
              <a:t>zdravstvena</a:t>
            </a:r>
            <a:r>
              <a:rPr lang="en-GB" sz="1600" dirty="0"/>
              <a:t> </a:t>
            </a:r>
            <a:r>
              <a:rPr lang="hr-HR" sz="1600" dirty="0"/>
              <a:t>  </a:t>
            </a:r>
          </a:p>
          <a:p>
            <a:r>
              <a:rPr lang="hr-HR" sz="1600" dirty="0"/>
              <a:t>   </a:t>
            </a:r>
            <a:r>
              <a:rPr lang="en-GB" sz="1600" dirty="0" err="1"/>
              <a:t>pismenost</a:t>
            </a:r>
            <a:r>
              <a:rPr lang="en-GB" sz="1600" dirty="0"/>
              <a:t>):</a:t>
            </a:r>
            <a:endParaRPr lang="hr-HR" sz="1600" dirty="0"/>
          </a:p>
          <a:p>
            <a:endParaRPr lang="hr-HR" sz="1600" dirty="0"/>
          </a:p>
          <a:p>
            <a:r>
              <a:rPr lang="hr-HR" sz="1600" dirty="0"/>
              <a:t>   </a:t>
            </a:r>
            <a:r>
              <a:rPr lang="en-GB" sz="1600" dirty="0"/>
              <a:t>a: </a:t>
            </a:r>
            <a:r>
              <a:rPr lang="en-GB" sz="1600" dirty="0" err="1"/>
              <a:t>razvijaju</a:t>
            </a:r>
            <a:r>
              <a:rPr lang="en-GB" sz="1600" dirty="0"/>
              <a:t> </a:t>
            </a:r>
            <a:r>
              <a:rPr lang="en-GB" sz="1600" dirty="0" err="1"/>
              <a:t>strategije</a:t>
            </a:r>
            <a:r>
              <a:rPr lang="en-GB" sz="1600" dirty="0"/>
              <a:t> </a:t>
            </a:r>
            <a:r>
              <a:rPr lang="en-GB" sz="1600" dirty="0" err="1"/>
              <a:t>suočavanja</a:t>
            </a:r>
            <a:r>
              <a:rPr lang="en-GB" sz="1600" dirty="0"/>
              <a:t> s </a:t>
            </a:r>
            <a:r>
              <a:rPr lang="en-GB" sz="1600" dirty="0" err="1"/>
              <a:t>bolesti</a:t>
            </a:r>
            <a:r>
              <a:rPr lang="en-GB" sz="1600" dirty="0"/>
              <a:t> </a:t>
            </a:r>
            <a:endParaRPr lang="hr-HR" sz="1600" dirty="0"/>
          </a:p>
          <a:p>
            <a:r>
              <a:rPr lang="hr-HR" sz="1600" dirty="0"/>
              <a:t>   </a:t>
            </a:r>
            <a:r>
              <a:rPr lang="en-GB" sz="1600" dirty="0"/>
              <a:t>b: </a:t>
            </a:r>
            <a:r>
              <a:rPr lang="en-GB" sz="1600" dirty="0" err="1"/>
              <a:t>usvajaju</a:t>
            </a:r>
            <a:r>
              <a:rPr lang="en-GB" sz="1600" dirty="0"/>
              <a:t> nova </a:t>
            </a:r>
            <a:r>
              <a:rPr lang="en-GB" sz="1600" dirty="0" err="1"/>
              <a:t>znanja</a:t>
            </a:r>
            <a:endParaRPr lang="hr-HR" sz="1600" dirty="0"/>
          </a:p>
          <a:p>
            <a:r>
              <a:rPr lang="hr-HR" sz="1600" dirty="0"/>
              <a:t>   </a:t>
            </a:r>
            <a:r>
              <a:rPr lang="en-GB" sz="1600" dirty="0"/>
              <a:t>c: </a:t>
            </a:r>
            <a:r>
              <a:rPr lang="en-GB" sz="1600" dirty="0" err="1"/>
              <a:t>korigiraju</a:t>
            </a:r>
            <a:r>
              <a:rPr lang="en-GB" sz="1600" dirty="0"/>
              <a:t> </a:t>
            </a:r>
            <a:r>
              <a:rPr lang="en-GB" sz="1600" dirty="0" err="1"/>
              <a:t>zdravstvena</a:t>
            </a:r>
            <a:r>
              <a:rPr lang="en-GB" sz="1600" dirty="0"/>
              <a:t> </a:t>
            </a:r>
            <a:r>
              <a:rPr lang="en-GB" sz="1600" dirty="0" err="1"/>
              <a:t>ponašanja</a:t>
            </a:r>
            <a:r>
              <a:rPr lang="en-GB" sz="1600" dirty="0"/>
              <a:t> </a:t>
            </a:r>
            <a:endParaRPr lang="hr-HR" sz="1600" dirty="0"/>
          </a:p>
          <a:p>
            <a:r>
              <a:rPr lang="hr-HR" sz="1600" dirty="0"/>
              <a:t>   </a:t>
            </a:r>
            <a:r>
              <a:rPr lang="en-GB" sz="1600" dirty="0"/>
              <a:t>d: </a:t>
            </a:r>
            <a:r>
              <a:rPr lang="en-GB" sz="1600" dirty="0" err="1"/>
              <a:t>sve</a:t>
            </a:r>
            <a:r>
              <a:rPr lang="en-GB" sz="1600" dirty="0"/>
              <a:t> </a:t>
            </a:r>
            <a:r>
              <a:rPr lang="en-GB" sz="1600" dirty="0" err="1"/>
              <a:t>navedeno</a:t>
            </a:r>
            <a:r>
              <a:rPr lang="en-GB" sz="1600" dirty="0"/>
              <a:t> </a:t>
            </a:r>
            <a:endParaRPr lang="hr-HR" sz="1600" dirty="0"/>
          </a:p>
        </p:txBody>
      </p:sp>
      <p:sp>
        <p:nvSpPr>
          <p:cNvPr id="20" name="Google Shape;194;p11">
            <a:extLst>
              <a:ext uri="{FF2B5EF4-FFF2-40B4-BE49-F238E27FC236}">
                <a16:creationId xmlns:a16="http://schemas.microsoft.com/office/drawing/2014/main" id="{08A884BF-73BD-4B04-8673-C97CFEE8CF59}"/>
              </a:ext>
            </a:extLst>
          </p:cNvPr>
          <p:cNvSpPr/>
          <p:nvPr/>
        </p:nvSpPr>
        <p:spPr>
          <a:xfrm>
            <a:off x="12320613" y="6469724"/>
            <a:ext cx="4811817" cy="2122711"/>
          </a:xfrm>
          <a:prstGeom prst="rect">
            <a:avLst/>
          </a:prstGeom>
          <a:solidFill>
            <a:schemeClr val="lt1"/>
          </a:solidFill>
          <a:ln w="25400" cap="flat" cmpd="sng">
            <a:solidFill>
              <a:srgbClr val="4D94B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mn-lt"/>
              <a:ea typeface="Calibri"/>
              <a:cs typeface="Calibri"/>
              <a:sym typeface="Calibri"/>
            </a:endParaRPr>
          </a:p>
        </p:txBody>
      </p:sp>
      <p:sp>
        <p:nvSpPr>
          <p:cNvPr id="21" name="Google Shape;189;p11">
            <a:extLst>
              <a:ext uri="{FF2B5EF4-FFF2-40B4-BE49-F238E27FC236}">
                <a16:creationId xmlns:a16="http://schemas.microsoft.com/office/drawing/2014/main" id="{5BFCCA0C-6326-4F43-8259-236CEBCAC9C3}"/>
              </a:ext>
            </a:extLst>
          </p:cNvPr>
          <p:cNvSpPr/>
          <p:nvPr/>
        </p:nvSpPr>
        <p:spPr>
          <a:xfrm>
            <a:off x="12692170" y="6623160"/>
            <a:ext cx="4255499" cy="1815841"/>
          </a:xfrm>
          <a:prstGeom prst="rect">
            <a:avLst/>
          </a:prstGeom>
          <a:noFill/>
          <a:ln>
            <a:noFill/>
          </a:ln>
        </p:spPr>
        <p:txBody>
          <a:bodyPr spcFirstLastPara="1" wrap="square" lIns="91425" tIns="45700" rIns="91425" bIns="45700" anchor="t" anchorCtr="0">
            <a:spAutoFit/>
          </a:bodyPr>
          <a:lstStyle/>
          <a:p>
            <a:r>
              <a:rPr lang="en-US" sz="1600" dirty="0"/>
              <a:t>Na </a:t>
            </a:r>
            <a:r>
              <a:rPr lang="en-US" sz="1600" dirty="0" err="1"/>
              <a:t>koji</a:t>
            </a:r>
            <a:r>
              <a:rPr lang="en-US" sz="1600" dirty="0"/>
              <a:t> </a:t>
            </a:r>
            <a:r>
              <a:rPr lang="en-US" sz="1600" dirty="0" err="1"/>
              <a:t>način</a:t>
            </a:r>
            <a:r>
              <a:rPr lang="en-US" sz="1600" dirty="0"/>
              <a:t> </a:t>
            </a:r>
            <a:r>
              <a:rPr lang="en-US" sz="1600" dirty="0" err="1"/>
              <a:t>provjeriti</a:t>
            </a:r>
            <a:r>
              <a:rPr lang="en-US" sz="1600" dirty="0"/>
              <a:t> </a:t>
            </a:r>
            <a:r>
              <a:rPr lang="en-US" sz="1600" dirty="0" err="1"/>
              <a:t>vjerodostojnost</a:t>
            </a:r>
            <a:r>
              <a:rPr lang="en-US" sz="1600" dirty="0"/>
              <a:t> </a:t>
            </a:r>
            <a:r>
              <a:rPr lang="en-US" sz="1600" dirty="0" err="1"/>
              <a:t>izvora</a:t>
            </a:r>
            <a:r>
              <a:rPr lang="en-US" sz="1600" dirty="0"/>
              <a:t>?</a:t>
            </a:r>
            <a:endParaRPr lang="hr-HR" sz="1600" dirty="0"/>
          </a:p>
          <a:p>
            <a:endParaRPr lang="en-US" sz="1600" dirty="0"/>
          </a:p>
          <a:p>
            <a:r>
              <a:rPr lang="en-US" sz="1600" dirty="0"/>
              <a:t>a: </a:t>
            </a:r>
            <a:r>
              <a:rPr lang="en-US" sz="1600" dirty="0" err="1"/>
              <a:t>provjeriti</a:t>
            </a:r>
            <a:r>
              <a:rPr lang="en-US" sz="1600" dirty="0"/>
              <a:t> </a:t>
            </a:r>
            <a:r>
              <a:rPr lang="en-US" sz="1600" dirty="0" err="1"/>
              <a:t>identitete</a:t>
            </a:r>
            <a:r>
              <a:rPr lang="en-US" sz="1600" dirty="0"/>
              <a:t> </a:t>
            </a:r>
            <a:r>
              <a:rPr lang="en-US" sz="1600" dirty="0" err="1"/>
              <a:t>osoba</a:t>
            </a:r>
            <a:r>
              <a:rPr lang="en-US" sz="1600" dirty="0"/>
              <a:t> </a:t>
            </a:r>
            <a:r>
              <a:rPr lang="en-US" sz="1600" dirty="0" err="1"/>
              <a:t>koje</a:t>
            </a:r>
            <a:r>
              <a:rPr lang="en-US" sz="1600" dirty="0"/>
              <a:t> </a:t>
            </a:r>
            <a:r>
              <a:rPr lang="en-US" sz="1600" dirty="0" err="1"/>
              <a:t>ga</a:t>
            </a:r>
            <a:r>
              <a:rPr lang="en-US" sz="1600" dirty="0"/>
              <a:t> </a:t>
            </a:r>
            <a:r>
              <a:rPr lang="en-US" sz="1600" dirty="0" err="1"/>
              <a:t>uređuju</a:t>
            </a:r>
            <a:r>
              <a:rPr lang="en-US" sz="1600" dirty="0"/>
              <a:t>.</a:t>
            </a:r>
          </a:p>
          <a:p>
            <a:r>
              <a:rPr lang="en-US" sz="1600" dirty="0"/>
              <a:t>b: </a:t>
            </a:r>
            <a:r>
              <a:rPr lang="en-US" sz="1600" dirty="0" err="1"/>
              <a:t>provjerite</a:t>
            </a:r>
            <a:r>
              <a:rPr lang="en-US" sz="1600" dirty="0"/>
              <a:t> URL-</a:t>
            </a:r>
            <a:r>
              <a:rPr lang="en-US" sz="1600" dirty="0" err="1"/>
              <a:t>ove</a:t>
            </a:r>
            <a:endParaRPr lang="en-US" sz="1600" dirty="0"/>
          </a:p>
          <a:p>
            <a:r>
              <a:rPr lang="en-US" sz="1600" dirty="0"/>
              <a:t>c: </a:t>
            </a:r>
            <a:r>
              <a:rPr lang="en-US" sz="1600" dirty="0" err="1"/>
              <a:t>provjeriti</a:t>
            </a:r>
            <a:r>
              <a:rPr lang="en-US" sz="1600" dirty="0"/>
              <a:t> </a:t>
            </a:r>
            <a:r>
              <a:rPr lang="en-US" sz="1600" dirty="0" err="1"/>
              <a:t>ima</a:t>
            </a:r>
            <a:r>
              <a:rPr lang="en-US" sz="1600" dirty="0"/>
              <a:t> li portal </a:t>
            </a:r>
            <a:r>
              <a:rPr lang="en-US" sz="1600" dirty="0" err="1"/>
              <a:t>istaknut</a:t>
            </a:r>
            <a:r>
              <a:rPr lang="en-US" sz="1600" dirty="0"/>
              <a:t> </a:t>
            </a:r>
            <a:r>
              <a:rPr lang="en-US" sz="1600" dirty="0" err="1"/>
              <a:t>impressum</a:t>
            </a:r>
            <a:endParaRPr lang="en-US" sz="1600" dirty="0"/>
          </a:p>
          <a:p>
            <a:r>
              <a:rPr lang="en-US" sz="1600" dirty="0"/>
              <a:t>d: </a:t>
            </a:r>
            <a:r>
              <a:rPr lang="en-US" sz="1600" dirty="0" err="1"/>
              <a:t>sve</a:t>
            </a:r>
            <a:r>
              <a:rPr lang="en-US" sz="1600" dirty="0"/>
              <a:t> </a:t>
            </a:r>
            <a:r>
              <a:rPr lang="en-US" sz="1600" dirty="0" err="1"/>
              <a:t>navedeno</a:t>
            </a:r>
            <a:r>
              <a:rPr lang="en-US" sz="1600" dirty="0"/>
              <a:t> </a:t>
            </a:r>
          </a:p>
        </p:txBody>
      </p:sp>
      <p:pic>
        <p:nvPicPr>
          <p:cNvPr id="6" name="Graphic 5" descr="Question mark">
            <a:extLst>
              <a:ext uri="{FF2B5EF4-FFF2-40B4-BE49-F238E27FC236}">
                <a16:creationId xmlns:a16="http://schemas.microsoft.com/office/drawing/2014/main" id="{F3919675-9925-430C-A445-621361C82D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88003" y="4932948"/>
            <a:ext cx="914400" cy="914400"/>
          </a:xfrm>
          <a:prstGeom prst="rect">
            <a:avLst/>
          </a:prstGeom>
        </p:spPr>
      </p:pic>
      <p:pic>
        <p:nvPicPr>
          <p:cNvPr id="24" name="Graphic 23" descr="Question mark">
            <a:extLst>
              <a:ext uri="{FF2B5EF4-FFF2-40B4-BE49-F238E27FC236}">
                <a16:creationId xmlns:a16="http://schemas.microsoft.com/office/drawing/2014/main" id="{EA132C3A-AADC-4A4A-9772-D37341F9BA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130027" y="5236287"/>
            <a:ext cx="914400" cy="914400"/>
          </a:xfrm>
          <a:prstGeom prst="rect">
            <a:avLst/>
          </a:prstGeom>
        </p:spPr>
      </p:pic>
      <p:pic>
        <p:nvPicPr>
          <p:cNvPr id="25" name="Graphic 24" descr="Question mark">
            <a:extLst>
              <a:ext uri="{FF2B5EF4-FFF2-40B4-BE49-F238E27FC236}">
                <a16:creationId xmlns:a16="http://schemas.microsoft.com/office/drawing/2014/main" id="{D1003B9C-CDF0-4D1E-8A32-F21470D6BC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86800" y="8227069"/>
            <a:ext cx="914400" cy="914400"/>
          </a:xfrm>
          <a:prstGeom prst="rect">
            <a:avLst/>
          </a:prstGeom>
        </p:spPr>
      </p:pic>
      <p:pic>
        <p:nvPicPr>
          <p:cNvPr id="22" name="Graphic 21" descr="Question mark">
            <a:extLst>
              <a:ext uri="{FF2B5EF4-FFF2-40B4-BE49-F238E27FC236}">
                <a16:creationId xmlns:a16="http://schemas.microsoft.com/office/drawing/2014/main" id="{3E55E952-225F-4F1B-B00F-6E1225D3F4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40716" y="2953491"/>
            <a:ext cx="914400" cy="914400"/>
          </a:xfrm>
          <a:prstGeom prst="rect">
            <a:avLst/>
          </a:prstGeom>
        </p:spPr>
      </p:pic>
      <p:pic>
        <p:nvPicPr>
          <p:cNvPr id="23" name="Graphic 22" descr="Question mark">
            <a:extLst>
              <a:ext uri="{FF2B5EF4-FFF2-40B4-BE49-F238E27FC236}">
                <a16:creationId xmlns:a16="http://schemas.microsoft.com/office/drawing/2014/main" id="{80E8A9B0-0F83-485A-A978-5040A91CC6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132430" y="2963915"/>
            <a:ext cx="914400" cy="9144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3" name="Google Shape;113;p5"/>
          <p:cNvSpPr txBox="1"/>
          <p:nvPr/>
        </p:nvSpPr>
        <p:spPr>
          <a:xfrm>
            <a:off x="3600899" y="2316117"/>
            <a:ext cx="12017829" cy="3785611"/>
          </a:xfrm>
          <a:prstGeom prst="rect">
            <a:avLst/>
          </a:prstGeom>
          <a:noFill/>
          <a:ln>
            <a:noFill/>
          </a:ln>
        </p:spPr>
        <p:txBody>
          <a:bodyPr spcFirstLastPara="1" wrap="square" lIns="91425" tIns="45700" rIns="91425" bIns="45700" anchor="t" anchorCtr="0">
            <a:spAutoFit/>
          </a:bodyPr>
          <a:lstStyle/>
          <a:p>
            <a:pPr lvl="0" algn="ctr">
              <a:buClr>
                <a:srgbClr val="AED633"/>
              </a:buClr>
              <a:buSzPts val="6000"/>
            </a:pPr>
            <a:endParaRPr lang="en-US" sz="6000" b="1" dirty="0">
              <a:solidFill>
                <a:srgbClr val="00CCFF"/>
              </a:solidFill>
              <a:latin typeface="+mn-lt"/>
              <a:ea typeface="Helvetica Neue"/>
              <a:cs typeface="Helvetica Neue"/>
              <a:sym typeface="Helvetica Neue"/>
            </a:endParaRPr>
          </a:p>
          <a:p>
            <a:pPr lvl="0" algn="ctr">
              <a:buClr>
                <a:srgbClr val="AED633"/>
              </a:buClr>
              <a:buSzPts val="6000"/>
            </a:pPr>
            <a:r>
              <a:rPr lang="en-US" sz="6000" b="1" dirty="0">
                <a:solidFill>
                  <a:srgbClr val="00CCFF"/>
                </a:solidFill>
                <a:latin typeface="+mn-lt"/>
                <a:ea typeface="Helvetica Neue"/>
                <a:cs typeface="Helvetica Neue"/>
                <a:sym typeface="Helvetica Neue"/>
              </a:rPr>
              <a:t>1. </a:t>
            </a:r>
            <a:r>
              <a:rPr lang="en-US" sz="6000" b="1" dirty="0" err="1">
                <a:solidFill>
                  <a:srgbClr val="00CCFF"/>
                </a:solidFill>
                <a:latin typeface="+mn-lt"/>
                <a:ea typeface="Helvetica Neue"/>
                <a:cs typeface="Helvetica Neue"/>
                <a:sym typeface="Helvetica Neue"/>
              </a:rPr>
              <a:t>Razumijevanje</a:t>
            </a:r>
            <a:r>
              <a:rPr lang="en-US" sz="6000" b="1" dirty="0">
                <a:solidFill>
                  <a:srgbClr val="00CCFF"/>
                </a:solidFill>
                <a:latin typeface="+mn-lt"/>
                <a:ea typeface="Helvetica Neue"/>
                <a:cs typeface="Helvetica Neue"/>
                <a:sym typeface="Helvetica Neue"/>
              </a:rPr>
              <a:t> </a:t>
            </a:r>
            <a:r>
              <a:rPr lang="en-US" sz="6000" b="1" dirty="0" err="1">
                <a:solidFill>
                  <a:srgbClr val="00CCFF"/>
                </a:solidFill>
                <a:latin typeface="+mn-lt"/>
                <a:ea typeface="Helvetica Neue"/>
                <a:cs typeface="Helvetica Neue"/>
                <a:sym typeface="Helvetica Neue"/>
              </a:rPr>
              <a:t>pojma</a:t>
            </a:r>
            <a:r>
              <a:rPr lang="en-US" sz="6000" b="1" dirty="0">
                <a:solidFill>
                  <a:srgbClr val="00CCFF"/>
                </a:solidFill>
                <a:latin typeface="+mn-lt"/>
                <a:ea typeface="Helvetica Neue"/>
                <a:cs typeface="Helvetica Neue"/>
                <a:sym typeface="Helvetica Neue"/>
              </a:rPr>
              <a:t> </a:t>
            </a:r>
            <a:r>
              <a:rPr lang="en-US" sz="6000" b="1" dirty="0" err="1">
                <a:solidFill>
                  <a:srgbClr val="00CCFF"/>
                </a:solidFill>
                <a:latin typeface="+mn-lt"/>
                <a:ea typeface="Helvetica Neue"/>
                <a:cs typeface="Helvetica Neue"/>
                <a:sym typeface="Helvetica Neue"/>
              </a:rPr>
              <a:t>zdravstvene</a:t>
            </a:r>
            <a:r>
              <a:rPr lang="en-US" sz="6000" b="1" dirty="0">
                <a:solidFill>
                  <a:srgbClr val="00CCFF"/>
                </a:solidFill>
                <a:latin typeface="+mn-lt"/>
                <a:ea typeface="Helvetica Neue"/>
                <a:cs typeface="Helvetica Neue"/>
                <a:sym typeface="Helvetica Neue"/>
              </a:rPr>
              <a:t> </a:t>
            </a:r>
            <a:r>
              <a:rPr lang="en-US" sz="6000" b="1" dirty="0" err="1">
                <a:solidFill>
                  <a:srgbClr val="00CCFF"/>
                </a:solidFill>
                <a:latin typeface="+mn-lt"/>
                <a:ea typeface="Helvetica Neue"/>
                <a:cs typeface="Helvetica Neue"/>
                <a:sym typeface="Helvetica Neue"/>
              </a:rPr>
              <a:t>pismenosti</a:t>
            </a:r>
            <a:endParaRPr lang="en-US" sz="6000" b="1" dirty="0">
              <a:solidFill>
                <a:srgbClr val="00CCFF"/>
              </a:solidFill>
              <a:latin typeface="+mn-lt"/>
              <a:ea typeface="Helvetica Neue"/>
              <a:cs typeface="Helvetica Neue"/>
              <a:sym typeface="Helvetica Neue"/>
            </a:endParaRPr>
          </a:p>
          <a:p>
            <a:pPr lvl="0" algn="ctr">
              <a:buClr>
                <a:srgbClr val="AED633"/>
              </a:buClr>
              <a:buSzPts val="6000"/>
            </a:pPr>
            <a:endParaRPr lang="es-ES" sz="6000" b="1" dirty="0">
              <a:solidFill>
                <a:srgbClr val="00CCFF"/>
              </a:solidFill>
              <a:latin typeface="+mn-lt"/>
              <a:ea typeface="Helvetica Neue"/>
              <a:cs typeface="Helvetica Neue"/>
              <a:sym typeface="Helvetica Neue"/>
            </a:endParaRPr>
          </a:p>
        </p:txBody>
      </p:sp>
      <p:pic>
        <p:nvPicPr>
          <p:cNvPr id="13314" name="Picture 2" descr="Why You Need to Check for Understanding – Executive Leadership Consulting">
            <a:extLst>
              <a:ext uri="{FF2B5EF4-FFF2-40B4-BE49-F238E27FC236}">
                <a16:creationId xmlns:a16="http://schemas.microsoft.com/office/drawing/2014/main" id="{73888D75-5505-483D-923A-E33600BB453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39287" y="5739063"/>
            <a:ext cx="4141055" cy="240857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B3D82E6-EF07-454A-92BA-72581636EE0F}"/>
              </a:ext>
            </a:extLst>
          </p:cNvPr>
          <p:cNvSpPr/>
          <p:nvPr/>
        </p:nvSpPr>
        <p:spPr>
          <a:xfrm>
            <a:off x="6680580" y="8839717"/>
            <a:ext cx="6005170" cy="276999"/>
          </a:xfrm>
          <a:prstGeom prst="rect">
            <a:avLst/>
          </a:prstGeom>
        </p:spPr>
        <p:txBody>
          <a:bodyPr wrap="none">
            <a:spAutoFit/>
          </a:bodyPr>
          <a:lstStyle/>
          <a:p>
            <a:r>
              <a:rPr lang="hr-HR" sz="1200" dirty="0"/>
              <a:t>https://executiveleader.com/wp-content/uploads/2018/02/understanding-1536x896.jpg</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13"/>
          <p:cNvSpPr txBox="1"/>
          <p:nvPr/>
        </p:nvSpPr>
        <p:spPr>
          <a:xfrm>
            <a:off x="2008632" y="1431035"/>
            <a:ext cx="4648200"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4D94B7"/>
              </a:buClr>
              <a:buSzPts val="4800"/>
              <a:buFont typeface="Helvetica Neue"/>
              <a:buNone/>
            </a:pPr>
            <a:r>
              <a:rPr lang="es-ES" sz="4000" b="1" dirty="0" err="1">
                <a:solidFill>
                  <a:schemeClr val="tx1"/>
                </a:solidFill>
                <a:latin typeface="+mn-lt"/>
                <a:ea typeface="Helvetica Neue"/>
                <a:cs typeface="Helvetica Neue"/>
                <a:sym typeface="Helvetica Neue"/>
              </a:rPr>
              <a:t>Bibliography</a:t>
            </a:r>
            <a:endParaRPr sz="4000" dirty="0">
              <a:solidFill>
                <a:schemeClr val="tx1"/>
              </a:solidFill>
              <a:latin typeface="+mn-lt"/>
              <a:ea typeface="Calibri"/>
              <a:cs typeface="Calibri"/>
              <a:sym typeface="Calibri"/>
            </a:endParaRPr>
          </a:p>
        </p:txBody>
      </p:sp>
      <p:sp>
        <p:nvSpPr>
          <p:cNvPr id="221" name="Google Shape;221;p13"/>
          <p:cNvSpPr/>
          <p:nvPr/>
        </p:nvSpPr>
        <p:spPr>
          <a:xfrm>
            <a:off x="1503600" y="2261991"/>
            <a:ext cx="15280800" cy="7755929"/>
          </a:xfrm>
          <a:prstGeom prst="rect">
            <a:avLst/>
          </a:prstGeom>
          <a:noFill/>
          <a:ln>
            <a:noFill/>
          </a:ln>
        </p:spPr>
        <p:txBody>
          <a:bodyPr spcFirstLastPara="1" wrap="square" lIns="91425" tIns="45700" rIns="91425" bIns="45700" anchor="t" anchorCtr="0">
            <a:spAutoFit/>
          </a:bodyPr>
          <a:lstStyle/>
          <a:p>
            <a:pPr marL="534988" marR="0" lvl="0" indent="-534988" algn="l" rtl="0">
              <a:spcBef>
                <a:spcPts val="0"/>
              </a:spcBef>
              <a:spcAft>
                <a:spcPts val="0"/>
              </a:spcAft>
              <a:buClr>
                <a:schemeClr val="dk1"/>
              </a:buClr>
              <a:buSzPts val="3360"/>
              <a:buFont typeface="Wingdings" pitchFamily="2" charset="2"/>
              <a:buChar char="q"/>
            </a:pPr>
            <a:endParaRPr lang="hr-HR" dirty="0">
              <a:latin typeface="+mn-lt"/>
            </a:endParaRPr>
          </a:p>
          <a:p>
            <a:pPr marL="342900" lvl="0" indent="-342900">
              <a:buClr>
                <a:schemeClr val="dk1"/>
              </a:buClr>
              <a:buSzPts val="3360"/>
              <a:buFont typeface="Wingdings" pitchFamily="2" charset="2"/>
              <a:buChar char="§"/>
            </a:pPr>
            <a:r>
              <a:rPr lang="hr-HR" sz="2000" dirty="0" err="1">
                <a:latin typeface="+mn-lt"/>
              </a:rPr>
              <a:t>Pourrazavi</a:t>
            </a:r>
            <a:r>
              <a:rPr lang="hr-HR" sz="2000" dirty="0">
                <a:latin typeface="+mn-lt"/>
              </a:rPr>
              <a:t>, S., </a:t>
            </a:r>
            <a:r>
              <a:rPr lang="hr-HR" sz="2000" dirty="0" err="1">
                <a:latin typeface="+mn-lt"/>
              </a:rPr>
              <a:t>Kouzekanani</a:t>
            </a:r>
            <a:r>
              <a:rPr lang="hr-HR" sz="2000" dirty="0">
                <a:latin typeface="+mn-lt"/>
              </a:rPr>
              <a:t>, K., </a:t>
            </a:r>
            <a:r>
              <a:rPr lang="hr-HR" sz="2000" dirty="0" err="1">
                <a:latin typeface="+mn-lt"/>
              </a:rPr>
              <a:t>Bazargan-Hejazi</a:t>
            </a:r>
            <a:r>
              <a:rPr lang="hr-HR" sz="2000" dirty="0">
                <a:latin typeface="+mn-lt"/>
              </a:rPr>
              <a:t>, S., </a:t>
            </a:r>
            <a:r>
              <a:rPr lang="hr-HR" sz="2000" dirty="0" err="1">
                <a:latin typeface="+mn-lt"/>
              </a:rPr>
              <a:t>Shaghaghi</a:t>
            </a:r>
            <a:r>
              <a:rPr lang="hr-HR" sz="2000" dirty="0">
                <a:latin typeface="+mn-lt"/>
              </a:rPr>
              <a:t>, A., </a:t>
            </a:r>
            <a:r>
              <a:rPr lang="hr-HR" sz="2000" dirty="0" err="1">
                <a:latin typeface="+mn-lt"/>
              </a:rPr>
              <a:t>Hashemiparast</a:t>
            </a:r>
            <a:r>
              <a:rPr lang="hr-HR" sz="2000" dirty="0">
                <a:latin typeface="+mn-lt"/>
              </a:rPr>
              <a:t>, M., </a:t>
            </a:r>
            <a:r>
              <a:rPr lang="hr-HR" sz="2000" dirty="0" err="1">
                <a:latin typeface="+mn-lt"/>
              </a:rPr>
              <a:t>Fathifar</a:t>
            </a:r>
            <a:r>
              <a:rPr lang="hr-HR" sz="2000" dirty="0">
                <a:latin typeface="+mn-lt"/>
              </a:rPr>
              <a:t>, Z., &amp; </a:t>
            </a:r>
            <a:r>
              <a:rPr lang="hr-HR" sz="2000" dirty="0" err="1">
                <a:latin typeface="+mn-lt"/>
              </a:rPr>
              <a:t>Allahverdipour</a:t>
            </a:r>
            <a:r>
              <a:rPr lang="hr-HR" sz="2000" dirty="0">
                <a:latin typeface="+mn-lt"/>
              </a:rPr>
              <a:t>, H. (2020). </a:t>
            </a:r>
            <a:r>
              <a:rPr lang="hr-HR" sz="2000" dirty="0" err="1">
                <a:latin typeface="+mn-lt"/>
              </a:rPr>
              <a:t>Theory-based</a:t>
            </a:r>
            <a:r>
              <a:rPr lang="hr-HR" sz="2000" dirty="0">
                <a:latin typeface="+mn-lt"/>
              </a:rPr>
              <a:t> E-</a:t>
            </a:r>
            <a:r>
              <a:rPr lang="hr-HR" sz="2000" dirty="0" err="1">
                <a:latin typeface="+mn-lt"/>
              </a:rPr>
              <a:t>health</a:t>
            </a:r>
            <a:r>
              <a:rPr lang="hr-HR" sz="2000" dirty="0">
                <a:latin typeface="+mn-lt"/>
              </a:rPr>
              <a:t> </a:t>
            </a:r>
            <a:r>
              <a:rPr lang="hr-HR" sz="2000" dirty="0" err="1">
                <a:latin typeface="+mn-lt"/>
              </a:rPr>
              <a:t>literacy</a:t>
            </a:r>
            <a:r>
              <a:rPr lang="hr-HR" sz="2000" dirty="0">
                <a:latin typeface="+mn-lt"/>
              </a:rPr>
              <a:t> </a:t>
            </a:r>
            <a:r>
              <a:rPr lang="hr-HR" sz="2000" dirty="0" err="1">
                <a:latin typeface="+mn-lt"/>
              </a:rPr>
              <a:t>interventions</a:t>
            </a:r>
            <a:r>
              <a:rPr lang="hr-HR" sz="2000" dirty="0">
                <a:latin typeface="+mn-lt"/>
              </a:rPr>
              <a:t> </a:t>
            </a:r>
            <a:r>
              <a:rPr lang="hr-HR" sz="2000" dirty="0" err="1">
                <a:latin typeface="+mn-lt"/>
              </a:rPr>
              <a:t>in</a:t>
            </a:r>
            <a:r>
              <a:rPr lang="hr-HR" sz="2000" dirty="0">
                <a:latin typeface="+mn-lt"/>
              </a:rPr>
              <a:t> </a:t>
            </a:r>
            <a:r>
              <a:rPr lang="hr-HR" sz="2000" dirty="0" err="1">
                <a:latin typeface="+mn-lt"/>
              </a:rPr>
              <a:t>older</a:t>
            </a:r>
            <a:r>
              <a:rPr lang="hr-HR" sz="2000" dirty="0">
                <a:latin typeface="+mn-lt"/>
              </a:rPr>
              <a:t> </a:t>
            </a:r>
            <a:r>
              <a:rPr lang="hr-HR" sz="2000" dirty="0" err="1">
                <a:latin typeface="+mn-lt"/>
              </a:rPr>
              <a:t>adults</a:t>
            </a:r>
            <a:r>
              <a:rPr lang="hr-HR" sz="2000" dirty="0">
                <a:latin typeface="+mn-lt"/>
              </a:rPr>
              <a:t>: a </a:t>
            </a:r>
            <a:r>
              <a:rPr lang="hr-HR" sz="2000" dirty="0" err="1">
                <a:latin typeface="+mn-lt"/>
              </a:rPr>
              <a:t>systematic</a:t>
            </a:r>
            <a:r>
              <a:rPr lang="hr-HR" sz="2000" dirty="0">
                <a:latin typeface="+mn-lt"/>
              </a:rPr>
              <a:t> </a:t>
            </a:r>
            <a:r>
              <a:rPr lang="hr-HR" sz="2000" dirty="0" err="1">
                <a:latin typeface="+mn-lt"/>
              </a:rPr>
              <a:t>review</a:t>
            </a:r>
            <a:r>
              <a:rPr lang="hr-HR" sz="2000" dirty="0">
                <a:latin typeface="+mn-lt"/>
              </a:rPr>
              <a:t>. </a:t>
            </a:r>
            <a:r>
              <a:rPr lang="hr-HR" sz="2000" dirty="0" err="1">
                <a:latin typeface="+mn-lt"/>
              </a:rPr>
              <a:t>Archives</a:t>
            </a:r>
            <a:r>
              <a:rPr lang="hr-HR" sz="2000" dirty="0">
                <a:latin typeface="+mn-lt"/>
              </a:rPr>
              <a:t> </a:t>
            </a:r>
            <a:r>
              <a:rPr lang="hr-HR" sz="2000" dirty="0" err="1">
                <a:latin typeface="+mn-lt"/>
              </a:rPr>
              <a:t>of</a:t>
            </a:r>
            <a:r>
              <a:rPr lang="hr-HR" sz="2000" dirty="0">
                <a:latin typeface="+mn-lt"/>
              </a:rPr>
              <a:t> </a:t>
            </a:r>
            <a:r>
              <a:rPr lang="hr-HR" sz="2000" dirty="0" err="1">
                <a:latin typeface="+mn-lt"/>
              </a:rPr>
              <a:t>Public</a:t>
            </a:r>
            <a:r>
              <a:rPr lang="hr-HR" sz="2000" dirty="0">
                <a:latin typeface="+mn-lt"/>
              </a:rPr>
              <a:t> Health, 78, 1-8.</a:t>
            </a:r>
          </a:p>
          <a:p>
            <a:pPr marL="342900" lvl="0" indent="-342900">
              <a:buClr>
                <a:schemeClr val="dk1"/>
              </a:buClr>
              <a:buSzPts val="3360"/>
              <a:buFont typeface="Wingdings" pitchFamily="2" charset="2"/>
              <a:buChar char="§"/>
            </a:pPr>
            <a:r>
              <a:rPr lang="hr-HR" sz="2000" dirty="0" err="1">
                <a:latin typeface="+mn-lt"/>
              </a:rPr>
              <a:t>Rowlands</a:t>
            </a:r>
            <a:r>
              <a:rPr lang="hr-HR" sz="2000" dirty="0">
                <a:latin typeface="+mn-lt"/>
              </a:rPr>
              <a:t>, G., Shaw, A., </a:t>
            </a:r>
            <a:r>
              <a:rPr lang="hr-HR" sz="2000" dirty="0" err="1">
                <a:latin typeface="+mn-lt"/>
              </a:rPr>
              <a:t>Jaswal</a:t>
            </a:r>
            <a:r>
              <a:rPr lang="hr-HR" sz="2000" dirty="0">
                <a:latin typeface="+mn-lt"/>
              </a:rPr>
              <a:t>, S., Smith, S., &amp; </a:t>
            </a:r>
            <a:r>
              <a:rPr lang="hr-HR" sz="2000" dirty="0" err="1">
                <a:latin typeface="+mn-lt"/>
              </a:rPr>
              <a:t>Harpham</a:t>
            </a:r>
            <a:r>
              <a:rPr lang="hr-HR" sz="2000" dirty="0">
                <a:latin typeface="+mn-lt"/>
              </a:rPr>
              <a:t>, T. (2017). Health </a:t>
            </a:r>
            <a:r>
              <a:rPr lang="hr-HR" sz="2000" dirty="0" err="1">
                <a:latin typeface="+mn-lt"/>
              </a:rPr>
              <a:t>literacy</a:t>
            </a:r>
            <a:r>
              <a:rPr lang="hr-HR" sz="2000" dirty="0">
                <a:latin typeface="+mn-lt"/>
              </a:rPr>
              <a:t> </a:t>
            </a:r>
            <a:r>
              <a:rPr lang="hr-HR" sz="2000" dirty="0" err="1">
                <a:latin typeface="+mn-lt"/>
              </a:rPr>
              <a:t>and</a:t>
            </a:r>
            <a:r>
              <a:rPr lang="hr-HR" sz="2000" dirty="0">
                <a:latin typeface="+mn-lt"/>
              </a:rPr>
              <a:t> </a:t>
            </a:r>
            <a:r>
              <a:rPr lang="hr-HR" sz="2000" dirty="0" err="1">
                <a:latin typeface="+mn-lt"/>
              </a:rPr>
              <a:t>the</a:t>
            </a:r>
            <a:r>
              <a:rPr lang="hr-HR" sz="2000" dirty="0">
                <a:latin typeface="+mn-lt"/>
              </a:rPr>
              <a:t> </a:t>
            </a:r>
            <a:r>
              <a:rPr lang="hr-HR" sz="2000" dirty="0" err="1">
                <a:latin typeface="+mn-lt"/>
              </a:rPr>
              <a:t>social</a:t>
            </a:r>
            <a:r>
              <a:rPr lang="hr-HR" sz="2000" dirty="0">
                <a:latin typeface="+mn-lt"/>
              </a:rPr>
              <a:t> </a:t>
            </a:r>
            <a:r>
              <a:rPr lang="hr-HR" sz="2000" dirty="0" err="1">
                <a:latin typeface="+mn-lt"/>
              </a:rPr>
              <a:t>determinants</a:t>
            </a:r>
            <a:r>
              <a:rPr lang="hr-HR" sz="2000" dirty="0">
                <a:latin typeface="+mn-lt"/>
              </a:rPr>
              <a:t> </a:t>
            </a:r>
            <a:r>
              <a:rPr lang="hr-HR" sz="2000" dirty="0" err="1">
                <a:latin typeface="+mn-lt"/>
              </a:rPr>
              <a:t>of</a:t>
            </a:r>
            <a:r>
              <a:rPr lang="hr-HR" sz="2000" dirty="0">
                <a:latin typeface="+mn-lt"/>
              </a:rPr>
              <a:t> </a:t>
            </a:r>
            <a:r>
              <a:rPr lang="hr-HR" sz="2000" dirty="0" err="1">
                <a:latin typeface="+mn-lt"/>
              </a:rPr>
              <a:t>health</a:t>
            </a:r>
            <a:r>
              <a:rPr lang="hr-HR" sz="2000" dirty="0">
                <a:latin typeface="+mn-lt"/>
              </a:rPr>
              <a:t>: A </a:t>
            </a:r>
            <a:r>
              <a:rPr lang="hr-HR" sz="2000" dirty="0" err="1">
                <a:latin typeface="+mn-lt"/>
              </a:rPr>
              <a:t>qualitative</a:t>
            </a:r>
            <a:r>
              <a:rPr lang="hr-HR" sz="2000" dirty="0">
                <a:latin typeface="+mn-lt"/>
              </a:rPr>
              <a:t> model </a:t>
            </a:r>
            <a:r>
              <a:rPr lang="hr-HR" sz="2000" dirty="0" err="1">
                <a:latin typeface="+mn-lt"/>
              </a:rPr>
              <a:t>from</a:t>
            </a:r>
            <a:r>
              <a:rPr lang="hr-HR" sz="2000" dirty="0">
                <a:latin typeface="+mn-lt"/>
              </a:rPr>
              <a:t> </a:t>
            </a:r>
            <a:r>
              <a:rPr lang="hr-HR" sz="2000" dirty="0" err="1">
                <a:latin typeface="+mn-lt"/>
              </a:rPr>
              <a:t>adult</a:t>
            </a:r>
            <a:r>
              <a:rPr lang="hr-HR" sz="2000" dirty="0">
                <a:latin typeface="+mn-lt"/>
              </a:rPr>
              <a:t> </a:t>
            </a:r>
            <a:r>
              <a:rPr lang="hr-HR" sz="2000" dirty="0" err="1">
                <a:latin typeface="+mn-lt"/>
              </a:rPr>
              <a:t>learners</a:t>
            </a:r>
            <a:r>
              <a:rPr lang="hr-HR" sz="2000" dirty="0">
                <a:latin typeface="+mn-lt"/>
              </a:rPr>
              <a:t>. Health </a:t>
            </a:r>
            <a:r>
              <a:rPr lang="hr-HR" sz="2000" dirty="0" err="1">
                <a:latin typeface="+mn-lt"/>
              </a:rPr>
              <a:t>Promotion</a:t>
            </a:r>
            <a:r>
              <a:rPr lang="hr-HR" sz="2000" dirty="0">
                <a:latin typeface="+mn-lt"/>
              </a:rPr>
              <a:t> International, 32(1), 130–138. https://doi.org/10.1093/heapro/dav093 </a:t>
            </a:r>
          </a:p>
          <a:p>
            <a:pPr marL="342900" lvl="0" indent="-342900">
              <a:buClr>
                <a:schemeClr val="dk1"/>
              </a:buClr>
              <a:buSzPts val="3360"/>
              <a:buFont typeface="Wingdings" pitchFamily="2" charset="2"/>
              <a:buChar char="§"/>
            </a:pPr>
            <a:r>
              <a:rPr lang="hr-HR" sz="2000" dirty="0" err="1">
                <a:latin typeface="+mn-lt"/>
              </a:rPr>
              <a:t>Coughlin</a:t>
            </a:r>
            <a:r>
              <a:rPr lang="hr-HR" sz="2000" dirty="0">
                <a:latin typeface="+mn-lt"/>
              </a:rPr>
              <a:t>, S. S., Stewart, J. L., Young, L., </a:t>
            </a:r>
            <a:r>
              <a:rPr lang="hr-HR" sz="2000" dirty="0" err="1">
                <a:latin typeface="+mn-lt"/>
              </a:rPr>
              <a:t>Heboyan</a:t>
            </a:r>
            <a:r>
              <a:rPr lang="hr-HR" sz="2000" dirty="0">
                <a:latin typeface="+mn-lt"/>
              </a:rPr>
              <a:t>, V., &amp; De Leo, G. (2018). Health </a:t>
            </a:r>
            <a:r>
              <a:rPr lang="hr-HR" sz="2000" dirty="0" err="1">
                <a:latin typeface="+mn-lt"/>
              </a:rPr>
              <a:t>literacy</a:t>
            </a:r>
            <a:r>
              <a:rPr lang="hr-HR" sz="2000" dirty="0">
                <a:latin typeface="+mn-lt"/>
              </a:rPr>
              <a:t> </a:t>
            </a:r>
            <a:r>
              <a:rPr lang="hr-HR" sz="2000" dirty="0" err="1">
                <a:latin typeface="+mn-lt"/>
              </a:rPr>
              <a:t>and</a:t>
            </a:r>
            <a:r>
              <a:rPr lang="hr-HR" sz="2000" dirty="0">
                <a:latin typeface="+mn-lt"/>
              </a:rPr>
              <a:t> </a:t>
            </a:r>
            <a:r>
              <a:rPr lang="hr-HR" sz="2000" dirty="0" err="1">
                <a:latin typeface="+mn-lt"/>
              </a:rPr>
              <a:t>patient</a:t>
            </a:r>
            <a:r>
              <a:rPr lang="hr-HR" sz="2000" dirty="0">
                <a:latin typeface="+mn-lt"/>
              </a:rPr>
              <a:t> web </a:t>
            </a:r>
            <a:r>
              <a:rPr lang="hr-HR" sz="2000" dirty="0" err="1">
                <a:latin typeface="+mn-lt"/>
              </a:rPr>
              <a:t>portals</a:t>
            </a:r>
            <a:r>
              <a:rPr lang="hr-HR" sz="2000" dirty="0">
                <a:latin typeface="+mn-lt"/>
              </a:rPr>
              <a:t>. International </a:t>
            </a:r>
            <a:r>
              <a:rPr lang="hr-HR" sz="2000" dirty="0" err="1">
                <a:latin typeface="+mn-lt"/>
              </a:rPr>
              <a:t>journal</a:t>
            </a:r>
            <a:r>
              <a:rPr lang="hr-HR" sz="2000" dirty="0">
                <a:latin typeface="+mn-lt"/>
              </a:rPr>
              <a:t> </a:t>
            </a:r>
            <a:r>
              <a:rPr lang="hr-HR" sz="2000" dirty="0" err="1">
                <a:latin typeface="+mn-lt"/>
              </a:rPr>
              <a:t>of</a:t>
            </a:r>
            <a:r>
              <a:rPr lang="hr-HR" sz="2000" dirty="0">
                <a:latin typeface="+mn-lt"/>
              </a:rPr>
              <a:t> </a:t>
            </a:r>
            <a:r>
              <a:rPr lang="hr-HR" sz="2000" dirty="0" err="1">
                <a:latin typeface="+mn-lt"/>
              </a:rPr>
              <a:t>medical</a:t>
            </a:r>
            <a:r>
              <a:rPr lang="hr-HR" sz="2000" dirty="0">
                <a:latin typeface="+mn-lt"/>
              </a:rPr>
              <a:t> </a:t>
            </a:r>
            <a:r>
              <a:rPr lang="hr-HR" sz="2000" dirty="0" err="1">
                <a:latin typeface="+mn-lt"/>
              </a:rPr>
              <a:t>informatics</a:t>
            </a:r>
            <a:r>
              <a:rPr lang="hr-HR" sz="2000" dirty="0">
                <a:latin typeface="+mn-lt"/>
              </a:rPr>
              <a:t>, 113, 43-48.</a:t>
            </a:r>
          </a:p>
          <a:p>
            <a:pPr marL="342900" lvl="0" indent="-342900">
              <a:buClr>
                <a:schemeClr val="dk1"/>
              </a:buClr>
              <a:buSzPts val="3360"/>
              <a:buFont typeface="Wingdings" pitchFamily="2" charset="2"/>
              <a:buChar char="§"/>
            </a:pPr>
            <a:r>
              <a:rPr lang="hr-HR" sz="2000" dirty="0" err="1">
                <a:latin typeface="+mn-lt"/>
              </a:rPr>
              <a:t>Burkhardt</a:t>
            </a:r>
            <a:r>
              <a:rPr lang="hr-HR" sz="2000" dirty="0">
                <a:latin typeface="+mn-lt"/>
              </a:rPr>
              <a:t>, J. </a:t>
            </a:r>
            <a:r>
              <a:rPr lang="hr-HR" sz="2000" dirty="0" err="1">
                <a:latin typeface="+mn-lt"/>
              </a:rPr>
              <a:t>Truth</a:t>
            </a:r>
            <a:r>
              <a:rPr lang="hr-HR" sz="2000" dirty="0">
                <a:latin typeface="+mn-lt"/>
              </a:rPr>
              <a:t>, Post-</a:t>
            </a:r>
            <a:r>
              <a:rPr lang="hr-HR" sz="2000" dirty="0" err="1">
                <a:latin typeface="+mn-lt"/>
              </a:rPr>
              <a:t>Truth</a:t>
            </a:r>
            <a:r>
              <a:rPr lang="hr-HR" sz="2000" dirty="0">
                <a:latin typeface="+mn-lt"/>
              </a:rPr>
              <a:t>, </a:t>
            </a:r>
            <a:r>
              <a:rPr lang="hr-HR" sz="2000" dirty="0" err="1">
                <a:latin typeface="+mn-lt"/>
              </a:rPr>
              <a:t>and</a:t>
            </a:r>
            <a:r>
              <a:rPr lang="hr-HR" sz="2000" dirty="0">
                <a:latin typeface="+mn-lt"/>
              </a:rPr>
              <a:t> </a:t>
            </a:r>
            <a:r>
              <a:rPr lang="hr-HR" sz="2000" dirty="0" err="1">
                <a:latin typeface="+mn-lt"/>
              </a:rPr>
              <a:t>Information</a:t>
            </a:r>
            <a:r>
              <a:rPr lang="hr-HR" sz="2000" dirty="0">
                <a:latin typeface="+mn-lt"/>
              </a:rPr>
              <a:t> </a:t>
            </a:r>
            <a:r>
              <a:rPr lang="hr-HR" sz="2000" dirty="0" err="1">
                <a:latin typeface="+mn-lt"/>
              </a:rPr>
              <a:t>Literacy</a:t>
            </a:r>
            <a:r>
              <a:rPr lang="hr-HR" sz="2000" dirty="0">
                <a:latin typeface="+mn-lt"/>
              </a:rPr>
              <a:t> : </a:t>
            </a:r>
            <a:r>
              <a:rPr lang="hr-HR" sz="2000" dirty="0" err="1">
                <a:latin typeface="+mn-lt"/>
              </a:rPr>
              <a:t>Evaluating</a:t>
            </a:r>
            <a:r>
              <a:rPr lang="hr-HR" sz="2000" dirty="0">
                <a:latin typeface="+mn-lt"/>
              </a:rPr>
              <a:t> </a:t>
            </a:r>
            <a:r>
              <a:rPr lang="hr-HR" sz="2000" dirty="0" err="1">
                <a:latin typeface="+mn-lt"/>
              </a:rPr>
              <a:t>Sources</a:t>
            </a:r>
            <a:r>
              <a:rPr lang="hr-HR" sz="2000" dirty="0">
                <a:latin typeface="+mn-lt"/>
              </a:rPr>
              <a:t>. // </a:t>
            </a:r>
            <a:r>
              <a:rPr lang="hr-HR" sz="2000" dirty="0" err="1">
                <a:latin typeface="+mn-lt"/>
              </a:rPr>
              <a:t>Information</a:t>
            </a:r>
            <a:r>
              <a:rPr lang="hr-HR" sz="2000" dirty="0">
                <a:latin typeface="+mn-lt"/>
              </a:rPr>
              <a:t> </a:t>
            </a:r>
            <a:r>
              <a:rPr lang="hr-HR" sz="2000" dirty="0" err="1">
                <a:latin typeface="+mn-lt"/>
              </a:rPr>
              <a:t>literacy</a:t>
            </a:r>
            <a:r>
              <a:rPr lang="hr-HR" sz="2000" dirty="0">
                <a:latin typeface="+mn-lt"/>
              </a:rPr>
              <a:t> </a:t>
            </a:r>
            <a:r>
              <a:rPr lang="hr-HR" sz="2000" dirty="0" err="1">
                <a:latin typeface="+mn-lt"/>
              </a:rPr>
              <a:t>and</a:t>
            </a:r>
            <a:r>
              <a:rPr lang="hr-HR" sz="2000" dirty="0">
                <a:latin typeface="+mn-lt"/>
              </a:rPr>
              <a:t> </a:t>
            </a:r>
            <a:r>
              <a:rPr lang="hr-HR" sz="2000" dirty="0" err="1">
                <a:latin typeface="+mn-lt"/>
              </a:rPr>
              <a:t>libraries</a:t>
            </a:r>
            <a:r>
              <a:rPr lang="hr-HR" sz="2000" dirty="0">
                <a:latin typeface="+mn-lt"/>
              </a:rPr>
              <a:t> </a:t>
            </a:r>
            <a:r>
              <a:rPr lang="hr-HR" sz="2000" dirty="0" err="1">
                <a:latin typeface="+mn-lt"/>
              </a:rPr>
              <a:t>in</a:t>
            </a:r>
            <a:r>
              <a:rPr lang="hr-HR" sz="2000" dirty="0">
                <a:latin typeface="+mn-lt"/>
              </a:rPr>
              <a:t> </a:t>
            </a:r>
            <a:r>
              <a:rPr lang="hr-HR" sz="2000" dirty="0" err="1">
                <a:latin typeface="+mn-lt"/>
              </a:rPr>
              <a:t>the</a:t>
            </a:r>
            <a:r>
              <a:rPr lang="hr-HR" sz="2000" dirty="0">
                <a:latin typeface="+mn-lt"/>
              </a:rPr>
              <a:t> age </a:t>
            </a:r>
            <a:r>
              <a:rPr lang="hr-HR" sz="2000" dirty="0" err="1">
                <a:latin typeface="+mn-lt"/>
              </a:rPr>
              <a:t>of</a:t>
            </a:r>
            <a:r>
              <a:rPr lang="hr-HR" sz="2000" dirty="0">
                <a:latin typeface="+mn-lt"/>
              </a:rPr>
              <a:t> </a:t>
            </a:r>
            <a:r>
              <a:rPr lang="hr-HR" sz="2000" dirty="0" err="1">
                <a:latin typeface="+mn-lt"/>
              </a:rPr>
              <a:t>fake</a:t>
            </a:r>
            <a:r>
              <a:rPr lang="hr-HR" sz="2000" dirty="0">
                <a:latin typeface="+mn-lt"/>
              </a:rPr>
              <a:t> </a:t>
            </a:r>
            <a:r>
              <a:rPr lang="hr-HR" sz="2000" dirty="0" err="1">
                <a:latin typeface="+mn-lt"/>
              </a:rPr>
              <a:t>news</a:t>
            </a:r>
            <a:r>
              <a:rPr lang="hr-HR" sz="2000" dirty="0">
                <a:latin typeface="+mn-lt"/>
              </a:rPr>
              <a:t> / uredila Denise E. </a:t>
            </a:r>
            <a:r>
              <a:rPr lang="hr-HR" sz="2000" dirty="0" err="1">
                <a:latin typeface="+mn-lt"/>
              </a:rPr>
              <a:t>Agosto</a:t>
            </a:r>
            <a:r>
              <a:rPr lang="hr-HR" sz="2000" dirty="0">
                <a:latin typeface="+mn-lt"/>
              </a:rPr>
              <a:t>. Santa Barbara; Denver : </a:t>
            </a:r>
            <a:r>
              <a:rPr lang="hr-HR" sz="2000" dirty="0" err="1">
                <a:latin typeface="+mn-lt"/>
              </a:rPr>
              <a:t>Libraries</a:t>
            </a:r>
            <a:r>
              <a:rPr lang="hr-HR" sz="2000" dirty="0">
                <a:latin typeface="+mn-lt"/>
              </a:rPr>
              <a:t> </a:t>
            </a:r>
            <a:r>
              <a:rPr lang="hr-HR" sz="2000" dirty="0" err="1">
                <a:latin typeface="+mn-lt"/>
              </a:rPr>
              <a:t>Unlimited</a:t>
            </a:r>
            <a:r>
              <a:rPr lang="hr-HR" sz="2000" dirty="0">
                <a:latin typeface="+mn-lt"/>
              </a:rPr>
              <a:t>, 2018. Str. 94-105.  </a:t>
            </a:r>
          </a:p>
          <a:p>
            <a:pPr marL="342900" lvl="0" indent="-342900">
              <a:buClr>
                <a:schemeClr val="dk1"/>
              </a:buClr>
              <a:buSzPts val="3360"/>
              <a:buFont typeface="Wingdings" pitchFamily="2" charset="2"/>
              <a:buChar char="§"/>
            </a:pPr>
            <a:r>
              <a:rPr lang="hr-HR" sz="2000" dirty="0" err="1">
                <a:latin typeface="+mn-lt"/>
              </a:rPr>
              <a:t>Ecker</a:t>
            </a:r>
            <a:r>
              <a:rPr lang="hr-HR" sz="2000" dirty="0">
                <a:latin typeface="+mn-lt"/>
              </a:rPr>
              <a:t>, U. </a:t>
            </a:r>
            <a:r>
              <a:rPr lang="hr-HR" sz="2000" dirty="0" err="1">
                <a:latin typeface="+mn-lt"/>
              </a:rPr>
              <a:t>et</a:t>
            </a:r>
            <a:r>
              <a:rPr lang="hr-HR" sz="2000" dirty="0">
                <a:latin typeface="+mn-lt"/>
              </a:rPr>
              <a:t> </a:t>
            </a:r>
            <a:r>
              <a:rPr lang="hr-HR" sz="2000" dirty="0" err="1">
                <a:latin typeface="+mn-lt"/>
              </a:rPr>
              <a:t>al</a:t>
            </a:r>
            <a:r>
              <a:rPr lang="hr-HR" sz="2000" dirty="0">
                <a:latin typeface="+mn-lt"/>
              </a:rPr>
              <a:t>. Do </a:t>
            </a:r>
            <a:r>
              <a:rPr lang="hr-HR" sz="2000" dirty="0" err="1">
                <a:latin typeface="+mn-lt"/>
              </a:rPr>
              <a:t>People</a:t>
            </a:r>
            <a:r>
              <a:rPr lang="hr-HR" sz="2000" dirty="0">
                <a:latin typeface="+mn-lt"/>
              </a:rPr>
              <a:t> </a:t>
            </a:r>
            <a:r>
              <a:rPr lang="hr-HR" sz="2000" dirty="0" err="1">
                <a:latin typeface="+mn-lt"/>
              </a:rPr>
              <a:t>Keep</a:t>
            </a:r>
            <a:r>
              <a:rPr lang="hr-HR" sz="2000" dirty="0">
                <a:latin typeface="+mn-lt"/>
              </a:rPr>
              <a:t> </a:t>
            </a:r>
            <a:r>
              <a:rPr lang="hr-HR" sz="2000" dirty="0" err="1">
                <a:latin typeface="+mn-lt"/>
              </a:rPr>
              <a:t>Believing</a:t>
            </a:r>
            <a:r>
              <a:rPr lang="hr-HR" sz="2000" dirty="0">
                <a:latin typeface="+mn-lt"/>
              </a:rPr>
              <a:t> </a:t>
            </a:r>
            <a:r>
              <a:rPr lang="hr-HR" sz="2000" dirty="0" err="1">
                <a:latin typeface="+mn-lt"/>
              </a:rPr>
              <a:t>Because</a:t>
            </a:r>
            <a:r>
              <a:rPr lang="hr-HR" sz="2000" dirty="0">
                <a:latin typeface="+mn-lt"/>
              </a:rPr>
              <a:t> </a:t>
            </a:r>
            <a:r>
              <a:rPr lang="hr-HR" sz="2000" dirty="0" err="1">
                <a:latin typeface="+mn-lt"/>
              </a:rPr>
              <a:t>They</a:t>
            </a:r>
            <a:r>
              <a:rPr lang="hr-HR" sz="2000" dirty="0">
                <a:latin typeface="+mn-lt"/>
              </a:rPr>
              <a:t> </a:t>
            </a:r>
            <a:r>
              <a:rPr lang="hr-HR" sz="2000" dirty="0" err="1">
                <a:latin typeface="+mn-lt"/>
              </a:rPr>
              <a:t>Want</a:t>
            </a:r>
            <a:r>
              <a:rPr lang="hr-HR" sz="2000" dirty="0">
                <a:latin typeface="+mn-lt"/>
              </a:rPr>
              <a:t> To? : </a:t>
            </a:r>
            <a:r>
              <a:rPr lang="hr-HR" sz="2000" dirty="0" err="1">
                <a:latin typeface="+mn-lt"/>
              </a:rPr>
              <a:t>Preexisting</a:t>
            </a:r>
            <a:r>
              <a:rPr lang="hr-HR" sz="2000" dirty="0">
                <a:latin typeface="+mn-lt"/>
              </a:rPr>
              <a:t> </a:t>
            </a:r>
            <a:r>
              <a:rPr lang="hr-HR" sz="2000" dirty="0" err="1">
                <a:latin typeface="+mn-lt"/>
              </a:rPr>
              <a:t>Attitudes</a:t>
            </a:r>
            <a:r>
              <a:rPr lang="hr-HR" sz="2000" dirty="0">
                <a:latin typeface="+mn-lt"/>
              </a:rPr>
              <a:t> </a:t>
            </a:r>
            <a:r>
              <a:rPr lang="hr-HR" sz="2000" dirty="0" err="1">
                <a:latin typeface="+mn-lt"/>
              </a:rPr>
              <a:t>and</a:t>
            </a:r>
            <a:r>
              <a:rPr lang="hr-HR" sz="2000" dirty="0">
                <a:latin typeface="+mn-lt"/>
              </a:rPr>
              <a:t> </a:t>
            </a:r>
            <a:r>
              <a:rPr lang="hr-HR" sz="2000" dirty="0" err="1">
                <a:latin typeface="+mn-lt"/>
              </a:rPr>
              <a:t>the</a:t>
            </a:r>
            <a:r>
              <a:rPr lang="hr-HR" sz="2000" dirty="0">
                <a:latin typeface="+mn-lt"/>
              </a:rPr>
              <a:t> </a:t>
            </a:r>
            <a:r>
              <a:rPr lang="hr-HR" sz="2000" dirty="0" err="1">
                <a:latin typeface="+mn-lt"/>
              </a:rPr>
              <a:t>Continued</a:t>
            </a:r>
            <a:r>
              <a:rPr lang="hr-HR" sz="2000" dirty="0">
                <a:latin typeface="+mn-lt"/>
              </a:rPr>
              <a:t> Influence </a:t>
            </a:r>
            <a:r>
              <a:rPr lang="hr-HR" sz="2000" dirty="0" err="1">
                <a:latin typeface="+mn-lt"/>
              </a:rPr>
              <a:t>of</a:t>
            </a:r>
            <a:r>
              <a:rPr lang="hr-HR" sz="2000" dirty="0">
                <a:latin typeface="+mn-lt"/>
              </a:rPr>
              <a:t> </a:t>
            </a:r>
            <a:r>
              <a:rPr lang="hr-HR" sz="2000" dirty="0" err="1">
                <a:latin typeface="+mn-lt"/>
              </a:rPr>
              <a:t>Misinformation</a:t>
            </a:r>
            <a:r>
              <a:rPr lang="hr-HR" sz="2000" dirty="0">
                <a:latin typeface="+mn-lt"/>
              </a:rPr>
              <a:t>. // </a:t>
            </a:r>
            <a:r>
              <a:rPr lang="hr-HR" sz="2000" dirty="0" err="1">
                <a:latin typeface="+mn-lt"/>
              </a:rPr>
              <a:t>Memory</a:t>
            </a:r>
            <a:r>
              <a:rPr lang="hr-HR" sz="2000" dirty="0">
                <a:latin typeface="+mn-lt"/>
              </a:rPr>
              <a:t> &amp; </a:t>
            </a:r>
            <a:r>
              <a:rPr lang="hr-HR" sz="2000" dirty="0" err="1">
                <a:latin typeface="+mn-lt"/>
              </a:rPr>
              <a:t>Cognition</a:t>
            </a:r>
            <a:r>
              <a:rPr lang="hr-HR" sz="2000" dirty="0">
                <a:latin typeface="+mn-lt"/>
              </a:rPr>
              <a:t> 42, 2(2014), str. 292-304. Dostupno na: https://www.researchgate.net/publication/255950545_Do_People_Keep_Believing_because_They_Want_To_Preexisting_Attitudes_and_the_Continued_Influence_of_Misinformation (20.8.2023.).</a:t>
            </a:r>
          </a:p>
          <a:p>
            <a:pPr marL="342900" lvl="0" indent="-342900">
              <a:buClr>
                <a:schemeClr val="dk1"/>
              </a:buClr>
              <a:buSzPts val="3360"/>
              <a:buFont typeface="Wingdings" pitchFamily="2" charset="2"/>
              <a:buChar char="§"/>
            </a:pPr>
            <a:r>
              <a:rPr lang="hr-HR" sz="2000" dirty="0">
                <a:latin typeface="+mn-lt"/>
              </a:rPr>
              <a:t>A. (2006). </a:t>
            </a:r>
            <a:r>
              <a:rPr lang="hr-HR" sz="2000" dirty="0" err="1">
                <a:latin typeface="+mn-lt"/>
              </a:rPr>
              <a:t>eHEALS</a:t>
            </a:r>
            <a:r>
              <a:rPr lang="hr-HR" sz="2000" dirty="0">
                <a:latin typeface="+mn-lt"/>
              </a:rPr>
              <a:t>: </a:t>
            </a:r>
            <a:r>
              <a:rPr lang="hr-HR" sz="2000" dirty="0" err="1">
                <a:latin typeface="+mn-lt"/>
              </a:rPr>
              <a:t>the</a:t>
            </a:r>
            <a:r>
              <a:rPr lang="hr-HR" sz="2000" dirty="0">
                <a:latin typeface="+mn-lt"/>
              </a:rPr>
              <a:t> </a:t>
            </a:r>
            <a:r>
              <a:rPr lang="hr-HR" sz="2000" dirty="0" err="1">
                <a:latin typeface="+mn-lt"/>
              </a:rPr>
              <a:t>eHealth</a:t>
            </a:r>
            <a:r>
              <a:rPr lang="hr-HR" sz="2000" dirty="0">
                <a:latin typeface="+mn-lt"/>
              </a:rPr>
              <a:t> </a:t>
            </a:r>
            <a:r>
              <a:rPr lang="hr-HR" sz="2000" dirty="0" err="1">
                <a:latin typeface="+mn-lt"/>
              </a:rPr>
              <a:t>literacy</a:t>
            </a:r>
            <a:r>
              <a:rPr lang="hr-HR" sz="2000" dirty="0">
                <a:latin typeface="+mn-lt"/>
              </a:rPr>
              <a:t> </a:t>
            </a:r>
            <a:r>
              <a:rPr lang="hr-HR" sz="2000" dirty="0" err="1">
                <a:latin typeface="+mn-lt"/>
              </a:rPr>
              <a:t>scale</a:t>
            </a:r>
            <a:r>
              <a:rPr lang="hr-HR" sz="2000" dirty="0">
                <a:latin typeface="+mn-lt"/>
              </a:rPr>
              <a:t>. Journal </a:t>
            </a:r>
            <a:r>
              <a:rPr lang="hr-HR" sz="2000" dirty="0" err="1">
                <a:latin typeface="+mn-lt"/>
              </a:rPr>
              <a:t>of</a:t>
            </a:r>
            <a:r>
              <a:rPr lang="hr-HR" sz="2000" dirty="0">
                <a:latin typeface="+mn-lt"/>
              </a:rPr>
              <a:t> </a:t>
            </a:r>
            <a:r>
              <a:rPr lang="hr-HR" sz="2000" dirty="0" err="1">
                <a:latin typeface="+mn-lt"/>
              </a:rPr>
              <a:t>medical</a:t>
            </a:r>
            <a:r>
              <a:rPr lang="hr-HR" sz="2000" dirty="0">
                <a:latin typeface="+mn-lt"/>
              </a:rPr>
              <a:t> Internet </a:t>
            </a:r>
            <a:r>
              <a:rPr lang="hr-HR" sz="2000" dirty="0" err="1">
                <a:latin typeface="+mn-lt"/>
              </a:rPr>
              <a:t>research</a:t>
            </a:r>
            <a:r>
              <a:rPr lang="hr-HR" sz="2000" dirty="0">
                <a:latin typeface="+mn-lt"/>
              </a:rPr>
              <a:t>, 8(4), e507. https://pubmed.ncbi.nlm.nih.gov/17213046/  </a:t>
            </a:r>
          </a:p>
          <a:p>
            <a:pPr marL="342900" lvl="0" indent="-342900">
              <a:buClr>
                <a:schemeClr val="dk1"/>
              </a:buClr>
              <a:buSzPts val="3360"/>
              <a:buFont typeface="Wingdings" pitchFamily="2" charset="2"/>
              <a:buChar char="§"/>
            </a:pPr>
            <a:r>
              <a:rPr lang="hr-HR" sz="2000" dirty="0" err="1">
                <a:latin typeface="+mn-lt"/>
              </a:rPr>
              <a:t>Chung</a:t>
            </a:r>
            <a:r>
              <a:rPr lang="hr-HR" sz="2000" dirty="0">
                <a:latin typeface="+mn-lt"/>
              </a:rPr>
              <a:t>, S. Y., &amp; </a:t>
            </a:r>
            <a:r>
              <a:rPr lang="hr-HR" sz="2000" dirty="0" err="1">
                <a:latin typeface="+mn-lt"/>
              </a:rPr>
              <a:t>Nahm</a:t>
            </a:r>
            <a:r>
              <a:rPr lang="hr-HR" sz="2000" dirty="0">
                <a:latin typeface="+mn-lt"/>
              </a:rPr>
              <a:t>, E. S. (2015). </a:t>
            </a:r>
            <a:r>
              <a:rPr lang="hr-HR" sz="2000" dirty="0" err="1">
                <a:latin typeface="+mn-lt"/>
              </a:rPr>
              <a:t>Testing</a:t>
            </a:r>
            <a:r>
              <a:rPr lang="hr-HR" sz="2000" dirty="0">
                <a:latin typeface="+mn-lt"/>
              </a:rPr>
              <a:t> </a:t>
            </a:r>
            <a:r>
              <a:rPr lang="hr-HR" sz="2000" dirty="0" err="1">
                <a:latin typeface="+mn-lt"/>
              </a:rPr>
              <a:t>reliability</a:t>
            </a:r>
            <a:r>
              <a:rPr lang="hr-HR" sz="2000" dirty="0">
                <a:latin typeface="+mn-lt"/>
              </a:rPr>
              <a:t> </a:t>
            </a:r>
            <a:r>
              <a:rPr lang="hr-HR" sz="2000" dirty="0" err="1">
                <a:latin typeface="+mn-lt"/>
              </a:rPr>
              <a:t>and</a:t>
            </a:r>
            <a:r>
              <a:rPr lang="hr-HR" sz="2000" dirty="0">
                <a:latin typeface="+mn-lt"/>
              </a:rPr>
              <a:t> </a:t>
            </a:r>
            <a:r>
              <a:rPr lang="hr-HR" sz="2000" dirty="0" err="1">
                <a:latin typeface="+mn-lt"/>
              </a:rPr>
              <a:t>validity</a:t>
            </a:r>
            <a:r>
              <a:rPr lang="hr-HR" sz="2000" dirty="0">
                <a:latin typeface="+mn-lt"/>
              </a:rPr>
              <a:t> </a:t>
            </a:r>
            <a:r>
              <a:rPr lang="hr-HR" sz="2000" dirty="0" err="1">
                <a:latin typeface="+mn-lt"/>
              </a:rPr>
              <a:t>of</a:t>
            </a:r>
            <a:r>
              <a:rPr lang="hr-HR" sz="2000" dirty="0">
                <a:latin typeface="+mn-lt"/>
              </a:rPr>
              <a:t> </a:t>
            </a:r>
            <a:r>
              <a:rPr lang="hr-HR" sz="2000" dirty="0" err="1">
                <a:latin typeface="+mn-lt"/>
              </a:rPr>
              <a:t>the</a:t>
            </a:r>
            <a:r>
              <a:rPr lang="hr-HR" sz="2000" dirty="0">
                <a:latin typeface="+mn-lt"/>
              </a:rPr>
              <a:t> </a:t>
            </a:r>
            <a:r>
              <a:rPr lang="hr-HR" sz="2000" dirty="0" err="1">
                <a:latin typeface="+mn-lt"/>
              </a:rPr>
              <a:t>eHealth</a:t>
            </a:r>
            <a:r>
              <a:rPr lang="hr-HR" sz="2000" dirty="0">
                <a:latin typeface="+mn-lt"/>
              </a:rPr>
              <a:t> </a:t>
            </a:r>
            <a:r>
              <a:rPr lang="hr-HR" sz="2000" dirty="0" err="1">
                <a:latin typeface="+mn-lt"/>
              </a:rPr>
              <a:t>Literacy</a:t>
            </a:r>
            <a:r>
              <a:rPr lang="hr-HR" sz="2000" dirty="0">
                <a:latin typeface="+mn-lt"/>
              </a:rPr>
              <a:t> </a:t>
            </a:r>
            <a:r>
              <a:rPr lang="hr-HR" sz="2000" dirty="0" err="1">
                <a:latin typeface="+mn-lt"/>
              </a:rPr>
              <a:t>Scale</a:t>
            </a:r>
            <a:r>
              <a:rPr lang="hr-HR" sz="2000" dirty="0">
                <a:latin typeface="+mn-lt"/>
              </a:rPr>
              <a:t> (</a:t>
            </a:r>
            <a:r>
              <a:rPr lang="hr-HR" sz="2000" dirty="0" err="1">
                <a:latin typeface="+mn-lt"/>
              </a:rPr>
              <a:t>eHEALS</a:t>
            </a:r>
            <a:r>
              <a:rPr lang="hr-HR" sz="2000" dirty="0">
                <a:latin typeface="+mn-lt"/>
              </a:rPr>
              <a:t>) for </a:t>
            </a:r>
            <a:r>
              <a:rPr lang="hr-HR" sz="2000" dirty="0" err="1">
                <a:latin typeface="+mn-lt"/>
              </a:rPr>
              <a:t>older</a:t>
            </a:r>
            <a:r>
              <a:rPr lang="hr-HR" sz="2000" dirty="0">
                <a:latin typeface="+mn-lt"/>
              </a:rPr>
              <a:t> </a:t>
            </a:r>
            <a:r>
              <a:rPr lang="hr-HR" sz="2000" dirty="0" err="1">
                <a:latin typeface="+mn-lt"/>
              </a:rPr>
              <a:t>adults</a:t>
            </a:r>
            <a:r>
              <a:rPr lang="hr-HR" sz="2000" dirty="0">
                <a:latin typeface="+mn-lt"/>
              </a:rPr>
              <a:t> </a:t>
            </a:r>
            <a:r>
              <a:rPr lang="hr-HR" sz="2000" dirty="0" err="1">
                <a:latin typeface="+mn-lt"/>
              </a:rPr>
              <a:t>recruited</a:t>
            </a:r>
            <a:r>
              <a:rPr lang="hr-HR" sz="2000" dirty="0">
                <a:latin typeface="+mn-lt"/>
              </a:rPr>
              <a:t> online. </a:t>
            </a:r>
            <a:r>
              <a:rPr lang="hr-HR" sz="2000" dirty="0" err="1">
                <a:latin typeface="+mn-lt"/>
              </a:rPr>
              <a:t>Computers</a:t>
            </a:r>
            <a:r>
              <a:rPr lang="hr-HR" sz="2000" dirty="0">
                <a:latin typeface="+mn-lt"/>
              </a:rPr>
              <a:t>, </a:t>
            </a:r>
            <a:r>
              <a:rPr lang="hr-HR" sz="2000" dirty="0" err="1">
                <a:latin typeface="+mn-lt"/>
              </a:rPr>
              <a:t>informatics</a:t>
            </a:r>
            <a:r>
              <a:rPr lang="hr-HR" sz="2000" dirty="0">
                <a:latin typeface="+mn-lt"/>
              </a:rPr>
              <a:t>, </a:t>
            </a:r>
            <a:r>
              <a:rPr lang="hr-HR" sz="2000" dirty="0" err="1">
                <a:latin typeface="+mn-lt"/>
              </a:rPr>
              <a:t>nursing</a:t>
            </a:r>
            <a:r>
              <a:rPr lang="hr-HR" sz="2000" dirty="0">
                <a:latin typeface="+mn-lt"/>
              </a:rPr>
              <a:t>: CIN, 33(4), 150.</a:t>
            </a:r>
          </a:p>
          <a:p>
            <a:pPr marL="342900" lvl="0" indent="-342900">
              <a:buClr>
                <a:schemeClr val="dk1"/>
              </a:buClr>
              <a:buSzPts val="3360"/>
              <a:buFont typeface="Wingdings" pitchFamily="2" charset="2"/>
              <a:buChar char="§"/>
            </a:pPr>
            <a:r>
              <a:rPr lang="hr-HR" sz="2000" dirty="0">
                <a:latin typeface="+mn-lt"/>
              </a:rPr>
              <a:t>De </a:t>
            </a:r>
            <a:r>
              <a:rPr lang="hr-HR" sz="2000" dirty="0" err="1">
                <a:latin typeface="+mn-lt"/>
              </a:rPr>
              <a:t>Brún</a:t>
            </a:r>
            <a:r>
              <a:rPr lang="hr-HR" sz="2000" dirty="0">
                <a:latin typeface="+mn-lt"/>
              </a:rPr>
              <a:t>, C. Health </a:t>
            </a:r>
            <a:r>
              <a:rPr lang="hr-HR" sz="2000" dirty="0" err="1">
                <a:latin typeface="+mn-lt"/>
              </a:rPr>
              <a:t>literacy</a:t>
            </a:r>
            <a:r>
              <a:rPr lang="hr-HR" sz="2000" dirty="0">
                <a:latin typeface="+mn-lt"/>
              </a:rPr>
              <a:t> </a:t>
            </a:r>
            <a:r>
              <a:rPr lang="hr-HR" sz="2000" dirty="0" err="1">
                <a:latin typeface="+mn-lt"/>
              </a:rPr>
              <a:t>and</a:t>
            </a:r>
            <a:r>
              <a:rPr lang="hr-HR" sz="2000" dirty="0">
                <a:latin typeface="+mn-lt"/>
              </a:rPr>
              <a:t> </a:t>
            </a:r>
            <a:r>
              <a:rPr lang="hr-HR" sz="2000" dirty="0" err="1">
                <a:latin typeface="+mn-lt"/>
              </a:rPr>
              <a:t>health</a:t>
            </a:r>
            <a:r>
              <a:rPr lang="hr-HR" sz="2000" dirty="0">
                <a:latin typeface="+mn-lt"/>
              </a:rPr>
              <a:t> </a:t>
            </a:r>
            <a:r>
              <a:rPr lang="hr-HR" sz="2000" dirty="0" err="1">
                <a:latin typeface="+mn-lt"/>
              </a:rPr>
              <a:t>information</a:t>
            </a:r>
            <a:r>
              <a:rPr lang="hr-HR" sz="2000" dirty="0">
                <a:latin typeface="+mn-lt"/>
              </a:rPr>
              <a:t> </a:t>
            </a:r>
            <a:r>
              <a:rPr lang="hr-HR" sz="2000" dirty="0" err="1">
                <a:latin typeface="+mn-lt"/>
              </a:rPr>
              <a:t>literacy</a:t>
            </a:r>
            <a:r>
              <a:rPr lang="hr-HR" sz="2000" dirty="0">
                <a:latin typeface="+mn-lt"/>
              </a:rPr>
              <a:t>, </a:t>
            </a:r>
            <a:r>
              <a:rPr lang="hr-HR" sz="2000" dirty="0" err="1">
                <a:latin typeface="+mn-lt"/>
              </a:rPr>
              <a:t>and</a:t>
            </a:r>
            <a:r>
              <a:rPr lang="hr-HR" sz="2000" dirty="0">
                <a:latin typeface="+mn-lt"/>
              </a:rPr>
              <a:t> </a:t>
            </a:r>
            <a:r>
              <a:rPr lang="hr-HR" sz="2000" dirty="0" err="1">
                <a:latin typeface="+mn-lt"/>
              </a:rPr>
              <a:t>the</a:t>
            </a:r>
            <a:r>
              <a:rPr lang="hr-HR" sz="2000" dirty="0">
                <a:latin typeface="+mn-lt"/>
              </a:rPr>
              <a:t> role </a:t>
            </a:r>
            <a:r>
              <a:rPr lang="hr-HR" sz="2000" dirty="0" err="1">
                <a:latin typeface="+mn-lt"/>
              </a:rPr>
              <a:t>of</a:t>
            </a:r>
            <a:r>
              <a:rPr lang="hr-HR" sz="2000" dirty="0">
                <a:latin typeface="+mn-lt"/>
              </a:rPr>
              <a:t> </a:t>
            </a:r>
            <a:r>
              <a:rPr lang="hr-HR" sz="2000" dirty="0" err="1">
                <a:latin typeface="+mn-lt"/>
              </a:rPr>
              <a:t>librarians</a:t>
            </a:r>
            <a:r>
              <a:rPr lang="hr-HR" sz="2000" dirty="0">
                <a:latin typeface="+mn-lt"/>
              </a:rPr>
              <a:t>. </a:t>
            </a:r>
            <a:r>
              <a:rPr lang="hr-HR" sz="2000" dirty="0" err="1">
                <a:latin typeface="+mn-lt"/>
              </a:rPr>
              <a:t>Knowledge</a:t>
            </a:r>
            <a:r>
              <a:rPr lang="hr-HR" sz="2000" dirty="0">
                <a:latin typeface="+mn-lt"/>
              </a:rPr>
              <a:t> for </a:t>
            </a:r>
            <a:r>
              <a:rPr lang="hr-HR" sz="2000" dirty="0" err="1">
                <a:latin typeface="+mn-lt"/>
              </a:rPr>
              <a:t>Healthcare</a:t>
            </a:r>
            <a:r>
              <a:rPr lang="hr-HR" sz="2000" dirty="0">
                <a:latin typeface="+mn-lt"/>
              </a:rPr>
              <a:t>. 2019. Dostupno na: https://kfh.libraryservices.nhs.uk/health-literacy-and-health-information-literacy-and-the-role-of-librarians/ (20.8.2023.).</a:t>
            </a:r>
          </a:p>
          <a:p>
            <a:pPr marL="342900" lvl="0" indent="-342900">
              <a:buClr>
                <a:schemeClr val="dk1"/>
              </a:buClr>
              <a:buSzPts val="3360"/>
              <a:buFont typeface="Wingdings" pitchFamily="2" charset="2"/>
              <a:buChar char="§"/>
            </a:pPr>
            <a:r>
              <a:rPr lang="hr-HR" sz="2000" dirty="0" err="1">
                <a:latin typeface="+mn-lt"/>
              </a:rPr>
              <a:t>Detmer</a:t>
            </a:r>
            <a:r>
              <a:rPr lang="hr-HR" sz="2000" dirty="0">
                <a:latin typeface="+mn-lt"/>
              </a:rPr>
              <a:t>, D. </a:t>
            </a:r>
            <a:r>
              <a:rPr lang="hr-HR" sz="2000" dirty="0" err="1">
                <a:latin typeface="+mn-lt"/>
              </a:rPr>
              <a:t>et</a:t>
            </a:r>
            <a:r>
              <a:rPr lang="hr-HR" sz="2000" dirty="0">
                <a:latin typeface="+mn-lt"/>
              </a:rPr>
              <a:t> </a:t>
            </a:r>
            <a:r>
              <a:rPr lang="hr-HR" sz="2000" dirty="0" err="1">
                <a:latin typeface="+mn-lt"/>
              </a:rPr>
              <a:t>al</a:t>
            </a:r>
            <a:r>
              <a:rPr lang="hr-HR" sz="2000" dirty="0">
                <a:latin typeface="+mn-lt"/>
              </a:rPr>
              <a:t>. </a:t>
            </a:r>
            <a:r>
              <a:rPr lang="hr-HR" sz="2000" dirty="0" err="1">
                <a:latin typeface="+mn-lt"/>
              </a:rPr>
              <a:t>The</a:t>
            </a:r>
            <a:r>
              <a:rPr lang="hr-HR" sz="2000" dirty="0">
                <a:latin typeface="+mn-lt"/>
              </a:rPr>
              <a:t> </a:t>
            </a:r>
            <a:r>
              <a:rPr lang="hr-HR" sz="2000" dirty="0" err="1">
                <a:latin typeface="+mn-lt"/>
              </a:rPr>
              <a:t>Informed</a:t>
            </a:r>
            <a:r>
              <a:rPr lang="hr-HR" sz="2000" dirty="0">
                <a:latin typeface="+mn-lt"/>
              </a:rPr>
              <a:t> </a:t>
            </a:r>
            <a:r>
              <a:rPr lang="hr-HR" sz="2000" dirty="0" err="1">
                <a:latin typeface="+mn-lt"/>
              </a:rPr>
              <a:t>Patiend</a:t>
            </a:r>
            <a:r>
              <a:rPr lang="hr-HR" sz="2000" dirty="0">
                <a:latin typeface="+mn-lt"/>
              </a:rPr>
              <a:t> : </a:t>
            </a:r>
            <a:r>
              <a:rPr lang="hr-HR" sz="2000" dirty="0" err="1">
                <a:latin typeface="+mn-lt"/>
              </a:rPr>
              <a:t>Study</a:t>
            </a:r>
            <a:r>
              <a:rPr lang="hr-HR" sz="2000" dirty="0">
                <a:latin typeface="+mn-lt"/>
              </a:rPr>
              <a:t> </a:t>
            </a:r>
            <a:r>
              <a:rPr lang="hr-HR" sz="2000" dirty="0" err="1">
                <a:latin typeface="+mn-lt"/>
              </a:rPr>
              <a:t>Report</a:t>
            </a:r>
            <a:r>
              <a:rPr lang="hr-HR" sz="2000" dirty="0">
                <a:latin typeface="+mn-lt"/>
              </a:rPr>
              <a:t>. </a:t>
            </a:r>
            <a:r>
              <a:rPr lang="hr-HR" sz="2000" dirty="0" err="1">
                <a:latin typeface="+mn-lt"/>
              </a:rPr>
              <a:t>Cambridge</a:t>
            </a:r>
            <a:r>
              <a:rPr lang="hr-HR" sz="2000" dirty="0">
                <a:latin typeface="+mn-lt"/>
              </a:rPr>
              <a:t> University Health, 2003. Dostupno na: https://citeseerx.ist.psu.edu/viewdoc/download?doi=10.1.1.471.7791&amp;rep=rep1&amp;type=pdf (15.1.2021.).</a:t>
            </a:r>
          </a:p>
          <a:p>
            <a:pPr marL="342900" lvl="0" indent="-342900">
              <a:buClr>
                <a:schemeClr val="dk1"/>
              </a:buClr>
              <a:buSzPts val="3360"/>
              <a:buFont typeface="Wingdings" pitchFamily="2" charset="2"/>
              <a:buChar char="§"/>
            </a:pPr>
            <a:endParaRPr lang="hr-HR" sz="2000" dirty="0">
              <a:latin typeface="+mn-lt"/>
            </a:endParaRPr>
          </a:p>
          <a:p>
            <a:pPr marL="342900" lvl="0" indent="-342900">
              <a:buClr>
                <a:schemeClr val="dk1"/>
              </a:buClr>
              <a:buSzPts val="3360"/>
              <a:buFont typeface="Wingdings" pitchFamily="2" charset="2"/>
              <a:buChar char="§"/>
            </a:pPr>
            <a:endParaRPr lang="hr-HR" sz="2000" dirty="0">
              <a:latin typeface="+mn-lt"/>
            </a:endParaRPr>
          </a:p>
          <a:p>
            <a:pPr lvl="0">
              <a:buClr>
                <a:schemeClr val="dk1"/>
              </a:buClr>
              <a:buSzPts val="3360"/>
            </a:pPr>
            <a:endParaRPr lang="hr-HR" sz="2000" dirty="0">
              <a:latin typeface="+mn-lt"/>
            </a:endParaRPr>
          </a:p>
          <a:p>
            <a:pPr lvl="0">
              <a:buClr>
                <a:schemeClr val="dk1"/>
              </a:buClr>
              <a:buSzPts val="3360"/>
            </a:pPr>
            <a:endParaRPr sz="2400" dirty="0">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15"/>
          <p:cNvSpPr txBox="1"/>
          <p:nvPr/>
        </p:nvSpPr>
        <p:spPr>
          <a:xfrm>
            <a:off x="4691670" y="6761211"/>
            <a:ext cx="9144000" cy="923289"/>
          </a:xfrm>
          <a:prstGeom prst="rect">
            <a:avLst/>
          </a:prstGeom>
          <a:noFill/>
          <a:ln>
            <a:noFill/>
          </a:ln>
        </p:spPr>
        <p:txBody>
          <a:bodyPr spcFirstLastPara="1" wrap="square" lIns="91425" tIns="45700" rIns="91425" bIns="45700" anchor="t" anchorCtr="0">
            <a:spAutoFit/>
          </a:bodyPr>
          <a:lstStyle/>
          <a:p>
            <a:pPr lvl="0" algn="ctr">
              <a:buClr>
                <a:srgbClr val="4D94B7"/>
              </a:buClr>
              <a:buSzPts val="7200"/>
            </a:pPr>
            <a:r>
              <a:rPr lang="hr-HR" sz="5400" b="1" dirty="0">
                <a:solidFill>
                  <a:schemeClr val="tx1"/>
                </a:solidFill>
                <a:latin typeface="+mn-lt"/>
                <a:ea typeface="Helvetica Neue"/>
                <a:cs typeface="Helvetica Neue"/>
                <a:sym typeface="Helvetica Neue"/>
              </a:rPr>
              <a:t>Hvala na pažnji!</a:t>
            </a:r>
            <a:endParaRPr sz="5400" b="1" i="0" u="none" strike="noStrike" cap="none" dirty="0">
              <a:solidFill>
                <a:schemeClr val="tx1"/>
              </a:solidFill>
              <a:latin typeface="+mn-lt"/>
              <a:ea typeface="Helvetica Neue"/>
              <a:cs typeface="Helvetica Neue"/>
              <a:sym typeface="Helvetica Neue"/>
            </a:endParaRPr>
          </a:p>
        </p:txBody>
      </p:sp>
      <p:pic>
        <p:nvPicPr>
          <p:cNvPr id="5" name="Grafik 3" descr="Ein Bild, das Text, Clipart enthält.&#10;&#10;Automatisch generierte Beschreibung"/>
          <p:cNvPicPr/>
          <p:nvPr/>
        </p:nvPicPr>
        <p:blipFill>
          <a:blip r:embed="rId3" cstate="email">
            <a:extLst>
              <a:ext uri="{28A0092B-C50C-407E-A947-70E740481C1C}">
                <a14:useLocalDpi xmlns:a14="http://schemas.microsoft.com/office/drawing/2010/main"/>
              </a:ext>
            </a:extLst>
          </a:blip>
          <a:srcRect/>
          <a:stretch>
            <a:fillRect/>
          </a:stretch>
        </p:blipFill>
        <p:spPr bwMode="auto">
          <a:xfrm>
            <a:off x="6394813" y="2850294"/>
            <a:ext cx="5737714" cy="2435384"/>
          </a:xfrm>
          <a:prstGeom prst="rect">
            <a:avLst/>
          </a:prstGeom>
          <a:noFill/>
          <a:ln>
            <a:noFill/>
          </a:ln>
        </p:spPr>
      </p:pic>
      <p:sp>
        <p:nvSpPr>
          <p:cNvPr id="6" name="Rectangle 5"/>
          <p:cNvSpPr/>
          <p:nvPr/>
        </p:nvSpPr>
        <p:spPr>
          <a:xfrm>
            <a:off x="7404410" y="5792612"/>
            <a:ext cx="5575610" cy="461665"/>
          </a:xfrm>
          <a:prstGeom prst="rect">
            <a:avLst/>
          </a:prstGeom>
        </p:spPr>
        <p:txBody>
          <a:bodyPr wrap="square">
            <a:spAutoFit/>
          </a:bodyPr>
          <a:lstStyle/>
          <a:p>
            <a:r>
              <a:rPr lang="hr-HR" sz="2400" b="1" dirty="0" err="1">
                <a:solidFill>
                  <a:srgbClr val="00CCFF"/>
                </a:solidFill>
                <a:latin typeface="+mn-lt"/>
              </a:rPr>
              <a:t>www.digital</a:t>
            </a:r>
            <a:r>
              <a:rPr lang="hr-HR" sz="2400" b="1" dirty="0">
                <a:solidFill>
                  <a:srgbClr val="00CCFF"/>
                </a:solidFill>
                <a:latin typeface="+mn-lt"/>
              </a:rPr>
              <a:t>-</a:t>
            </a:r>
            <a:r>
              <a:rPr lang="hr-HR" sz="2400" b="1" dirty="0" err="1">
                <a:solidFill>
                  <a:srgbClr val="00CCFF"/>
                </a:solidFill>
                <a:latin typeface="+mn-lt"/>
              </a:rPr>
              <a:t>boomer.eu</a:t>
            </a:r>
            <a:endParaRPr lang="hr-HR" sz="2400" b="1" dirty="0">
              <a:solidFill>
                <a:srgbClr val="00CCFF"/>
              </a:solidFill>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27415" y="1337811"/>
            <a:ext cx="11373347" cy="984845"/>
          </a:xfrm>
          <a:prstGeom prst="rect">
            <a:avLst/>
          </a:prstGeom>
          <a:noFill/>
          <a:ln>
            <a:noFill/>
          </a:ln>
        </p:spPr>
        <p:txBody>
          <a:bodyPr spcFirstLastPara="1" wrap="square" lIns="91425" tIns="45700" rIns="91425" bIns="45700" anchor="t" anchorCtr="0">
            <a:spAutoFit/>
          </a:bodyPr>
          <a:lstStyle/>
          <a:p>
            <a:r>
              <a:rPr lang="es-ES" sz="4400" b="1" dirty="0">
                <a:solidFill>
                  <a:schemeClr val="tx1"/>
                </a:solidFill>
                <a:latin typeface="+mn-lt"/>
                <a:ea typeface="Helvetica Neue"/>
                <a:cs typeface="Helvetica Neue"/>
                <a:sym typeface="Helvetica Neue"/>
              </a:rPr>
              <a:t>1.</a:t>
            </a:r>
            <a:r>
              <a:rPr lang="hr-HR" sz="4400" b="1" dirty="0">
                <a:solidFill>
                  <a:schemeClr val="tx1"/>
                </a:solidFill>
                <a:latin typeface="+mn-lt"/>
                <a:ea typeface="Helvetica Neue"/>
                <a:cs typeface="Helvetica Neue"/>
                <a:sym typeface="Helvetica Neue"/>
              </a:rPr>
              <a:t>1.</a:t>
            </a:r>
            <a:r>
              <a:rPr lang="es-ES" sz="4400" b="1" dirty="0">
                <a:solidFill>
                  <a:schemeClr val="tx1"/>
                </a:solidFill>
                <a:latin typeface="+mn-lt"/>
                <a:ea typeface="Helvetica Neue"/>
                <a:cs typeface="Helvetica Neue"/>
                <a:sym typeface="Helvetica Neue"/>
              </a:rPr>
              <a:t> </a:t>
            </a:r>
            <a:r>
              <a:rPr lang="en-US" sz="4400" b="1" dirty="0" err="1">
                <a:solidFill>
                  <a:schemeClr val="dk1"/>
                </a:solidFill>
                <a:ea typeface="Helvetica Neue"/>
                <a:cs typeface="Helvetica Neue"/>
                <a:sym typeface="Helvetica Neue"/>
              </a:rPr>
              <a:t>Definicija</a:t>
            </a:r>
            <a:r>
              <a:rPr lang="en-US" sz="4400" b="1" dirty="0">
                <a:solidFill>
                  <a:schemeClr val="dk1"/>
                </a:solidFill>
                <a:ea typeface="Helvetica Neue"/>
                <a:cs typeface="Helvetica Neue"/>
                <a:sym typeface="Helvetica Neue"/>
              </a:rPr>
              <a:t> </a:t>
            </a:r>
            <a:r>
              <a:rPr lang="en-US" sz="4400" b="1" dirty="0" err="1">
                <a:solidFill>
                  <a:schemeClr val="dk1"/>
                </a:solidFill>
                <a:ea typeface="Helvetica Neue"/>
                <a:cs typeface="Helvetica Neue"/>
                <a:sym typeface="Helvetica Neue"/>
              </a:rPr>
              <a:t>zdravstvene</a:t>
            </a:r>
            <a:r>
              <a:rPr lang="en-US" sz="4400" b="1" dirty="0">
                <a:solidFill>
                  <a:schemeClr val="dk1"/>
                </a:solidFill>
                <a:ea typeface="Helvetica Neue"/>
                <a:cs typeface="Helvetica Neue"/>
                <a:sym typeface="Helvetica Neue"/>
              </a:rPr>
              <a:t> </a:t>
            </a:r>
            <a:r>
              <a:rPr lang="en-US" sz="4400" b="1" dirty="0" err="1">
                <a:solidFill>
                  <a:schemeClr val="dk1"/>
                </a:solidFill>
                <a:ea typeface="Helvetica Neue"/>
                <a:cs typeface="Helvetica Neue"/>
                <a:sym typeface="Helvetica Neue"/>
              </a:rPr>
              <a:t>pismenosti</a:t>
            </a:r>
            <a:endParaRPr lang="en-US" sz="4400" b="1" dirty="0">
              <a:solidFill>
                <a:schemeClr val="dk1"/>
              </a:solidFill>
              <a:ea typeface="Helvetica Neue"/>
              <a:cs typeface="Helvetica Neue"/>
              <a:sym typeface="Helvetica Neue"/>
            </a:endParaRPr>
          </a:p>
          <a:p>
            <a:pPr lvl="0"/>
            <a:endParaRPr dirty="0">
              <a:solidFill>
                <a:schemeClr val="tx1"/>
              </a:solidFill>
              <a:latin typeface="+mn-lt"/>
            </a:endParaRPr>
          </a:p>
        </p:txBody>
      </p:sp>
      <p:sp>
        <p:nvSpPr>
          <p:cNvPr id="120" name="Google Shape;120;p6"/>
          <p:cNvSpPr txBox="1"/>
          <p:nvPr/>
        </p:nvSpPr>
        <p:spPr>
          <a:xfrm>
            <a:off x="1916563" y="3062328"/>
            <a:ext cx="9638211" cy="3108503"/>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pPr>
            <a:r>
              <a:rPr lang="en-US" sz="2800" dirty="0" err="1">
                <a:solidFill>
                  <a:schemeClr val="dk1"/>
                </a:solidFill>
                <a:latin typeface="+mn-lt"/>
                <a:ea typeface="Helvetica Neue"/>
                <a:cs typeface="Helvetica Neue"/>
                <a:sym typeface="Helvetica Neue"/>
              </a:rPr>
              <a:t>Zdravstvena</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pismenost</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obuhvaća</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osobne</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kognitivne</a:t>
            </a:r>
            <a:r>
              <a:rPr lang="en-US" sz="2800" dirty="0">
                <a:solidFill>
                  <a:schemeClr val="dk1"/>
                </a:solidFill>
                <a:latin typeface="+mn-lt"/>
                <a:ea typeface="Helvetica Neue"/>
                <a:cs typeface="Helvetica Neue"/>
                <a:sym typeface="Helvetica Neue"/>
              </a:rPr>
              <a:t> i </a:t>
            </a:r>
            <a:r>
              <a:rPr lang="en-US" sz="2800" dirty="0" err="1">
                <a:solidFill>
                  <a:schemeClr val="dk1"/>
                </a:solidFill>
                <a:latin typeface="+mn-lt"/>
                <a:ea typeface="Helvetica Neue"/>
                <a:cs typeface="Helvetica Neue"/>
                <a:sym typeface="Helvetica Neue"/>
              </a:rPr>
              <a:t>socijalne</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vještine</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koje</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određuju</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sposobnost</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osobe</a:t>
            </a:r>
            <a:r>
              <a:rPr lang="en-US" sz="2800" dirty="0">
                <a:solidFill>
                  <a:schemeClr val="dk1"/>
                </a:solidFill>
                <a:latin typeface="+mn-lt"/>
                <a:ea typeface="Helvetica Neue"/>
                <a:cs typeface="Helvetica Neue"/>
                <a:sym typeface="Helvetica Neue"/>
              </a:rPr>
              <a:t> da </a:t>
            </a:r>
            <a:r>
              <a:rPr lang="en-US" sz="2800" dirty="0" err="1">
                <a:solidFill>
                  <a:schemeClr val="dk1"/>
                </a:solidFill>
                <a:latin typeface="+mn-lt"/>
                <a:ea typeface="Helvetica Neue"/>
                <a:cs typeface="Helvetica Neue"/>
                <a:sym typeface="Helvetica Neue"/>
              </a:rPr>
              <a:t>pristupi</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razumije</a:t>
            </a:r>
            <a:r>
              <a:rPr lang="en-US" sz="2800" dirty="0">
                <a:solidFill>
                  <a:schemeClr val="dk1"/>
                </a:solidFill>
                <a:latin typeface="+mn-lt"/>
                <a:ea typeface="Helvetica Neue"/>
                <a:cs typeface="Helvetica Neue"/>
                <a:sym typeface="Helvetica Neue"/>
              </a:rPr>
              <a:t> i </a:t>
            </a:r>
            <a:r>
              <a:rPr lang="en-US" sz="2800" dirty="0" err="1">
                <a:solidFill>
                  <a:schemeClr val="dk1"/>
                </a:solidFill>
                <a:latin typeface="+mn-lt"/>
                <a:ea typeface="Helvetica Neue"/>
                <a:cs typeface="Helvetica Neue"/>
                <a:sym typeface="Helvetica Neue"/>
              </a:rPr>
              <a:t>koristi</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medicinske</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informacije</a:t>
            </a:r>
            <a:r>
              <a:rPr lang="en-US" sz="2800" dirty="0">
                <a:solidFill>
                  <a:schemeClr val="dk1"/>
                </a:solidFill>
                <a:latin typeface="+mn-lt"/>
                <a:ea typeface="Helvetica Neue"/>
                <a:cs typeface="Helvetica Neue"/>
                <a:sym typeface="Helvetica Neue"/>
              </a:rPr>
              <a:t> za </a:t>
            </a:r>
            <a:r>
              <a:rPr lang="en-US" sz="2800" dirty="0" err="1">
                <a:solidFill>
                  <a:schemeClr val="dk1"/>
                </a:solidFill>
                <a:latin typeface="+mn-lt"/>
                <a:ea typeface="Helvetica Neue"/>
                <a:cs typeface="Helvetica Neue"/>
                <a:sym typeface="Helvetica Neue"/>
              </a:rPr>
              <a:t>promicanje</a:t>
            </a:r>
            <a:r>
              <a:rPr lang="en-US" sz="2800" dirty="0">
                <a:solidFill>
                  <a:schemeClr val="dk1"/>
                </a:solidFill>
                <a:latin typeface="+mn-lt"/>
                <a:ea typeface="Helvetica Neue"/>
                <a:cs typeface="Helvetica Neue"/>
                <a:sym typeface="Helvetica Neue"/>
              </a:rPr>
              <a:t> i </a:t>
            </a:r>
            <a:r>
              <a:rPr lang="en-US" sz="2800" dirty="0" err="1">
                <a:solidFill>
                  <a:schemeClr val="dk1"/>
                </a:solidFill>
                <a:latin typeface="+mn-lt"/>
                <a:ea typeface="Helvetica Neue"/>
                <a:cs typeface="Helvetica Neue"/>
                <a:sym typeface="Helvetica Neue"/>
              </a:rPr>
              <a:t>održavanje</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dobrog</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zdravlja</a:t>
            </a: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r>
              <a:rPr lang="en-US" sz="2800" dirty="0">
                <a:solidFill>
                  <a:schemeClr val="dk1"/>
                </a:solidFill>
                <a:latin typeface="+mn-lt"/>
                <a:ea typeface="Helvetica Neue"/>
                <a:cs typeface="Helvetica Neue"/>
                <a:sym typeface="Helvetica Neue"/>
              </a:rPr>
              <a:t>Za </a:t>
            </a:r>
            <a:r>
              <a:rPr lang="en-US" sz="2800" dirty="0" err="1">
                <a:solidFill>
                  <a:schemeClr val="dk1"/>
                </a:solidFill>
                <a:latin typeface="+mn-lt"/>
                <a:ea typeface="Helvetica Neue"/>
                <a:cs typeface="Helvetica Neue"/>
                <a:sym typeface="Helvetica Neue"/>
              </a:rPr>
              <a:t>zdravstvenu</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pismenost</a:t>
            </a:r>
            <a:r>
              <a:rPr lang="en-US" sz="2800" dirty="0">
                <a:solidFill>
                  <a:schemeClr val="dk1"/>
                </a:solidFill>
                <a:latin typeface="+mn-lt"/>
                <a:ea typeface="Helvetica Neue"/>
                <a:cs typeface="Helvetica Neue"/>
                <a:sym typeface="Helvetica Neue"/>
              </a:rPr>
              <a:t> se </a:t>
            </a:r>
            <a:r>
              <a:rPr lang="en-US" sz="2800" dirty="0" err="1">
                <a:solidFill>
                  <a:schemeClr val="dk1"/>
                </a:solidFill>
                <a:latin typeface="+mn-lt"/>
                <a:ea typeface="Helvetica Neue"/>
                <a:cs typeface="Helvetica Neue"/>
                <a:sym typeface="Helvetica Neue"/>
              </a:rPr>
              <a:t>ponekad</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koristi</a:t>
            </a:r>
            <a:r>
              <a:rPr lang="en-US" sz="2800" dirty="0">
                <a:solidFill>
                  <a:schemeClr val="dk1"/>
                </a:solidFill>
                <a:latin typeface="+mn-lt"/>
                <a:ea typeface="Helvetica Neue"/>
                <a:cs typeface="Helvetica Neue"/>
                <a:sym typeface="Helvetica Neue"/>
              </a:rPr>
              <a:t> i </a:t>
            </a:r>
            <a:r>
              <a:rPr lang="en-US" sz="2800" dirty="0" err="1">
                <a:solidFill>
                  <a:schemeClr val="dk1"/>
                </a:solidFill>
                <a:latin typeface="+mn-lt"/>
                <a:ea typeface="Helvetica Neue"/>
                <a:cs typeface="Helvetica Neue"/>
                <a:sym typeface="Helvetica Neue"/>
              </a:rPr>
              <a:t>naziv</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zdravstvena</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informacijska</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pismenost</a:t>
            </a:r>
            <a:r>
              <a:rPr lang="en-US" sz="2800" dirty="0">
                <a:solidFill>
                  <a:schemeClr val="dk1"/>
                </a:solidFill>
                <a:latin typeface="+mn-lt"/>
                <a:ea typeface="Helvetica Neue"/>
                <a:cs typeface="Helvetica Neue"/>
                <a:sym typeface="Helvetica Neue"/>
              </a:rPr>
              <a:t> </a:t>
            </a:r>
            <a:endParaRPr dirty="0">
              <a:latin typeface="+mn-lt"/>
            </a:endParaRPr>
          </a:p>
        </p:txBody>
      </p:sp>
      <p:pic>
        <p:nvPicPr>
          <p:cNvPr id="2" name="Imagen 1">
            <a:extLst>
              <a:ext uri="{FF2B5EF4-FFF2-40B4-BE49-F238E27FC236}">
                <a16:creationId xmlns:a16="http://schemas.microsoft.com/office/drawing/2014/main" id="{4F1FDCDD-07DA-BD0A-CBFF-094970663390}"/>
              </a:ext>
            </a:extLst>
          </p:cNvPr>
          <p:cNvPicPr>
            <a:picLocks noChangeAspect="1"/>
          </p:cNvPicPr>
          <p:nvPr/>
        </p:nvPicPr>
        <p:blipFill>
          <a:blip r:embed="rId3"/>
          <a:stretch>
            <a:fillRect/>
          </a:stretch>
        </p:blipFill>
        <p:spPr>
          <a:xfrm>
            <a:off x="8764765" y="6134420"/>
            <a:ext cx="3381803" cy="2745622"/>
          </a:xfrm>
          <a:prstGeom prst="rect">
            <a:avLst/>
          </a:prstGeom>
        </p:spPr>
      </p:pic>
      <p:pic>
        <p:nvPicPr>
          <p:cNvPr id="3" name="Imagen 2">
            <a:extLst>
              <a:ext uri="{FF2B5EF4-FFF2-40B4-BE49-F238E27FC236}">
                <a16:creationId xmlns:a16="http://schemas.microsoft.com/office/drawing/2014/main" id="{74C88D29-5ED7-DE59-8236-D036D6653036}"/>
              </a:ext>
            </a:extLst>
          </p:cNvPr>
          <p:cNvPicPr>
            <a:picLocks noChangeAspect="1"/>
          </p:cNvPicPr>
          <p:nvPr/>
        </p:nvPicPr>
        <p:blipFill>
          <a:blip r:embed="rId4"/>
          <a:stretch>
            <a:fillRect/>
          </a:stretch>
        </p:blipFill>
        <p:spPr>
          <a:xfrm>
            <a:off x="11552332" y="2720702"/>
            <a:ext cx="3514073" cy="3846485"/>
          </a:xfrm>
          <a:prstGeom prst="rect">
            <a:avLst/>
          </a:prstGeom>
        </p:spPr>
      </p:pic>
      <p:pic>
        <p:nvPicPr>
          <p:cNvPr id="7" name="Imagen 6">
            <a:extLst>
              <a:ext uri="{FF2B5EF4-FFF2-40B4-BE49-F238E27FC236}">
                <a16:creationId xmlns:a16="http://schemas.microsoft.com/office/drawing/2014/main" id="{3E74E950-A0D2-1B5B-D483-C5AE8B5C6477}"/>
              </a:ext>
            </a:extLst>
          </p:cNvPr>
          <p:cNvPicPr>
            <a:picLocks noChangeAspect="1"/>
          </p:cNvPicPr>
          <p:nvPr/>
        </p:nvPicPr>
        <p:blipFill>
          <a:blip r:embed="rId5"/>
          <a:stretch>
            <a:fillRect/>
          </a:stretch>
        </p:blipFill>
        <p:spPr>
          <a:xfrm>
            <a:off x="14505931" y="5992924"/>
            <a:ext cx="2724280" cy="2724280"/>
          </a:xfrm>
          <a:prstGeom prst="rect">
            <a:avLst/>
          </a:prstGeom>
        </p:spPr>
      </p:pic>
    </p:spTree>
    <p:extLst>
      <p:ext uri="{BB962C8B-B14F-4D97-AF65-F5344CB8AC3E}">
        <p14:creationId xmlns:p14="http://schemas.microsoft.com/office/powerpoint/2010/main" val="2214919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579134" y="1273582"/>
            <a:ext cx="12173935" cy="984845"/>
          </a:xfrm>
          <a:prstGeom prst="rect">
            <a:avLst/>
          </a:prstGeom>
          <a:noFill/>
          <a:ln>
            <a:noFill/>
          </a:ln>
        </p:spPr>
        <p:txBody>
          <a:bodyPr spcFirstLastPara="1" wrap="square" lIns="91425" tIns="45700" rIns="91425" bIns="45700" anchor="t" anchorCtr="0">
            <a:spAutoFit/>
          </a:bodyPr>
          <a:lstStyle/>
          <a:p>
            <a:r>
              <a:rPr lang="es-ES" sz="4400" b="1" dirty="0">
                <a:solidFill>
                  <a:schemeClr val="tx1"/>
                </a:solidFill>
                <a:latin typeface="+mn-lt"/>
                <a:ea typeface="Helvetica Neue"/>
                <a:cs typeface="Helvetica Neue"/>
                <a:sym typeface="Helvetica Neue"/>
              </a:rPr>
              <a:t>1.</a:t>
            </a:r>
            <a:r>
              <a:rPr lang="hr-HR" sz="4400" b="1" dirty="0">
                <a:solidFill>
                  <a:schemeClr val="tx1"/>
                </a:solidFill>
                <a:latin typeface="+mn-lt"/>
                <a:ea typeface="Helvetica Neue"/>
                <a:cs typeface="Helvetica Neue"/>
                <a:sym typeface="Helvetica Neue"/>
              </a:rPr>
              <a:t>1.</a:t>
            </a:r>
            <a:r>
              <a:rPr lang="es-ES" sz="4400" b="1" dirty="0">
                <a:solidFill>
                  <a:schemeClr val="tx1"/>
                </a:solidFill>
                <a:latin typeface="+mn-lt"/>
                <a:ea typeface="Helvetica Neue"/>
                <a:cs typeface="Helvetica Neue"/>
                <a:sym typeface="Helvetica Neue"/>
              </a:rPr>
              <a:t> </a:t>
            </a:r>
            <a:r>
              <a:rPr lang="en-US" sz="4400" b="1" dirty="0" err="1">
                <a:solidFill>
                  <a:schemeClr val="dk1"/>
                </a:solidFill>
                <a:ea typeface="Helvetica Neue"/>
                <a:cs typeface="Helvetica Neue"/>
                <a:sym typeface="Helvetica Neue"/>
              </a:rPr>
              <a:t>Definicija</a:t>
            </a:r>
            <a:r>
              <a:rPr lang="en-US" sz="4400" b="1" dirty="0">
                <a:solidFill>
                  <a:schemeClr val="dk1"/>
                </a:solidFill>
                <a:ea typeface="Helvetica Neue"/>
                <a:cs typeface="Helvetica Neue"/>
                <a:sym typeface="Helvetica Neue"/>
              </a:rPr>
              <a:t> </a:t>
            </a:r>
            <a:r>
              <a:rPr lang="en-US" sz="4400" b="1" dirty="0" err="1">
                <a:solidFill>
                  <a:schemeClr val="dk1"/>
                </a:solidFill>
                <a:ea typeface="Helvetica Neue"/>
                <a:cs typeface="Helvetica Neue"/>
                <a:sym typeface="Helvetica Neue"/>
              </a:rPr>
              <a:t>zdravstvene</a:t>
            </a:r>
            <a:r>
              <a:rPr lang="en-US" sz="4400" b="1" dirty="0">
                <a:solidFill>
                  <a:schemeClr val="dk1"/>
                </a:solidFill>
                <a:ea typeface="Helvetica Neue"/>
                <a:cs typeface="Helvetica Neue"/>
                <a:sym typeface="Helvetica Neue"/>
              </a:rPr>
              <a:t> </a:t>
            </a:r>
            <a:r>
              <a:rPr lang="en-US" sz="4400" b="1" dirty="0" err="1">
                <a:solidFill>
                  <a:schemeClr val="dk1"/>
                </a:solidFill>
                <a:ea typeface="Helvetica Neue"/>
                <a:cs typeface="Helvetica Neue"/>
                <a:sym typeface="Helvetica Neue"/>
              </a:rPr>
              <a:t>pismenosti</a:t>
            </a:r>
            <a:endParaRPr lang="en-US" sz="4400" b="1" dirty="0">
              <a:solidFill>
                <a:schemeClr val="dk1"/>
              </a:solidFill>
              <a:ea typeface="Helvetica Neue"/>
              <a:cs typeface="Helvetica Neue"/>
              <a:sym typeface="Helvetica Neue"/>
            </a:endParaRPr>
          </a:p>
          <a:p>
            <a:pPr lvl="0"/>
            <a:endParaRPr dirty="0">
              <a:solidFill>
                <a:schemeClr val="tx1"/>
              </a:solidFill>
              <a:latin typeface="+mn-lt"/>
            </a:endParaRPr>
          </a:p>
        </p:txBody>
      </p:sp>
      <p:sp>
        <p:nvSpPr>
          <p:cNvPr id="120" name="Google Shape;120;p6"/>
          <p:cNvSpPr txBox="1"/>
          <p:nvPr/>
        </p:nvSpPr>
        <p:spPr>
          <a:xfrm>
            <a:off x="1381427" y="3231353"/>
            <a:ext cx="8281557" cy="4869883"/>
          </a:xfrm>
          <a:prstGeom prst="rect">
            <a:avLst/>
          </a:prstGeom>
          <a:noFill/>
          <a:ln>
            <a:noFill/>
          </a:ln>
        </p:spPr>
        <p:txBody>
          <a:bodyPr spcFirstLastPara="1" wrap="square" lIns="91425" tIns="45700" rIns="91425" bIns="45700" anchor="t" anchorCtr="0">
            <a:spAutoFit/>
          </a:bodyPr>
          <a:lstStyle/>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r>
              <a:rPr lang="en-US" sz="2800" dirty="0">
                <a:solidFill>
                  <a:schemeClr val="dk1"/>
                </a:solidFill>
                <a:latin typeface="+mn-lt"/>
                <a:ea typeface="Helvetica Neue"/>
                <a:cs typeface="Helvetica Neue"/>
                <a:sym typeface="Helvetica Neue"/>
              </a:rPr>
              <a:t>The Medical Library Association (MLA) </a:t>
            </a:r>
            <a:r>
              <a:rPr lang="en-US" sz="2800" dirty="0" err="1">
                <a:solidFill>
                  <a:schemeClr val="dk1"/>
                </a:solidFill>
                <a:latin typeface="+mn-lt"/>
                <a:ea typeface="Helvetica Neue"/>
                <a:cs typeface="Helvetica Neue"/>
                <a:sym typeface="Helvetica Neue"/>
              </a:rPr>
              <a:t>definira</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zdravstvenu</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informacijsku</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pismenosti</a:t>
            </a:r>
            <a:r>
              <a:rPr lang="en-US" sz="2800" dirty="0">
                <a:solidFill>
                  <a:schemeClr val="dk1"/>
                </a:solidFill>
                <a:latin typeface="+mn-lt"/>
                <a:ea typeface="Helvetica Neue"/>
                <a:cs typeface="Helvetica Neue"/>
                <a:sym typeface="Helvetica Neue"/>
              </a:rPr>
              <a:t> </a:t>
            </a:r>
            <a:r>
              <a:rPr lang="en-US" sz="2800" dirty="0" err="1">
                <a:solidFill>
                  <a:schemeClr val="dk1"/>
                </a:solidFill>
                <a:latin typeface="+mn-lt"/>
                <a:ea typeface="Helvetica Neue"/>
                <a:cs typeface="Helvetica Neue"/>
                <a:sym typeface="Helvetica Neue"/>
              </a:rPr>
              <a:t>kao</a:t>
            </a:r>
            <a:r>
              <a:rPr lang="hr-HR" sz="2800" dirty="0">
                <a:solidFill>
                  <a:schemeClr val="dk1"/>
                </a:solidFill>
                <a:latin typeface="+mn-lt"/>
                <a:ea typeface="Helvetica Neue"/>
                <a:cs typeface="Helvetica Neue"/>
                <a:sym typeface="Helvetica Neue"/>
              </a:rPr>
              <a:t>:</a:t>
            </a:r>
            <a:r>
              <a:rPr lang="en-US" sz="2800" dirty="0">
                <a:solidFill>
                  <a:schemeClr val="dk1"/>
                </a:solidFill>
                <a:latin typeface="+mn-lt"/>
                <a:ea typeface="Helvetica Neue"/>
                <a:cs typeface="Helvetica Neue"/>
                <a:sym typeface="Helvetica Neue"/>
              </a:rPr>
              <a:t> </a:t>
            </a:r>
            <a:endParaRPr lang="hr-HR" sz="2800" dirty="0">
              <a:solidFill>
                <a:schemeClr val="dk1"/>
              </a:solidFill>
              <a:latin typeface="+mn-lt"/>
              <a:ea typeface="Helvetica Neue"/>
              <a:cs typeface="Helvetica Neue"/>
              <a:sym typeface="Helvetica Neue"/>
            </a:endParaRPr>
          </a:p>
          <a:p>
            <a:pPr marL="342900" lvl="0" indent="-342900">
              <a:buFont typeface="Arial" panose="020B0604020202020204" pitchFamily="34" charset="0"/>
              <a:buChar char="•"/>
            </a:pPr>
            <a:endParaRPr lang="hr-HR" sz="2800" dirty="0">
              <a:solidFill>
                <a:schemeClr val="dk1"/>
              </a:solidFill>
              <a:latin typeface="+mn-lt"/>
              <a:ea typeface="Helvetica Neue"/>
              <a:cs typeface="Helvetica Neue"/>
              <a:sym typeface="Helvetica Neue"/>
            </a:endParaRPr>
          </a:p>
          <a:p>
            <a:pPr>
              <a:lnSpc>
                <a:spcPct val="107000"/>
              </a:lnSpc>
              <a:spcAft>
                <a:spcPts val="800"/>
              </a:spcAft>
            </a:pPr>
            <a:r>
              <a:rPr lang="en-GB" sz="2800" dirty="0">
                <a:solidFill>
                  <a:srgbClr val="002060"/>
                </a:solidFill>
                <a:latin typeface="+mn-lt"/>
                <a:ea typeface="Yu Mincho" panose="02020400000000000000" pitchFamily="18" charset="-128"/>
                <a:cs typeface="Arial" panose="020B0604020202020204" pitchFamily="34" charset="0"/>
              </a:rPr>
              <a:t>„</a:t>
            </a:r>
            <a:r>
              <a:rPr lang="en-GB" sz="2800" i="1" dirty="0" err="1">
                <a:solidFill>
                  <a:srgbClr val="002060"/>
                </a:solidFill>
                <a:latin typeface="+mn-lt"/>
                <a:ea typeface="Yu Mincho" panose="02020400000000000000" pitchFamily="18" charset="-128"/>
                <a:cs typeface="Arial" panose="020B0604020202020204" pitchFamily="34" charset="0"/>
              </a:rPr>
              <a:t>sposobnost</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pojedinca</a:t>
            </a:r>
            <a:r>
              <a:rPr lang="en-GB" sz="2800" i="1" dirty="0">
                <a:solidFill>
                  <a:srgbClr val="002060"/>
                </a:solidFill>
                <a:latin typeface="+mn-lt"/>
                <a:ea typeface="Yu Mincho" panose="02020400000000000000" pitchFamily="18" charset="-128"/>
                <a:cs typeface="Arial" panose="020B0604020202020204" pitchFamily="34" charset="0"/>
              </a:rPr>
              <a:t> da </a:t>
            </a:r>
            <a:r>
              <a:rPr lang="en-GB" sz="2800" i="1" dirty="0" err="1">
                <a:solidFill>
                  <a:srgbClr val="002060"/>
                </a:solidFill>
                <a:latin typeface="+mn-lt"/>
                <a:ea typeface="Yu Mincho" panose="02020400000000000000" pitchFamily="18" charset="-128"/>
                <a:cs typeface="Arial" panose="020B0604020202020204" pitchFamily="34" charset="0"/>
              </a:rPr>
              <a:t>prepozna</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potrebu</a:t>
            </a:r>
            <a:r>
              <a:rPr lang="en-GB" sz="2800" i="1" dirty="0">
                <a:solidFill>
                  <a:srgbClr val="002060"/>
                </a:solidFill>
                <a:latin typeface="+mn-lt"/>
                <a:ea typeface="Yu Mincho" panose="02020400000000000000" pitchFamily="18" charset="-128"/>
                <a:cs typeface="Arial" panose="020B0604020202020204" pitchFamily="34" charset="0"/>
              </a:rPr>
              <a:t> za </a:t>
            </a:r>
            <a:r>
              <a:rPr lang="en-GB" sz="2800" i="1" dirty="0" err="1">
                <a:solidFill>
                  <a:srgbClr val="002060"/>
                </a:solidFill>
                <a:latin typeface="+mn-lt"/>
                <a:ea typeface="Yu Mincho" panose="02020400000000000000" pitchFamily="18" charset="-128"/>
                <a:cs typeface="Arial" panose="020B0604020202020204" pitchFamily="34" charset="0"/>
              </a:rPr>
              <a:t>informacijama</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znanje</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gdje</a:t>
            </a:r>
            <a:r>
              <a:rPr lang="en-GB" sz="2800" i="1" dirty="0">
                <a:solidFill>
                  <a:srgbClr val="002060"/>
                </a:solidFill>
                <a:latin typeface="+mn-lt"/>
                <a:ea typeface="Yu Mincho" panose="02020400000000000000" pitchFamily="18" charset="-128"/>
                <a:cs typeface="Arial" panose="020B0604020202020204" pitchFamily="34" charset="0"/>
              </a:rPr>
              <a:t> i </a:t>
            </a:r>
            <a:r>
              <a:rPr lang="en-GB" sz="2800" i="1" dirty="0" err="1">
                <a:solidFill>
                  <a:srgbClr val="002060"/>
                </a:solidFill>
                <a:latin typeface="+mn-lt"/>
                <a:ea typeface="Yu Mincho" panose="02020400000000000000" pitchFamily="18" charset="-128"/>
                <a:cs typeface="Arial" panose="020B0604020202020204" pitchFamily="34" charset="0"/>
              </a:rPr>
              <a:t>kako</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će</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tu</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informaciju</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pronaći</a:t>
            </a:r>
            <a:r>
              <a:rPr lang="en-GB" sz="2800" i="1" dirty="0">
                <a:solidFill>
                  <a:srgbClr val="002060"/>
                </a:solidFill>
                <a:latin typeface="+mn-lt"/>
                <a:ea typeface="Yu Mincho" panose="02020400000000000000" pitchFamily="18" charset="-128"/>
                <a:cs typeface="Arial" panose="020B0604020202020204" pitchFamily="34" charset="0"/>
              </a:rPr>
              <a:t> i </a:t>
            </a:r>
            <a:r>
              <a:rPr lang="en-GB" sz="2800" i="1" dirty="0" err="1">
                <a:solidFill>
                  <a:srgbClr val="002060"/>
                </a:solidFill>
                <a:latin typeface="+mn-lt"/>
                <a:ea typeface="Yu Mincho" panose="02020400000000000000" pitchFamily="18" charset="-128"/>
                <a:cs typeface="Arial" panose="020B0604020202020204" pitchFamily="34" charset="0"/>
              </a:rPr>
              <a:t>kako</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će</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informciju</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koristiti</a:t>
            </a:r>
            <a:r>
              <a:rPr lang="en-GB" sz="2800" i="1" dirty="0">
                <a:solidFill>
                  <a:srgbClr val="002060"/>
                </a:solidFill>
                <a:latin typeface="+mn-lt"/>
                <a:ea typeface="Yu Mincho" panose="02020400000000000000" pitchFamily="18" charset="-128"/>
                <a:cs typeface="Arial" panose="020B0604020202020204" pitchFamily="34" charset="0"/>
              </a:rPr>
              <a:t> u </a:t>
            </a:r>
            <a:r>
              <a:rPr lang="en-GB" sz="2800" i="1" dirty="0" err="1">
                <a:solidFill>
                  <a:srgbClr val="002060"/>
                </a:solidFill>
                <a:latin typeface="+mn-lt"/>
                <a:ea typeface="Yu Mincho" panose="02020400000000000000" pitchFamily="18" charset="-128"/>
                <a:cs typeface="Arial" panose="020B0604020202020204" pitchFamily="34" charset="0"/>
              </a:rPr>
              <a:t>svrhu</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donošenja</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dobrih</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odluka</a:t>
            </a:r>
            <a:r>
              <a:rPr lang="en-GB" sz="2800" i="1" dirty="0">
                <a:solidFill>
                  <a:srgbClr val="002060"/>
                </a:solidFill>
                <a:latin typeface="+mn-lt"/>
                <a:ea typeface="Yu Mincho" panose="02020400000000000000" pitchFamily="18" charset="-128"/>
                <a:cs typeface="Arial" panose="020B0604020202020204" pitchFamily="34" charset="0"/>
              </a:rPr>
              <a:t> u </a:t>
            </a:r>
            <a:r>
              <a:rPr lang="en-GB" sz="2800" i="1" dirty="0" err="1">
                <a:solidFill>
                  <a:srgbClr val="002060"/>
                </a:solidFill>
                <a:latin typeface="+mn-lt"/>
                <a:ea typeface="Yu Mincho" panose="02020400000000000000" pitchFamily="18" charset="-128"/>
                <a:cs typeface="Arial" panose="020B0604020202020204" pitchFamily="34" charset="0"/>
              </a:rPr>
              <a:t>vezi</a:t>
            </a:r>
            <a:r>
              <a:rPr lang="en-GB" sz="2800" i="1" dirty="0">
                <a:solidFill>
                  <a:srgbClr val="002060"/>
                </a:solidFill>
                <a:latin typeface="+mn-lt"/>
                <a:ea typeface="Yu Mincho" panose="02020400000000000000" pitchFamily="18" charset="-128"/>
                <a:cs typeface="Arial" panose="020B0604020202020204" pitchFamily="34" charset="0"/>
              </a:rPr>
              <a:t> s </a:t>
            </a:r>
            <a:r>
              <a:rPr lang="en-GB" sz="2800" i="1" dirty="0" err="1">
                <a:solidFill>
                  <a:srgbClr val="002060"/>
                </a:solidFill>
                <a:latin typeface="+mn-lt"/>
                <a:ea typeface="Yu Mincho" panose="02020400000000000000" pitchFamily="18" charset="-128"/>
                <a:cs typeface="Arial" panose="020B0604020202020204" pitchFamily="34" charset="0"/>
              </a:rPr>
              <a:t>vlastitim</a:t>
            </a:r>
            <a:r>
              <a:rPr lang="en-GB" sz="2800" i="1" dirty="0">
                <a:solidFill>
                  <a:srgbClr val="002060"/>
                </a:solidFill>
                <a:latin typeface="+mn-lt"/>
                <a:ea typeface="Yu Mincho" panose="02020400000000000000" pitchFamily="18" charset="-128"/>
                <a:cs typeface="Arial" panose="020B0604020202020204" pitchFamily="34" charset="0"/>
              </a:rPr>
              <a:t> </a:t>
            </a:r>
            <a:r>
              <a:rPr lang="en-GB" sz="2800" i="1" dirty="0" err="1">
                <a:solidFill>
                  <a:srgbClr val="002060"/>
                </a:solidFill>
                <a:latin typeface="+mn-lt"/>
                <a:ea typeface="Yu Mincho" panose="02020400000000000000" pitchFamily="18" charset="-128"/>
                <a:cs typeface="Arial" panose="020B0604020202020204" pitchFamily="34" charset="0"/>
              </a:rPr>
              <a:t>zdravljem</a:t>
            </a:r>
            <a:r>
              <a:rPr lang="en-GB" sz="2800" dirty="0">
                <a:solidFill>
                  <a:srgbClr val="002060"/>
                </a:solidFill>
                <a:latin typeface="+mn-lt"/>
                <a:ea typeface="Yu Mincho" panose="02020400000000000000" pitchFamily="18" charset="-128"/>
                <a:cs typeface="Arial" panose="020B0604020202020204" pitchFamily="34" charset="0"/>
              </a:rPr>
              <a:t>“ (MLA)</a:t>
            </a:r>
            <a:endParaRPr lang="en-US" sz="2800" dirty="0">
              <a:solidFill>
                <a:srgbClr val="002060"/>
              </a:solidFill>
              <a:latin typeface="+mn-lt"/>
              <a:ea typeface="Helvetica Neue"/>
              <a:cs typeface="Helvetica Neue"/>
              <a:sym typeface="Helvetica Neue"/>
            </a:endParaRPr>
          </a:p>
          <a:p>
            <a:pPr lvl="0"/>
            <a:r>
              <a:rPr lang="en-US" sz="2800" dirty="0">
                <a:solidFill>
                  <a:schemeClr val="dk1"/>
                </a:solidFill>
                <a:latin typeface="+mn-lt"/>
                <a:ea typeface="Helvetica Neue"/>
                <a:cs typeface="Helvetica Neue"/>
                <a:sym typeface="Helvetica Neue"/>
              </a:rPr>
              <a:t>.</a:t>
            </a:r>
          </a:p>
          <a:p>
            <a:pPr lvl="0"/>
            <a:endParaRPr dirty="0">
              <a:latin typeface="+mn-lt"/>
            </a:endParaRPr>
          </a:p>
        </p:txBody>
      </p:sp>
      <p:pic>
        <p:nvPicPr>
          <p:cNvPr id="8194" name="Picture 2" descr="Definition of health literacy">
            <a:extLst>
              <a:ext uri="{FF2B5EF4-FFF2-40B4-BE49-F238E27FC236}">
                <a16:creationId xmlns:a16="http://schemas.microsoft.com/office/drawing/2014/main" id="{DC77109D-9B9C-42C9-8FD4-BDD2E11CDA51}"/>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761408" y="2731167"/>
            <a:ext cx="6630480" cy="537006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89596C2-AF97-4DFF-ABAA-99B11A8105E8}"/>
              </a:ext>
            </a:extLst>
          </p:cNvPr>
          <p:cNvSpPr/>
          <p:nvPr/>
        </p:nvSpPr>
        <p:spPr>
          <a:xfrm>
            <a:off x="10416748" y="8217244"/>
            <a:ext cx="7568266" cy="261610"/>
          </a:xfrm>
          <a:prstGeom prst="rect">
            <a:avLst/>
          </a:prstGeom>
        </p:spPr>
        <p:txBody>
          <a:bodyPr wrap="square">
            <a:spAutoFit/>
          </a:bodyPr>
          <a:lstStyle/>
          <a:p>
            <a:r>
              <a:rPr lang="hr-HR" sz="1100" dirty="0"/>
              <a:t>https://infoforwellbeing.scot.nhs.uk/media/1131/why-health-literacy-matters-1.png?width=801&amp;height=568&amp;mode=max</a:t>
            </a:r>
          </a:p>
        </p:txBody>
      </p:sp>
    </p:spTree>
    <p:extLst>
      <p:ext uri="{BB962C8B-B14F-4D97-AF65-F5344CB8AC3E}">
        <p14:creationId xmlns:p14="http://schemas.microsoft.com/office/powerpoint/2010/main" val="3964708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30169" y="1304031"/>
            <a:ext cx="10567726" cy="984845"/>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latin typeface="+mn-lt"/>
                <a:ea typeface="Helvetica Neue"/>
                <a:cs typeface="Helvetica Neue"/>
                <a:sym typeface="Helvetica Neue"/>
              </a:rPr>
              <a:t>1.2. Razine zdravstvene pismenosti</a:t>
            </a:r>
          </a:p>
          <a:p>
            <a:pPr lvl="0"/>
            <a:endParaRPr dirty="0">
              <a:solidFill>
                <a:schemeClr val="tx1"/>
              </a:solidFill>
              <a:latin typeface="+mn-lt"/>
            </a:endParaRPr>
          </a:p>
        </p:txBody>
      </p:sp>
      <p:sp>
        <p:nvSpPr>
          <p:cNvPr id="120" name="Google Shape;120;p6"/>
          <p:cNvSpPr txBox="1"/>
          <p:nvPr/>
        </p:nvSpPr>
        <p:spPr>
          <a:xfrm>
            <a:off x="1381898" y="3714407"/>
            <a:ext cx="4904232" cy="2369839"/>
          </a:xfrm>
          <a:prstGeom prst="rect">
            <a:avLst/>
          </a:prstGeom>
          <a:noFill/>
          <a:ln>
            <a:noFill/>
          </a:ln>
        </p:spPr>
        <p:txBody>
          <a:bodyPr spcFirstLastPara="1" wrap="square" lIns="91425" tIns="45700" rIns="91425" bIns="45700" anchor="t" anchorCtr="0">
            <a:spAutoFit/>
          </a:bodyPr>
          <a:lstStyle/>
          <a:p>
            <a:pPr lvl="0"/>
            <a:endParaRPr lang="en-US" sz="4000" b="1" dirty="0"/>
          </a:p>
          <a:p>
            <a:pPr lvl="0"/>
            <a:r>
              <a:rPr lang="hr-HR" sz="4000" dirty="0"/>
              <a:t>Tri razine pismenosti:</a:t>
            </a:r>
            <a:endParaRPr lang="en-US" sz="4000" dirty="0"/>
          </a:p>
          <a:p>
            <a:pPr lvl="0"/>
            <a:endParaRPr lang="en-US" sz="2800" dirty="0"/>
          </a:p>
        </p:txBody>
      </p:sp>
      <p:graphicFrame>
        <p:nvGraphicFramePr>
          <p:cNvPr id="7" name="Diagram 6">
            <a:extLst>
              <a:ext uri="{FF2B5EF4-FFF2-40B4-BE49-F238E27FC236}">
                <a16:creationId xmlns:a16="http://schemas.microsoft.com/office/drawing/2014/main" id="{71011A27-32E9-4249-A868-76B4CFEB1C48}"/>
              </a:ext>
            </a:extLst>
          </p:cNvPr>
          <p:cNvGraphicFramePr/>
          <p:nvPr>
            <p:extLst>
              <p:ext uri="{D42A27DB-BD31-4B8C-83A1-F6EECF244321}">
                <p14:modId xmlns:p14="http://schemas.microsoft.com/office/powerpoint/2010/main" val="2868242197"/>
              </p:ext>
            </p:extLst>
          </p:nvPr>
        </p:nvGraphicFramePr>
        <p:xfrm>
          <a:off x="8422035" y="2884326"/>
          <a:ext cx="9674351" cy="50893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 name="Straight Arrow Connector 2">
            <a:extLst>
              <a:ext uri="{FF2B5EF4-FFF2-40B4-BE49-F238E27FC236}">
                <a16:creationId xmlns:a16="http://schemas.microsoft.com/office/drawing/2014/main" id="{8BE71C40-7473-42E2-B25C-B5F88B5DAFDC}"/>
              </a:ext>
            </a:extLst>
          </p:cNvPr>
          <p:cNvCxnSpPr>
            <a:cxnSpLocks/>
          </p:cNvCxnSpPr>
          <p:nvPr/>
        </p:nvCxnSpPr>
        <p:spPr>
          <a:xfrm flipV="1">
            <a:off x="4621427" y="3623170"/>
            <a:ext cx="3113903" cy="61045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0" name="Straight Arrow Connector 9">
            <a:extLst>
              <a:ext uri="{FF2B5EF4-FFF2-40B4-BE49-F238E27FC236}">
                <a16:creationId xmlns:a16="http://schemas.microsoft.com/office/drawing/2014/main" id="{40499B7F-12A8-4D82-941A-EACF980DD861}"/>
              </a:ext>
            </a:extLst>
          </p:cNvPr>
          <p:cNvCxnSpPr>
            <a:cxnSpLocks/>
          </p:cNvCxnSpPr>
          <p:nvPr/>
        </p:nvCxnSpPr>
        <p:spPr>
          <a:xfrm>
            <a:off x="4621427" y="5118787"/>
            <a:ext cx="3113903"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15" name="Straight Arrow Connector 14">
            <a:extLst>
              <a:ext uri="{FF2B5EF4-FFF2-40B4-BE49-F238E27FC236}">
                <a16:creationId xmlns:a16="http://schemas.microsoft.com/office/drawing/2014/main" id="{94E593BB-932F-45A3-A2CB-A5CBCF67CB21}"/>
              </a:ext>
            </a:extLst>
          </p:cNvPr>
          <p:cNvCxnSpPr>
            <a:cxnSpLocks/>
          </p:cNvCxnSpPr>
          <p:nvPr/>
        </p:nvCxnSpPr>
        <p:spPr>
          <a:xfrm>
            <a:off x="4621427" y="5720944"/>
            <a:ext cx="3067194" cy="1001132"/>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88215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717010" y="1207074"/>
            <a:ext cx="10567726" cy="984845"/>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latin typeface="+mn-lt"/>
                <a:ea typeface="Helvetica Neue"/>
                <a:cs typeface="Helvetica Neue"/>
                <a:sym typeface="Helvetica Neue"/>
              </a:rPr>
              <a:t>1.2. Razine zdravstvene pismenosti</a:t>
            </a:r>
          </a:p>
          <a:p>
            <a:pPr lvl="0"/>
            <a:endParaRPr dirty="0">
              <a:solidFill>
                <a:schemeClr val="tx1"/>
              </a:solidFill>
              <a:latin typeface="+mn-lt"/>
            </a:endParaRPr>
          </a:p>
        </p:txBody>
      </p:sp>
      <p:sp>
        <p:nvSpPr>
          <p:cNvPr id="120" name="Google Shape;120;p6"/>
          <p:cNvSpPr txBox="1"/>
          <p:nvPr/>
        </p:nvSpPr>
        <p:spPr>
          <a:xfrm>
            <a:off x="1873901" y="3422228"/>
            <a:ext cx="14140455" cy="5016718"/>
          </a:xfrm>
          <a:prstGeom prst="rect">
            <a:avLst/>
          </a:prstGeom>
          <a:noFill/>
          <a:ln>
            <a:noFill/>
          </a:ln>
        </p:spPr>
        <p:txBody>
          <a:bodyPr spcFirstLastPara="1" wrap="square" lIns="91425" tIns="45700" rIns="91425" bIns="45700" anchor="t" anchorCtr="0">
            <a:spAutoFit/>
          </a:bodyPr>
          <a:lstStyle/>
          <a:p>
            <a:pPr lvl="0"/>
            <a:endParaRPr lang="en-US" sz="3200" b="1" dirty="0"/>
          </a:p>
          <a:p>
            <a:pPr marL="457200" lvl="0" indent="-457200">
              <a:buFont typeface="Arial" panose="020B0604020202020204" pitchFamily="34" charset="0"/>
              <a:buChar char="•"/>
            </a:pPr>
            <a:r>
              <a:rPr lang="hr-HR" sz="3200" dirty="0"/>
              <a:t>Obuhvaća temeljna znanja i vještine koje omogućuju učinkovito funkcioniranje i vođenje zdravstvene zaštite</a:t>
            </a:r>
          </a:p>
          <a:p>
            <a:pPr marL="457200" lvl="0" indent="-457200">
              <a:buFont typeface="Arial" panose="020B0604020202020204" pitchFamily="34" charset="0"/>
              <a:buChar char="•"/>
            </a:pPr>
            <a:endParaRPr lang="hr-HR" sz="3200" dirty="0"/>
          </a:p>
          <a:p>
            <a:pPr marL="457200" lvl="0" indent="-457200">
              <a:buFont typeface="Arial" panose="020B0604020202020204" pitchFamily="34" charset="0"/>
              <a:buChar char="•"/>
            </a:pPr>
            <a:r>
              <a:rPr lang="hr-HR" sz="3200" dirty="0"/>
              <a:t>Svatko u ulozi pacijenta trebao bi imati sposobnost čitanja i razumijevanja medicinske informacije</a:t>
            </a:r>
          </a:p>
          <a:p>
            <a:pPr marL="457200" lvl="0" indent="-457200">
              <a:buFont typeface="Arial" panose="020B0604020202020204" pitchFamily="34" charset="0"/>
              <a:buChar char="•"/>
            </a:pPr>
            <a:endParaRPr lang="hr-HR" sz="3200" dirty="0"/>
          </a:p>
          <a:p>
            <a:pPr marL="457200" lvl="0" indent="-457200">
              <a:buFont typeface="Arial" panose="020B0604020202020204" pitchFamily="34" charset="0"/>
              <a:buChar char="•"/>
            </a:pPr>
            <a:r>
              <a:rPr lang="hr-HR" sz="3200" dirty="0"/>
              <a:t>Svatko u ulozi pacijenta trebao bi imati sposobnost korištenja zdravstvenih usluga unutar zdravstvenog sustava (npr. pronaći potrebnu službu ili ambulantu unutar poliklinike, bolnice….) </a:t>
            </a:r>
            <a:endParaRPr lang="en-US" sz="3200" dirty="0"/>
          </a:p>
        </p:txBody>
      </p:sp>
      <p:sp>
        <p:nvSpPr>
          <p:cNvPr id="2" name="Rectangle: Rounded Corners 1">
            <a:extLst>
              <a:ext uri="{FF2B5EF4-FFF2-40B4-BE49-F238E27FC236}">
                <a16:creationId xmlns:a16="http://schemas.microsoft.com/office/drawing/2014/main" id="{305FFAC1-07F0-4AE7-BFB6-CAEC72228743}"/>
              </a:ext>
            </a:extLst>
          </p:cNvPr>
          <p:cNvSpPr/>
          <p:nvPr/>
        </p:nvSpPr>
        <p:spPr>
          <a:xfrm>
            <a:off x="5156525" y="2380651"/>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a:solidFill>
                  <a:schemeClr val="tx1"/>
                </a:solidFill>
              </a:rPr>
              <a:t>Funkcionalna zdravstvena pismenost</a:t>
            </a:r>
            <a:endParaRPr lang="hr-HR" sz="3200" dirty="0">
              <a:solidFill>
                <a:schemeClr val="tx1"/>
              </a:solidFill>
            </a:endParaRPr>
          </a:p>
        </p:txBody>
      </p:sp>
    </p:spTree>
    <p:extLst>
      <p:ext uri="{BB962C8B-B14F-4D97-AF65-F5344CB8AC3E}">
        <p14:creationId xmlns:p14="http://schemas.microsoft.com/office/powerpoint/2010/main" val="81121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p:nvPr/>
        </p:nvSpPr>
        <p:spPr>
          <a:xfrm>
            <a:off x="1849358" y="1330500"/>
            <a:ext cx="10567726" cy="984845"/>
          </a:xfrm>
          <a:prstGeom prst="rect">
            <a:avLst/>
          </a:prstGeom>
          <a:noFill/>
          <a:ln>
            <a:noFill/>
          </a:ln>
        </p:spPr>
        <p:txBody>
          <a:bodyPr spcFirstLastPara="1" wrap="square" lIns="91425" tIns="45700" rIns="91425" bIns="45700" anchor="t" anchorCtr="0">
            <a:spAutoFit/>
          </a:bodyPr>
          <a:lstStyle/>
          <a:p>
            <a:pPr lvl="0"/>
            <a:r>
              <a:rPr lang="hr-HR" sz="4400" b="1" dirty="0">
                <a:solidFill>
                  <a:schemeClr val="tx1"/>
                </a:solidFill>
                <a:latin typeface="+mn-lt"/>
                <a:ea typeface="Helvetica Neue"/>
                <a:cs typeface="Helvetica Neue"/>
                <a:sym typeface="Helvetica Neue"/>
              </a:rPr>
              <a:t>1.2. Razine zdravstvene pismenosti</a:t>
            </a:r>
          </a:p>
          <a:p>
            <a:pPr lvl="0"/>
            <a:endParaRPr dirty="0">
              <a:solidFill>
                <a:schemeClr val="tx1"/>
              </a:solidFill>
              <a:latin typeface="+mn-lt"/>
            </a:endParaRPr>
          </a:p>
        </p:txBody>
      </p:sp>
      <p:sp>
        <p:nvSpPr>
          <p:cNvPr id="120" name="Google Shape;120;p6"/>
          <p:cNvSpPr txBox="1"/>
          <p:nvPr/>
        </p:nvSpPr>
        <p:spPr>
          <a:xfrm>
            <a:off x="1607583" y="3534536"/>
            <a:ext cx="16300269" cy="5262939"/>
          </a:xfrm>
          <a:prstGeom prst="rect">
            <a:avLst/>
          </a:prstGeom>
          <a:noFill/>
          <a:ln>
            <a:noFill/>
          </a:ln>
        </p:spPr>
        <p:txBody>
          <a:bodyPr spcFirstLastPara="1" wrap="square" lIns="91425" tIns="45700" rIns="91425" bIns="45700" anchor="t" anchorCtr="0">
            <a:spAutoFit/>
          </a:bodyPr>
          <a:lstStyle/>
          <a:p>
            <a:pPr marL="457200" lvl="0" indent="-457200">
              <a:buFont typeface="Arial" panose="020B0604020202020204" pitchFamily="34" charset="0"/>
              <a:buChar char="•"/>
            </a:pPr>
            <a:r>
              <a:rPr lang="hr-HR" sz="2800" dirty="0"/>
              <a:t>Predstavlja napredna znanja i vještine koje omogućuju sudjelovanje u određenim zdravstvenim aktivnostima</a:t>
            </a:r>
          </a:p>
          <a:p>
            <a:pPr marL="457200" lvl="0" indent="-457200">
              <a:buFont typeface="Arial" panose="020B0604020202020204" pitchFamily="34" charset="0"/>
              <a:buChar char="•"/>
            </a:pPr>
            <a:endParaRPr lang="hr-HR" sz="2800" dirty="0"/>
          </a:p>
          <a:p>
            <a:pPr marL="457200" lvl="0" indent="-457200">
              <a:buFont typeface="Arial" panose="020B0604020202020204" pitchFamily="34" charset="0"/>
              <a:buChar char="•"/>
            </a:pPr>
            <a:r>
              <a:rPr lang="hr-HR" sz="2800" dirty="0"/>
              <a:t>Razumijevanje različitih oblika zdravstvenih informacija</a:t>
            </a:r>
          </a:p>
          <a:p>
            <a:pPr marL="457200" lvl="0" indent="-457200">
              <a:buFont typeface="Arial" panose="020B0604020202020204" pitchFamily="34" charset="0"/>
              <a:buChar char="•"/>
            </a:pPr>
            <a:endParaRPr lang="hr-HR" sz="2800" dirty="0"/>
          </a:p>
          <a:p>
            <a:pPr marL="457200" lvl="0" indent="-457200">
              <a:buFont typeface="Arial" panose="020B0604020202020204" pitchFamily="34" charset="0"/>
              <a:buChar char="•"/>
            </a:pPr>
            <a:r>
              <a:rPr lang="hr-HR" sz="2800" dirty="0"/>
              <a:t>Razumijevanje njegove primjene u promjenjivom okruženju</a:t>
            </a:r>
          </a:p>
          <a:p>
            <a:pPr marL="457200" lvl="0" indent="-457200">
              <a:buFont typeface="Arial" panose="020B0604020202020204" pitchFamily="34" charset="0"/>
              <a:buChar char="•"/>
            </a:pPr>
            <a:endParaRPr lang="hr-HR" sz="2800" dirty="0"/>
          </a:p>
          <a:p>
            <a:pPr marL="457200" lvl="0" indent="-457200">
              <a:buFont typeface="Arial" panose="020B0604020202020204" pitchFamily="34" charset="0"/>
              <a:buChar char="•"/>
            </a:pPr>
            <a:r>
              <a:rPr lang="hr-HR" sz="2800" b="1" dirty="0">
                <a:solidFill>
                  <a:srgbClr val="0070C0"/>
                </a:solidFill>
              </a:rPr>
              <a:t>VAŽNO</a:t>
            </a:r>
            <a:r>
              <a:rPr lang="hr-HR" sz="2800" b="1" dirty="0"/>
              <a:t> </a:t>
            </a:r>
            <a:r>
              <a:rPr lang="hr-HR" sz="2800" dirty="0"/>
              <a:t>- zapamtiti prava i obveze koje svatko ima kao potencijalni pacijent unutar zdravstvenog sustava</a:t>
            </a:r>
          </a:p>
          <a:p>
            <a:pPr marL="457200" lvl="0" indent="-457200">
              <a:buFont typeface="Arial" panose="020B0604020202020204" pitchFamily="34" charset="0"/>
              <a:buChar char="•"/>
            </a:pPr>
            <a:endParaRPr lang="hr-HR" sz="2800" dirty="0"/>
          </a:p>
          <a:p>
            <a:pPr marL="457200" lvl="0" indent="-457200">
              <a:buFont typeface="Arial" panose="020B0604020202020204" pitchFamily="34" charset="0"/>
              <a:buChar char="•"/>
            </a:pPr>
            <a:r>
              <a:rPr lang="hr-HR" sz="2800" dirty="0"/>
              <a:t>Posebno treba istaknuti pravo pacijenta na informirani pristanak i informirani izbor (pravo da sudjeluje u  donošenje odluka o vlastitom zdravlju i liječenju u suradnji s liječnikom)</a:t>
            </a:r>
            <a:endParaRPr lang="en-US" sz="2800" dirty="0"/>
          </a:p>
        </p:txBody>
      </p:sp>
      <p:sp>
        <p:nvSpPr>
          <p:cNvPr id="4" name="Rectangle: Rounded Corners 3">
            <a:extLst>
              <a:ext uri="{FF2B5EF4-FFF2-40B4-BE49-F238E27FC236}">
                <a16:creationId xmlns:a16="http://schemas.microsoft.com/office/drawing/2014/main" id="{C4C4FCEA-F3F4-4B36-A47B-E19EC59E45CB}"/>
              </a:ext>
            </a:extLst>
          </p:cNvPr>
          <p:cNvSpPr/>
          <p:nvPr/>
        </p:nvSpPr>
        <p:spPr>
          <a:xfrm>
            <a:off x="5680713" y="2183535"/>
            <a:ext cx="6473952" cy="914400"/>
          </a:xfrm>
          <a:prstGeom prst="roundRect">
            <a:avLst/>
          </a:prstGeom>
          <a:solidFill>
            <a:schemeClr val="bg1"/>
          </a:solidFill>
          <a:ln>
            <a:solidFill>
              <a:srgbClr val="00B0F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err="1">
                <a:solidFill>
                  <a:schemeClr val="tx1"/>
                </a:solidFill>
              </a:rPr>
              <a:t>Interaktivna</a:t>
            </a:r>
            <a:r>
              <a:rPr lang="en-US" sz="3200" b="1" dirty="0">
                <a:solidFill>
                  <a:schemeClr val="tx1"/>
                </a:solidFill>
              </a:rPr>
              <a:t> </a:t>
            </a:r>
            <a:r>
              <a:rPr lang="en-US" sz="3200" b="1" dirty="0" err="1">
                <a:solidFill>
                  <a:schemeClr val="tx1"/>
                </a:solidFill>
              </a:rPr>
              <a:t>zdravstvena</a:t>
            </a:r>
            <a:r>
              <a:rPr lang="en-US" sz="3200" b="1" dirty="0">
                <a:solidFill>
                  <a:schemeClr val="tx1"/>
                </a:solidFill>
              </a:rPr>
              <a:t> </a:t>
            </a:r>
            <a:r>
              <a:rPr lang="en-US" sz="3200" b="1" dirty="0" err="1">
                <a:solidFill>
                  <a:schemeClr val="tx1"/>
                </a:solidFill>
              </a:rPr>
              <a:t>pismenost</a:t>
            </a:r>
            <a:endParaRPr lang="hr-HR" sz="3200" dirty="0">
              <a:solidFill>
                <a:schemeClr val="tx1"/>
              </a:solidFill>
            </a:endParaRPr>
          </a:p>
        </p:txBody>
      </p:sp>
    </p:spTree>
    <p:extLst>
      <p:ext uri="{BB962C8B-B14F-4D97-AF65-F5344CB8AC3E}">
        <p14:creationId xmlns:p14="http://schemas.microsoft.com/office/powerpoint/2010/main" val="843942797"/>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0000"/>
      </a:dk2>
      <a:lt2>
        <a:srgbClr val="FFFFFF"/>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3679</Words>
  <Application>Microsoft Office PowerPoint</Application>
  <PresentationFormat>Personalizado</PresentationFormat>
  <Paragraphs>375</Paragraphs>
  <Slides>41</Slides>
  <Notes>32</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41</vt:i4>
      </vt:variant>
    </vt:vector>
  </HeadingPairs>
  <TitlesOfParts>
    <vt:vector size="49" baseType="lpstr">
      <vt:lpstr>Helvetica Neue</vt:lpstr>
      <vt:lpstr>Wingdings</vt:lpstr>
      <vt:lpstr>DM Sans</vt:lpstr>
      <vt:lpstr>Arial</vt:lpstr>
      <vt:lpstr>Calibri</vt:lpstr>
      <vt:lpstr>Arial</vt:lpstr>
      <vt:lpstr>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Monia Coppola</dc:creator>
  <cp:lastModifiedBy>Miriam IWS</cp:lastModifiedBy>
  <cp:revision>170</cp:revision>
  <dcterms:created xsi:type="dcterms:W3CDTF">2022-01-27T16:04:38Z</dcterms:created>
  <dcterms:modified xsi:type="dcterms:W3CDTF">2024-06-27T07:52:54Z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2022-01-27T00:00:00Z</vt:filetime>
  </property>
  <property fmtid="{D5CDD505-2E9C-101B-9397-08002B2CF9AE}" pid="3" name="Creator">
    <vt:lpwstr>Canva</vt:lpwstr>
  </property>
  <property fmtid="{D5CDD505-2E9C-101B-9397-08002B2CF9AE}" pid="4" name="LastSaved">
    <vt:filetime>2022-01-27T00:00:00Z</vt:filetime>
  </property>
</Properties>
</file>