
<file path=[Content_Types].xml><?xml version="1.0" encoding="utf-8"?>
<Types xmlns="http://schemas.openxmlformats.org/package/2006/content-types">
  <Default Extension="emf" ContentType="image/x-emf"/>
  <Default Extension="fntdata" ContentType="application/x-fontdata"/>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5" r:id="rId2"/>
  </p:sldMasterIdLst>
  <p:notesMasterIdLst>
    <p:notesMasterId r:id="rId45"/>
  </p:notesMasterIdLst>
  <p:sldIdLst>
    <p:sldId id="256" r:id="rId3"/>
    <p:sldId id="257" r:id="rId4"/>
    <p:sldId id="310" r:id="rId5"/>
    <p:sldId id="260" r:id="rId6"/>
    <p:sldId id="329" r:id="rId7"/>
    <p:sldId id="355" r:id="rId8"/>
    <p:sldId id="280" r:id="rId9"/>
    <p:sldId id="330" r:id="rId10"/>
    <p:sldId id="331" r:id="rId11"/>
    <p:sldId id="332" r:id="rId12"/>
    <p:sldId id="281" r:id="rId13"/>
    <p:sldId id="314" r:id="rId14"/>
    <p:sldId id="315" r:id="rId15"/>
    <p:sldId id="351" r:id="rId16"/>
    <p:sldId id="333" r:id="rId17"/>
    <p:sldId id="349" r:id="rId18"/>
    <p:sldId id="316" r:id="rId19"/>
    <p:sldId id="348" r:id="rId20"/>
    <p:sldId id="317" r:id="rId21"/>
    <p:sldId id="352" r:id="rId22"/>
    <p:sldId id="318" r:id="rId23"/>
    <p:sldId id="357" r:id="rId24"/>
    <p:sldId id="319" r:id="rId25"/>
    <p:sldId id="334" r:id="rId26"/>
    <p:sldId id="320" r:id="rId27"/>
    <p:sldId id="335" r:id="rId28"/>
    <p:sldId id="336" r:id="rId29"/>
    <p:sldId id="338" r:id="rId30"/>
    <p:sldId id="322" r:id="rId31"/>
    <p:sldId id="326" r:id="rId32"/>
    <p:sldId id="324" r:id="rId33"/>
    <p:sldId id="339" r:id="rId34"/>
    <p:sldId id="340" r:id="rId35"/>
    <p:sldId id="358" r:id="rId36"/>
    <p:sldId id="342" r:id="rId37"/>
    <p:sldId id="343" r:id="rId38"/>
    <p:sldId id="344" r:id="rId39"/>
    <p:sldId id="345" r:id="rId40"/>
    <p:sldId id="266" r:id="rId41"/>
    <p:sldId id="268" r:id="rId42"/>
    <p:sldId id="347" r:id="rId43"/>
    <p:sldId id="270" r:id="rId44"/>
  </p:sldIdLst>
  <p:sldSz cx="18288000" cy="10287000"/>
  <p:notesSz cx="18288000" cy="10287000"/>
  <p:embeddedFontLst>
    <p:embeddedFont>
      <p:font typeface="DM Sans" pitchFamily="2" charset="0"/>
      <p:regular r:id="rId46"/>
      <p:bold r:id="rId47"/>
      <p:italic r:id="rId48"/>
      <p:boldItalic r:id="rId49"/>
    </p:embeddedFont>
    <p:embeddedFont>
      <p:font typeface="Helvetica Neue" panose="020B060402020202020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hmmRUWy2bgMO6dPI/Ny1H2Uhj7W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risnik" initials="K" lastIdx="2" clrIdx="0">
    <p:extLst>
      <p:ext uri="{19B8F6BF-5375-455C-9EA6-DF929625EA0E}">
        <p15:presenceInfo xmlns:p15="http://schemas.microsoft.com/office/powerpoint/2012/main" userId="Korisni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D4FF"/>
    <a:srgbClr val="00CC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03" autoAdjust="0"/>
    <p:restoredTop sz="94605" autoAdjust="0"/>
  </p:normalViewPr>
  <p:slideViewPr>
    <p:cSldViewPr snapToGrid="0">
      <p:cViewPr varScale="1">
        <p:scale>
          <a:sx n="61" d="100"/>
          <a:sy n="61" d="100"/>
        </p:scale>
        <p:origin x="504" y="58"/>
      </p:cViewPr>
      <p:guideLst>
        <p:guide orient="horz" pos="2880"/>
        <p:guide pos="2160"/>
      </p:guideLst>
    </p:cSldViewPr>
  </p:slideViewPr>
  <p:outlineViewPr>
    <p:cViewPr>
      <p:scale>
        <a:sx n="33" d="100"/>
        <a:sy n="33" d="100"/>
      </p:scale>
      <p:origin x="0" y="-954"/>
    </p:cViewPr>
  </p:outlineViewPr>
  <p:notesTextViewPr>
    <p:cViewPr>
      <p:scale>
        <a:sx n="1" d="1"/>
        <a:sy n="1" d="1"/>
      </p:scale>
      <p:origin x="0" y="0"/>
    </p:cViewPr>
  </p:notesTextViewPr>
  <p:sorterViewPr>
    <p:cViewPr>
      <p:scale>
        <a:sx n="100" d="100"/>
        <a:sy n="100" d="100"/>
      </p:scale>
      <p:origin x="0" y="-30228"/>
    </p:cViewPr>
  </p:sorterViewPr>
  <p:notesViewPr>
    <p:cSldViewPr snapToGrid="0">
      <p:cViewPr varScale="1">
        <p:scale>
          <a:sx n="70" d="100"/>
          <a:sy n="70" d="100"/>
        </p:scale>
        <p:origin x="72" y="1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66" Type="http://customschemas.google.com/relationships/presentationmetadata" Target="meta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s>
</file>

<file path=ppt/diagrams/_rels/data3.xml.rels><?xml version="1.0" encoding="UTF-8" standalone="yes"?>
<Relationships xmlns="http://schemas.openxmlformats.org/package/2006/relationships"><Relationship Id="rId2" Type="http://schemas.openxmlformats.org/officeDocument/2006/relationships/hyperlink" Target="https://www.rawpixel.com/search/link" TargetMode="External"/><Relationship Id="rId1" Type="http://schemas.openxmlformats.org/officeDocument/2006/relationships/image" Target="../media/image26.jpeg"/></Relationships>
</file>

<file path=ppt/diagrams/_rels/drawing3.xml.rels><?xml version="1.0" encoding="UTF-8" standalone="yes"?>
<Relationships xmlns="http://schemas.openxmlformats.org/package/2006/relationships"><Relationship Id="rId2" Type="http://schemas.openxmlformats.org/officeDocument/2006/relationships/hyperlink" Target="https://www.rawpixel.com/search/link" TargetMode="External"/><Relationship Id="rId1"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31A179-3B84-46BA-AA6F-769B672931D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a:p>
      </dgm:t>
    </dgm:pt>
    <dgm:pt modelId="{57E684ED-2324-46A1-B054-A0D0EBF25DED}">
      <dgm:prSet/>
      <dgm:spPr>
        <a:solidFill>
          <a:srgbClr val="33CCFF"/>
        </a:solidFill>
      </dgm:spPr>
      <dgm:t>
        <a:bodyPr/>
        <a:lstStyle/>
        <a:p>
          <a:pPr>
            <a:defRPr>
              <a:solidFill>
                <a:schemeClr val="tx1"/>
              </a:solidFill>
            </a:defRPr>
          </a:pPr>
          <a:r>
            <a:t>Alfabetizzazione sanitaria funzionale</a:t>
          </a:r>
        </a:p>
      </dgm:t>
    </dgm:pt>
    <dgm:pt modelId="{A4F082B5-4230-43CE-9E2A-9FEF4A056B11}" type="parTrans" cxnId="{768A2929-96A7-4C7F-8B95-38D11CF70F82}">
      <dgm:prSet/>
      <dgm:spPr/>
      <dgm:t>
        <a:bodyPr/>
        <a:lstStyle/>
        <a:p>
          <a:endParaRPr>
            <a:solidFill>
              <a:schemeClr val="tx1"/>
            </a:solidFill>
          </a:endParaRPr>
        </a:p>
      </dgm:t>
    </dgm:pt>
    <dgm:pt modelId="{B8B874A2-BF68-4E24-B31A-A93745856984}" type="sibTrans" cxnId="{768A2929-96A7-4C7F-8B95-38D11CF70F82}">
      <dgm:prSet/>
      <dgm:spPr/>
      <dgm:t>
        <a:bodyPr/>
        <a:lstStyle/>
        <a:p>
          <a:endParaRPr>
            <a:solidFill>
              <a:schemeClr val="tx1"/>
            </a:solidFill>
          </a:endParaRPr>
        </a:p>
      </dgm:t>
    </dgm:pt>
    <dgm:pt modelId="{BC8C240B-1CAD-4239-9E6C-BC3086EE10F2}">
      <dgm:prSet/>
      <dgm:spPr>
        <a:solidFill>
          <a:srgbClr val="33CCFF"/>
        </a:solidFill>
      </dgm:spPr>
      <dgm:t>
        <a:bodyPr/>
        <a:lstStyle/>
        <a:p>
          <a:pPr>
            <a:defRPr>
              <a:solidFill>
                <a:schemeClr val="tx1"/>
              </a:solidFill>
            </a:defRPr>
          </a:pPr>
          <a:r>
            <a:t>Alfabetizzazione sanitaria interattiva</a:t>
          </a:r>
          <a:endParaRPr>
            <a:solidFill>
              <a:schemeClr val="tx1"/>
            </a:solidFill>
          </a:endParaRPr>
        </a:p>
      </dgm:t>
    </dgm:pt>
    <dgm:pt modelId="{9ADACD88-FD78-474A-93CA-BE115A1D02E6}" type="parTrans" cxnId="{656212B7-D71A-420F-B0EE-6AC2A28D4547}">
      <dgm:prSet/>
      <dgm:spPr/>
      <dgm:t>
        <a:bodyPr/>
        <a:lstStyle/>
        <a:p>
          <a:endParaRPr>
            <a:solidFill>
              <a:schemeClr val="tx1"/>
            </a:solidFill>
          </a:endParaRPr>
        </a:p>
      </dgm:t>
    </dgm:pt>
    <dgm:pt modelId="{7A5996D3-B5AC-4B16-8B4D-D11E55915930}" type="sibTrans" cxnId="{656212B7-D71A-420F-B0EE-6AC2A28D4547}">
      <dgm:prSet/>
      <dgm:spPr/>
      <dgm:t>
        <a:bodyPr/>
        <a:lstStyle/>
        <a:p>
          <a:endParaRPr>
            <a:solidFill>
              <a:schemeClr val="tx1"/>
            </a:solidFill>
          </a:endParaRPr>
        </a:p>
      </dgm:t>
    </dgm:pt>
    <dgm:pt modelId="{9A58C9F6-B09D-4AC9-ABFE-E9D0086D6A31}">
      <dgm:prSet/>
      <dgm:spPr>
        <a:solidFill>
          <a:srgbClr val="33CCFF"/>
        </a:solidFill>
      </dgm:spPr>
      <dgm:t>
        <a:bodyPr/>
        <a:lstStyle/>
        <a:p>
          <a:pPr>
            <a:defRPr>
              <a:solidFill>
                <a:schemeClr val="tx1"/>
              </a:solidFill>
            </a:defRPr>
          </a:pPr>
          <a:r>
            <a:t>Alfabetizzazione sanitaria critica</a:t>
          </a:r>
        </a:p>
      </dgm:t>
    </dgm:pt>
    <dgm:pt modelId="{E197031F-87E1-44D6-9176-9DB9C192AC9A}" type="parTrans" cxnId="{57AC5F34-C0F1-43E8-862C-5E18B616F046}">
      <dgm:prSet/>
      <dgm:spPr/>
      <dgm:t>
        <a:bodyPr/>
        <a:lstStyle/>
        <a:p>
          <a:endParaRPr>
            <a:solidFill>
              <a:schemeClr val="tx1"/>
            </a:solidFill>
          </a:endParaRPr>
        </a:p>
      </dgm:t>
    </dgm:pt>
    <dgm:pt modelId="{74563B2F-B225-4689-AA9E-DA8C71BB5004}" type="sibTrans" cxnId="{57AC5F34-C0F1-43E8-862C-5E18B616F046}">
      <dgm:prSet/>
      <dgm:spPr/>
      <dgm:t>
        <a:bodyPr/>
        <a:lstStyle/>
        <a:p>
          <a:endParaRPr>
            <a:solidFill>
              <a:schemeClr val="tx1"/>
            </a:solidFill>
          </a:endParaRPr>
        </a:p>
      </dgm:t>
    </dgm:pt>
    <dgm:pt modelId="{C5712D5B-CAA9-4540-9422-57EDDA2F69C4}" type="pres">
      <dgm:prSet presAssocID="{B231A179-3B84-46BA-AA6F-769B672931D7}" presName="linear" presStyleCnt="0">
        <dgm:presLayoutVars>
          <dgm:dir/>
          <dgm:animLvl val="lvl"/>
          <dgm:resizeHandles val="exact"/>
        </dgm:presLayoutVars>
      </dgm:prSet>
      <dgm:spPr/>
    </dgm:pt>
    <dgm:pt modelId="{200BB849-6F61-479F-810C-2F83AF405FC2}" type="pres">
      <dgm:prSet presAssocID="{57E684ED-2324-46A1-B054-A0D0EBF25DED}" presName="parentLin" presStyleCnt="0"/>
      <dgm:spPr/>
    </dgm:pt>
    <dgm:pt modelId="{4B3A361E-5732-48BB-AC6E-640E7ACCD634}" type="pres">
      <dgm:prSet presAssocID="{57E684ED-2324-46A1-B054-A0D0EBF25DED}" presName="parentLeftMargin" presStyleLbl="node1" presStyleIdx="0" presStyleCnt="3"/>
      <dgm:spPr/>
    </dgm:pt>
    <dgm:pt modelId="{8B55CB59-A325-41CB-A871-BAEB95C29056}" type="pres">
      <dgm:prSet presAssocID="{57E684ED-2324-46A1-B054-A0D0EBF25DED}" presName="parentText" presStyleLbl="node1" presStyleIdx="0" presStyleCnt="3" custScaleX="130008">
        <dgm:presLayoutVars>
          <dgm:chMax val="0"/>
          <dgm:bulletEnabled val="1"/>
        </dgm:presLayoutVars>
      </dgm:prSet>
      <dgm:spPr/>
    </dgm:pt>
    <dgm:pt modelId="{B259D12F-FE19-4713-876A-28AC3C75353B}" type="pres">
      <dgm:prSet presAssocID="{57E684ED-2324-46A1-B054-A0D0EBF25DED}" presName="negativeSpace" presStyleCnt="0"/>
      <dgm:spPr/>
    </dgm:pt>
    <dgm:pt modelId="{374D512C-7AC3-4672-A1B6-45C766340D4F}" type="pres">
      <dgm:prSet presAssocID="{57E684ED-2324-46A1-B054-A0D0EBF25DED}" presName="childText" presStyleLbl="conFgAcc1" presStyleIdx="0" presStyleCnt="3" custLinFactNeighborX="675" custLinFactNeighborY="-2665">
        <dgm:presLayoutVars>
          <dgm:bulletEnabled val="1"/>
        </dgm:presLayoutVars>
      </dgm:prSet>
      <dgm:spPr/>
    </dgm:pt>
    <dgm:pt modelId="{BAC5806C-B23B-4337-B6E3-D1490AC33FF7}" type="pres">
      <dgm:prSet presAssocID="{B8B874A2-BF68-4E24-B31A-A93745856984}" presName="spaceBetweenRectangles" presStyleCnt="0"/>
      <dgm:spPr/>
    </dgm:pt>
    <dgm:pt modelId="{5FED2F31-CF05-4A9E-816C-EBD96BF104D4}" type="pres">
      <dgm:prSet presAssocID="{BC8C240B-1CAD-4239-9E6C-BC3086EE10F2}" presName="parentLin" presStyleCnt="0"/>
      <dgm:spPr/>
    </dgm:pt>
    <dgm:pt modelId="{790A845C-12A3-482A-B2FA-F667B54A553B}" type="pres">
      <dgm:prSet presAssocID="{BC8C240B-1CAD-4239-9E6C-BC3086EE10F2}" presName="parentLeftMargin" presStyleLbl="node1" presStyleIdx="0" presStyleCnt="3"/>
      <dgm:spPr/>
    </dgm:pt>
    <dgm:pt modelId="{F832DC6C-6739-4BA3-91BF-FD23C9318D06}" type="pres">
      <dgm:prSet presAssocID="{BC8C240B-1CAD-4239-9E6C-BC3086EE10F2}" presName="parentText" presStyleLbl="node1" presStyleIdx="1" presStyleCnt="3" custScaleX="130049">
        <dgm:presLayoutVars>
          <dgm:chMax val="0"/>
          <dgm:bulletEnabled val="1"/>
        </dgm:presLayoutVars>
      </dgm:prSet>
      <dgm:spPr/>
    </dgm:pt>
    <dgm:pt modelId="{718F773B-F6A3-482E-923B-DA710207F58D}" type="pres">
      <dgm:prSet presAssocID="{BC8C240B-1CAD-4239-9E6C-BC3086EE10F2}" presName="negativeSpace" presStyleCnt="0"/>
      <dgm:spPr/>
    </dgm:pt>
    <dgm:pt modelId="{04F0A3E6-D71D-4310-8590-E7F1842BA4A0}" type="pres">
      <dgm:prSet presAssocID="{BC8C240B-1CAD-4239-9E6C-BC3086EE10F2}" presName="childText" presStyleLbl="conFgAcc1" presStyleIdx="1" presStyleCnt="3">
        <dgm:presLayoutVars>
          <dgm:bulletEnabled val="1"/>
        </dgm:presLayoutVars>
      </dgm:prSet>
      <dgm:spPr/>
    </dgm:pt>
    <dgm:pt modelId="{AFF2606C-9C13-4A2F-B9BA-68EDD5E0A9A9}" type="pres">
      <dgm:prSet presAssocID="{7A5996D3-B5AC-4B16-8B4D-D11E55915930}" presName="spaceBetweenRectangles" presStyleCnt="0"/>
      <dgm:spPr/>
    </dgm:pt>
    <dgm:pt modelId="{554EB25F-F974-49C4-B945-EC909E7DE2E1}" type="pres">
      <dgm:prSet presAssocID="{9A58C9F6-B09D-4AC9-ABFE-E9D0086D6A31}" presName="parentLin" presStyleCnt="0"/>
      <dgm:spPr/>
    </dgm:pt>
    <dgm:pt modelId="{2768B23E-4F46-48DE-B471-4CB2EAE70AE0}" type="pres">
      <dgm:prSet presAssocID="{9A58C9F6-B09D-4AC9-ABFE-E9D0086D6A31}" presName="parentLeftMargin" presStyleLbl="node1" presStyleIdx="1" presStyleCnt="3"/>
      <dgm:spPr/>
    </dgm:pt>
    <dgm:pt modelId="{76A9ECE9-2679-45E6-88E6-10336F166909}" type="pres">
      <dgm:prSet presAssocID="{9A58C9F6-B09D-4AC9-ABFE-E9D0086D6A31}" presName="parentText" presStyleLbl="node1" presStyleIdx="2" presStyleCnt="3" custScaleX="131433">
        <dgm:presLayoutVars>
          <dgm:chMax val="0"/>
          <dgm:bulletEnabled val="1"/>
        </dgm:presLayoutVars>
      </dgm:prSet>
      <dgm:spPr/>
    </dgm:pt>
    <dgm:pt modelId="{6434BA18-6384-4022-9D21-50A862C2F7B3}" type="pres">
      <dgm:prSet presAssocID="{9A58C9F6-B09D-4AC9-ABFE-E9D0086D6A31}" presName="negativeSpace" presStyleCnt="0"/>
      <dgm:spPr/>
    </dgm:pt>
    <dgm:pt modelId="{59CBD520-F3E8-4140-9C1F-9EC7BE064389}" type="pres">
      <dgm:prSet presAssocID="{9A58C9F6-B09D-4AC9-ABFE-E9D0086D6A31}" presName="childText" presStyleLbl="conFgAcc1" presStyleIdx="2" presStyleCnt="3">
        <dgm:presLayoutVars>
          <dgm:bulletEnabled val="1"/>
        </dgm:presLayoutVars>
      </dgm:prSet>
      <dgm:spPr/>
    </dgm:pt>
  </dgm:ptLst>
  <dgm:cxnLst>
    <dgm:cxn modelId="{AA9D581D-090B-45A2-A7B3-A0B5C1BE3003}" type="presOf" srcId="{9A58C9F6-B09D-4AC9-ABFE-E9D0086D6A31}" destId="{76A9ECE9-2679-45E6-88E6-10336F166909}" srcOrd="1" destOrd="0" presId="urn:microsoft.com/office/officeart/2005/8/layout/list1"/>
    <dgm:cxn modelId="{768A2929-96A7-4C7F-8B95-38D11CF70F82}" srcId="{B231A179-3B84-46BA-AA6F-769B672931D7}" destId="{57E684ED-2324-46A1-B054-A0D0EBF25DED}" srcOrd="0" destOrd="0" parTransId="{A4F082B5-4230-43CE-9E2A-9FEF4A056B11}" sibTransId="{B8B874A2-BF68-4E24-B31A-A93745856984}"/>
    <dgm:cxn modelId="{57AC5F34-C0F1-43E8-862C-5E18B616F046}" srcId="{B231A179-3B84-46BA-AA6F-769B672931D7}" destId="{9A58C9F6-B09D-4AC9-ABFE-E9D0086D6A31}" srcOrd="2" destOrd="0" parTransId="{E197031F-87E1-44D6-9176-9DB9C192AC9A}" sibTransId="{74563B2F-B225-4689-AA9E-DA8C71BB5004}"/>
    <dgm:cxn modelId="{5D326667-7EA3-4606-A6A3-4A842CDC17FE}" type="presOf" srcId="{B231A179-3B84-46BA-AA6F-769B672931D7}" destId="{C5712D5B-CAA9-4540-9422-57EDDA2F69C4}" srcOrd="0" destOrd="0" presId="urn:microsoft.com/office/officeart/2005/8/layout/list1"/>
    <dgm:cxn modelId="{E1EBF56F-6EE7-49F5-8B09-9A1966849C66}" type="presOf" srcId="{BC8C240B-1CAD-4239-9E6C-BC3086EE10F2}" destId="{F832DC6C-6739-4BA3-91BF-FD23C9318D06}" srcOrd="1" destOrd="0" presId="urn:microsoft.com/office/officeart/2005/8/layout/list1"/>
    <dgm:cxn modelId="{5395B895-7D5E-48EF-B528-CB8A94A178D9}" type="presOf" srcId="{BC8C240B-1CAD-4239-9E6C-BC3086EE10F2}" destId="{790A845C-12A3-482A-B2FA-F667B54A553B}" srcOrd="0" destOrd="0" presId="urn:microsoft.com/office/officeart/2005/8/layout/list1"/>
    <dgm:cxn modelId="{656212B7-D71A-420F-B0EE-6AC2A28D4547}" srcId="{B231A179-3B84-46BA-AA6F-769B672931D7}" destId="{BC8C240B-1CAD-4239-9E6C-BC3086EE10F2}" srcOrd="1" destOrd="0" parTransId="{9ADACD88-FD78-474A-93CA-BE115A1D02E6}" sibTransId="{7A5996D3-B5AC-4B16-8B4D-D11E55915930}"/>
    <dgm:cxn modelId="{AE977FC2-C934-42F5-95CA-61F556346E36}" type="presOf" srcId="{57E684ED-2324-46A1-B054-A0D0EBF25DED}" destId="{4B3A361E-5732-48BB-AC6E-640E7ACCD634}" srcOrd="0" destOrd="0" presId="urn:microsoft.com/office/officeart/2005/8/layout/list1"/>
    <dgm:cxn modelId="{1C53B4D9-916F-417E-A013-730C53F972A2}" type="presOf" srcId="{9A58C9F6-B09D-4AC9-ABFE-E9D0086D6A31}" destId="{2768B23E-4F46-48DE-B471-4CB2EAE70AE0}" srcOrd="0" destOrd="0" presId="urn:microsoft.com/office/officeart/2005/8/layout/list1"/>
    <dgm:cxn modelId="{74E236E2-237B-4998-9D61-F237D2AC69D0}" type="presOf" srcId="{57E684ED-2324-46A1-B054-A0D0EBF25DED}" destId="{8B55CB59-A325-41CB-A871-BAEB95C29056}" srcOrd="1" destOrd="0" presId="urn:microsoft.com/office/officeart/2005/8/layout/list1"/>
    <dgm:cxn modelId="{AE2852EF-A2AE-4E8D-BD18-652227BA3804}" type="presParOf" srcId="{C5712D5B-CAA9-4540-9422-57EDDA2F69C4}" destId="{200BB849-6F61-479F-810C-2F83AF405FC2}" srcOrd="0" destOrd="0" presId="urn:microsoft.com/office/officeart/2005/8/layout/list1"/>
    <dgm:cxn modelId="{B99EB2C1-6100-4A4F-B301-97E097672160}" type="presParOf" srcId="{200BB849-6F61-479F-810C-2F83AF405FC2}" destId="{4B3A361E-5732-48BB-AC6E-640E7ACCD634}" srcOrd="0" destOrd="0" presId="urn:microsoft.com/office/officeart/2005/8/layout/list1"/>
    <dgm:cxn modelId="{DBBE06DB-D5E5-43A3-B222-9D1B87C33CD5}" type="presParOf" srcId="{200BB849-6F61-479F-810C-2F83AF405FC2}" destId="{8B55CB59-A325-41CB-A871-BAEB95C29056}" srcOrd="1" destOrd="0" presId="urn:microsoft.com/office/officeart/2005/8/layout/list1"/>
    <dgm:cxn modelId="{7A3B269B-9EEE-42D1-972D-5CF2BCE51C88}" type="presParOf" srcId="{C5712D5B-CAA9-4540-9422-57EDDA2F69C4}" destId="{B259D12F-FE19-4713-876A-28AC3C75353B}" srcOrd="1" destOrd="0" presId="urn:microsoft.com/office/officeart/2005/8/layout/list1"/>
    <dgm:cxn modelId="{F5CA8F87-73F5-4000-94FD-AEE0582AAF2E}" type="presParOf" srcId="{C5712D5B-CAA9-4540-9422-57EDDA2F69C4}" destId="{374D512C-7AC3-4672-A1B6-45C766340D4F}" srcOrd="2" destOrd="0" presId="urn:microsoft.com/office/officeart/2005/8/layout/list1"/>
    <dgm:cxn modelId="{23D4D569-9963-4997-9AB8-F507B682E54A}" type="presParOf" srcId="{C5712D5B-CAA9-4540-9422-57EDDA2F69C4}" destId="{BAC5806C-B23B-4337-B6E3-D1490AC33FF7}" srcOrd="3" destOrd="0" presId="urn:microsoft.com/office/officeart/2005/8/layout/list1"/>
    <dgm:cxn modelId="{92448E38-F53C-4BFD-AFC7-69388D37F4D3}" type="presParOf" srcId="{C5712D5B-CAA9-4540-9422-57EDDA2F69C4}" destId="{5FED2F31-CF05-4A9E-816C-EBD96BF104D4}" srcOrd="4" destOrd="0" presId="urn:microsoft.com/office/officeart/2005/8/layout/list1"/>
    <dgm:cxn modelId="{458F17E0-0AA2-457C-A43E-8EFFC2E824A1}" type="presParOf" srcId="{5FED2F31-CF05-4A9E-816C-EBD96BF104D4}" destId="{790A845C-12A3-482A-B2FA-F667B54A553B}" srcOrd="0" destOrd="0" presId="urn:microsoft.com/office/officeart/2005/8/layout/list1"/>
    <dgm:cxn modelId="{345F4CB1-99AD-4698-B536-07790B5A4DDE}" type="presParOf" srcId="{5FED2F31-CF05-4A9E-816C-EBD96BF104D4}" destId="{F832DC6C-6739-4BA3-91BF-FD23C9318D06}" srcOrd="1" destOrd="0" presId="urn:microsoft.com/office/officeart/2005/8/layout/list1"/>
    <dgm:cxn modelId="{DAB97683-F333-42CB-A80B-FFA2AFC80444}" type="presParOf" srcId="{C5712D5B-CAA9-4540-9422-57EDDA2F69C4}" destId="{718F773B-F6A3-482E-923B-DA710207F58D}" srcOrd="5" destOrd="0" presId="urn:microsoft.com/office/officeart/2005/8/layout/list1"/>
    <dgm:cxn modelId="{AAFA0C30-B16C-4270-B196-DA65F2C79F41}" type="presParOf" srcId="{C5712D5B-CAA9-4540-9422-57EDDA2F69C4}" destId="{04F0A3E6-D71D-4310-8590-E7F1842BA4A0}" srcOrd="6" destOrd="0" presId="urn:microsoft.com/office/officeart/2005/8/layout/list1"/>
    <dgm:cxn modelId="{4D300E10-E7E8-4313-A67D-49281108C7A7}" type="presParOf" srcId="{C5712D5B-CAA9-4540-9422-57EDDA2F69C4}" destId="{AFF2606C-9C13-4A2F-B9BA-68EDD5E0A9A9}" srcOrd="7" destOrd="0" presId="urn:microsoft.com/office/officeart/2005/8/layout/list1"/>
    <dgm:cxn modelId="{1DE4FB27-AC18-40A4-AFC0-62317A33C1F4}" type="presParOf" srcId="{C5712D5B-CAA9-4540-9422-57EDDA2F69C4}" destId="{554EB25F-F974-49C4-B945-EC909E7DE2E1}" srcOrd="8" destOrd="0" presId="urn:microsoft.com/office/officeart/2005/8/layout/list1"/>
    <dgm:cxn modelId="{AB5BC017-5A65-40B9-BB63-C44C4BCB41E0}" type="presParOf" srcId="{554EB25F-F974-49C4-B945-EC909E7DE2E1}" destId="{2768B23E-4F46-48DE-B471-4CB2EAE70AE0}" srcOrd="0" destOrd="0" presId="urn:microsoft.com/office/officeart/2005/8/layout/list1"/>
    <dgm:cxn modelId="{2F551B8C-7999-46F7-8995-A13FBAC424A0}" type="presParOf" srcId="{554EB25F-F974-49C4-B945-EC909E7DE2E1}" destId="{76A9ECE9-2679-45E6-88E6-10336F166909}" srcOrd="1" destOrd="0" presId="urn:microsoft.com/office/officeart/2005/8/layout/list1"/>
    <dgm:cxn modelId="{CD177F09-9DE1-4667-999D-89BFC020B168}" type="presParOf" srcId="{C5712D5B-CAA9-4540-9422-57EDDA2F69C4}" destId="{6434BA18-6384-4022-9D21-50A862C2F7B3}" srcOrd="9" destOrd="0" presId="urn:microsoft.com/office/officeart/2005/8/layout/list1"/>
    <dgm:cxn modelId="{DBD787E9-57D7-46D9-B437-3439E053B87B}" type="presParOf" srcId="{C5712D5B-CAA9-4540-9422-57EDDA2F69C4}" destId="{59CBD520-F3E8-4140-9C1F-9EC7BE06438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7E3A29-C0A2-41AE-B9B6-6EEAEA439063}" type="doc">
      <dgm:prSet loTypeId="urn:microsoft.com/office/officeart/2005/8/layout/pyramid2" loCatId="pyramid" qsTypeId="urn:microsoft.com/office/officeart/2005/8/quickstyle/3d5" qsCatId="3D" csTypeId="urn:microsoft.com/office/officeart/2005/8/colors/accent1_2" csCatId="accent1" phldr="1"/>
      <dgm:spPr/>
    </dgm:pt>
    <dgm:pt modelId="{A21D36A2-6730-42D6-8C8E-BE2FC942E7D6}">
      <dgm:prSet/>
      <dgm:spPr/>
      <dgm:t>
        <a:bodyPr/>
        <a:lstStyle/>
        <a:p>
          <a:r>
            <a:rPr lang="it-IT"/>
            <a:t>Peggioramento dello stato sanitario</a:t>
          </a:r>
          <a:r>
            <a:t> della popolazione</a:t>
          </a:r>
        </a:p>
      </dgm:t>
    </dgm:pt>
    <dgm:pt modelId="{BEB5ED9B-CFFE-4B29-872A-389A9CB8CB4A}" type="parTrans" cxnId="{A55BBF18-0017-4C79-B7D5-80A2715B4478}">
      <dgm:prSet/>
      <dgm:spPr/>
      <dgm:t>
        <a:bodyPr/>
        <a:lstStyle/>
        <a:p>
          <a:endParaRPr/>
        </a:p>
      </dgm:t>
    </dgm:pt>
    <dgm:pt modelId="{5F1CF86E-81C7-41A7-9ECD-A32B4C6CC6BA}" type="sibTrans" cxnId="{A55BBF18-0017-4C79-B7D5-80A2715B4478}">
      <dgm:prSet/>
      <dgm:spPr/>
      <dgm:t>
        <a:bodyPr/>
        <a:lstStyle/>
        <a:p>
          <a:endParaRPr/>
        </a:p>
      </dgm:t>
    </dgm:pt>
    <dgm:pt modelId="{5FBE7491-A050-4B56-9C0E-A3AE9B0B038D}">
      <dgm:prSet/>
      <dgm:spPr/>
      <dgm:t>
        <a:bodyPr/>
        <a:lstStyle/>
        <a:p>
          <a:r>
            <a:t>visite più frequenti agli esami</a:t>
          </a:r>
        </a:p>
      </dgm:t>
    </dgm:pt>
    <dgm:pt modelId="{A50FECD0-83F0-4507-99C3-DEA1564E58EF}" type="parTrans" cxnId="{95FB848C-4B44-4E34-A6D9-F9419903FA14}">
      <dgm:prSet/>
      <dgm:spPr/>
      <dgm:t>
        <a:bodyPr/>
        <a:lstStyle/>
        <a:p>
          <a:endParaRPr/>
        </a:p>
      </dgm:t>
    </dgm:pt>
    <dgm:pt modelId="{50DE2E71-8473-409B-AEAC-A1DC911928F2}" type="sibTrans" cxnId="{95FB848C-4B44-4E34-A6D9-F9419903FA14}">
      <dgm:prSet/>
      <dgm:spPr/>
      <dgm:t>
        <a:bodyPr/>
        <a:lstStyle/>
        <a:p>
          <a:endParaRPr/>
        </a:p>
      </dgm:t>
    </dgm:pt>
    <dgm:pt modelId="{1D40B5F7-FBE0-4ED1-BAC4-664866CBD900}">
      <dgm:prSet/>
      <dgm:spPr/>
      <dgm:t>
        <a:bodyPr/>
        <a:lstStyle/>
        <a:p>
          <a:r>
            <a:t>carico di lavoro più elevato per il sistema sanitario</a:t>
          </a:r>
        </a:p>
      </dgm:t>
    </dgm:pt>
    <dgm:pt modelId="{397EDEEC-2ED2-467E-B43E-B567E5C4F8E8}" type="parTrans" cxnId="{5E85144E-F1F3-420F-A096-3DC640901E0D}">
      <dgm:prSet/>
      <dgm:spPr/>
      <dgm:t>
        <a:bodyPr/>
        <a:lstStyle/>
        <a:p>
          <a:endParaRPr/>
        </a:p>
      </dgm:t>
    </dgm:pt>
    <dgm:pt modelId="{E7BC56DE-CDB5-46F2-874A-E7EFDAA54ED0}" type="sibTrans" cxnId="{5E85144E-F1F3-420F-A096-3DC640901E0D}">
      <dgm:prSet/>
      <dgm:spPr/>
      <dgm:t>
        <a:bodyPr/>
        <a:lstStyle/>
        <a:p>
          <a:endParaRPr/>
        </a:p>
      </dgm:t>
    </dgm:pt>
    <dgm:pt modelId="{AC00D8EF-07D4-4538-80EE-4307A8721F2E}">
      <dgm:prSet/>
      <dgm:spPr/>
      <dgm:t>
        <a:bodyPr/>
        <a:lstStyle/>
        <a:p>
          <a:r>
            <a:t>costi più elevati </a:t>
          </a:r>
        </a:p>
      </dgm:t>
    </dgm:pt>
    <dgm:pt modelId="{18D737A0-A14E-44E8-B914-3EB314B27915}" type="parTrans" cxnId="{2A7CB327-6711-49C2-AC2C-1EFEBDCBF7BE}">
      <dgm:prSet/>
      <dgm:spPr/>
      <dgm:t>
        <a:bodyPr/>
        <a:lstStyle/>
        <a:p>
          <a:endParaRPr/>
        </a:p>
      </dgm:t>
    </dgm:pt>
    <dgm:pt modelId="{86C922A6-5D48-4096-9138-9EB4C06204F6}" type="sibTrans" cxnId="{2A7CB327-6711-49C2-AC2C-1EFEBDCBF7BE}">
      <dgm:prSet/>
      <dgm:spPr/>
      <dgm:t>
        <a:bodyPr/>
        <a:lstStyle/>
        <a:p>
          <a:endParaRPr/>
        </a:p>
      </dgm:t>
    </dgm:pt>
    <dgm:pt modelId="{1F2E05C1-5388-4B3D-8087-8732709D3147}">
      <dgm:prSet/>
      <dgm:spPr/>
      <dgm:t>
        <a:bodyPr/>
        <a:lstStyle/>
        <a:p>
          <a:r>
            <a:t>ricoveri ospedalieri più lunghi </a:t>
          </a:r>
        </a:p>
      </dgm:t>
    </dgm:pt>
    <dgm:pt modelId="{B1EF27DA-B7A8-41D4-B552-515C69785248}" type="parTrans" cxnId="{EA10104F-B321-439A-9E28-823B92AE9B15}">
      <dgm:prSet/>
      <dgm:spPr/>
      <dgm:t>
        <a:bodyPr/>
        <a:lstStyle/>
        <a:p>
          <a:endParaRPr/>
        </a:p>
      </dgm:t>
    </dgm:pt>
    <dgm:pt modelId="{989C98C8-E9C8-4384-8C35-6CD2CAE7B718}" type="sibTrans" cxnId="{EA10104F-B321-439A-9E28-823B92AE9B15}">
      <dgm:prSet/>
      <dgm:spPr/>
      <dgm:t>
        <a:bodyPr/>
        <a:lstStyle/>
        <a:p>
          <a:endParaRPr/>
        </a:p>
      </dgm:t>
    </dgm:pt>
    <dgm:pt modelId="{0D03F7D1-254F-4A54-A5FF-68044F98AEA6}">
      <dgm:prSet/>
      <dgm:spPr/>
      <dgm:t>
        <a:bodyPr/>
        <a:lstStyle/>
        <a:p>
          <a:r>
            <a:t>visite più frequenti agli esami</a:t>
          </a:r>
        </a:p>
      </dgm:t>
    </dgm:pt>
    <dgm:pt modelId="{AC0BC973-31DD-4A2E-BA25-2DF3D7271644}" type="parTrans" cxnId="{AF21AAD4-F5C8-4551-BDAD-67274BB9246D}">
      <dgm:prSet/>
      <dgm:spPr/>
      <dgm:t>
        <a:bodyPr/>
        <a:lstStyle/>
        <a:p>
          <a:endParaRPr/>
        </a:p>
      </dgm:t>
    </dgm:pt>
    <dgm:pt modelId="{3884684C-FF85-4925-A28D-1F80F824663B}" type="sibTrans" cxnId="{AF21AAD4-F5C8-4551-BDAD-67274BB9246D}">
      <dgm:prSet/>
      <dgm:spPr/>
      <dgm:t>
        <a:bodyPr/>
        <a:lstStyle/>
        <a:p>
          <a:endParaRPr/>
        </a:p>
      </dgm:t>
    </dgm:pt>
    <dgm:pt modelId="{6868158C-1DFE-43C2-91C3-DCD140D59843}">
      <dgm:prSet/>
      <dgm:spPr/>
      <dgm:t>
        <a:bodyPr/>
        <a:lstStyle/>
        <a:p>
          <a:r>
            <a:rPr lang="it-IT"/>
            <a:t>Peggioramento dello stato sanitario dell</a:t>
          </a:r>
          <a:r>
            <a:t>a popolazione</a:t>
          </a:r>
        </a:p>
      </dgm:t>
    </dgm:pt>
    <dgm:pt modelId="{AB12659D-FD51-4794-BFC4-C194B832BE54}" type="parTrans" cxnId="{9CBBC7DF-F3BA-44DB-9CBB-F20484E907B2}">
      <dgm:prSet/>
      <dgm:spPr/>
      <dgm:t>
        <a:bodyPr/>
        <a:lstStyle/>
        <a:p>
          <a:endParaRPr/>
        </a:p>
      </dgm:t>
    </dgm:pt>
    <dgm:pt modelId="{2551C960-4912-4106-985A-6B562CAD2D6F}" type="sibTrans" cxnId="{9CBBC7DF-F3BA-44DB-9CBB-F20484E907B2}">
      <dgm:prSet/>
      <dgm:spPr/>
      <dgm:t>
        <a:bodyPr/>
        <a:lstStyle/>
        <a:p>
          <a:endParaRPr/>
        </a:p>
      </dgm:t>
    </dgm:pt>
    <dgm:pt modelId="{E6257E6A-59C0-4835-BBA8-50361A47FC7F}" type="pres">
      <dgm:prSet presAssocID="{DC7E3A29-C0A2-41AE-B9B6-6EEAEA439063}" presName="compositeShape" presStyleCnt="0">
        <dgm:presLayoutVars>
          <dgm:dir/>
          <dgm:resizeHandles/>
        </dgm:presLayoutVars>
      </dgm:prSet>
      <dgm:spPr/>
    </dgm:pt>
    <dgm:pt modelId="{55FF74C6-7A39-47CE-86F0-6011A8050008}" type="pres">
      <dgm:prSet presAssocID="{DC7E3A29-C0A2-41AE-B9B6-6EEAEA439063}" presName="pyramid" presStyleLbl="node1" presStyleIdx="0" presStyleCnt="1" custLinFactNeighborX="1943" custLinFactNeighborY="1748"/>
      <dgm:spPr>
        <a:solidFill>
          <a:schemeClr val="accent1">
            <a:lumMod val="90000"/>
          </a:schemeClr>
        </a:solidFill>
        <a:ln>
          <a:solidFill>
            <a:srgbClr val="00B0F0"/>
          </a:solidFill>
        </a:ln>
      </dgm:spPr>
    </dgm:pt>
    <dgm:pt modelId="{AC38CDB2-C5E0-42CC-BD58-092778E41402}" type="pres">
      <dgm:prSet presAssocID="{DC7E3A29-C0A2-41AE-B9B6-6EEAEA439063}" presName="theList" presStyleCnt="0"/>
      <dgm:spPr/>
    </dgm:pt>
    <dgm:pt modelId="{72F364B6-457B-4CB3-B6D9-5ABE584EBFCB}" type="pres">
      <dgm:prSet presAssocID="{6868158C-1DFE-43C2-91C3-DCD140D59843}" presName="aNode" presStyleLbl="fgAcc1" presStyleIdx="0" presStyleCnt="7">
        <dgm:presLayoutVars>
          <dgm:bulletEnabled val="1"/>
        </dgm:presLayoutVars>
      </dgm:prSet>
      <dgm:spPr/>
    </dgm:pt>
    <dgm:pt modelId="{E9780A86-3821-47C5-AF40-F8BF29F1E180}" type="pres">
      <dgm:prSet presAssocID="{6868158C-1DFE-43C2-91C3-DCD140D59843}" presName="aSpace" presStyleCnt="0"/>
      <dgm:spPr/>
    </dgm:pt>
    <dgm:pt modelId="{CB65FB49-9BB8-4DA7-9673-36C35D16148E}" type="pres">
      <dgm:prSet presAssocID="{0D03F7D1-254F-4A54-A5FF-68044F98AEA6}" presName="aNode" presStyleLbl="fgAcc1" presStyleIdx="1" presStyleCnt="7">
        <dgm:presLayoutVars>
          <dgm:bulletEnabled val="1"/>
        </dgm:presLayoutVars>
      </dgm:prSet>
      <dgm:spPr/>
    </dgm:pt>
    <dgm:pt modelId="{8042945C-6AB6-41A1-98D1-09262915C36B}" type="pres">
      <dgm:prSet presAssocID="{0D03F7D1-254F-4A54-A5FF-68044F98AEA6}" presName="aSpace" presStyleCnt="0"/>
      <dgm:spPr/>
    </dgm:pt>
    <dgm:pt modelId="{974E6898-3A95-469D-96F0-17900134235E}" type="pres">
      <dgm:prSet presAssocID="{1F2E05C1-5388-4B3D-8087-8732709D3147}" presName="aNode" presStyleLbl="fgAcc1" presStyleIdx="2" presStyleCnt="7">
        <dgm:presLayoutVars>
          <dgm:bulletEnabled val="1"/>
        </dgm:presLayoutVars>
      </dgm:prSet>
      <dgm:spPr/>
    </dgm:pt>
    <dgm:pt modelId="{E15EF465-39F1-4A6A-9991-BF200F285E91}" type="pres">
      <dgm:prSet presAssocID="{1F2E05C1-5388-4B3D-8087-8732709D3147}" presName="aSpace" presStyleCnt="0"/>
      <dgm:spPr/>
    </dgm:pt>
    <dgm:pt modelId="{C0D0F8B1-38EA-4462-BC0F-337C22CA8693}" type="pres">
      <dgm:prSet presAssocID="{AC00D8EF-07D4-4538-80EE-4307A8721F2E}" presName="aNode" presStyleLbl="fgAcc1" presStyleIdx="3" presStyleCnt="7">
        <dgm:presLayoutVars>
          <dgm:bulletEnabled val="1"/>
        </dgm:presLayoutVars>
      </dgm:prSet>
      <dgm:spPr/>
    </dgm:pt>
    <dgm:pt modelId="{BE2545CE-053C-4D64-940A-09D8B29B7754}" type="pres">
      <dgm:prSet presAssocID="{AC00D8EF-07D4-4538-80EE-4307A8721F2E}" presName="aSpace" presStyleCnt="0"/>
      <dgm:spPr/>
    </dgm:pt>
    <dgm:pt modelId="{ABA08280-6E52-4D0B-BF97-08C7C7F23A20}" type="pres">
      <dgm:prSet presAssocID="{1D40B5F7-FBE0-4ED1-BAC4-664866CBD900}" presName="aNode" presStyleLbl="fgAcc1" presStyleIdx="4" presStyleCnt="7">
        <dgm:presLayoutVars>
          <dgm:bulletEnabled val="1"/>
        </dgm:presLayoutVars>
      </dgm:prSet>
      <dgm:spPr/>
    </dgm:pt>
    <dgm:pt modelId="{678AA34E-E380-49A8-8798-2EC6D96C7188}" type="pres">
      <dgm:prSet presAssocID="{1D40B5F7-FBE0-4ED1-BAC4-664866CBD900}" presName="aSpace" presStyleCnt="0"/>
      <dgm:spPr/>
    </dgm:pt>
    <dgm:pt modelId="{BA4FD7B0-84F6-43E1-8DF8-93C92FC3C430}" type="pres">
      <dgm:prSet presAssocID="{5FBE7491-A050-4B56-9C0E-A3AE9B0B038D}" presName="aNode" presStyleLbl="fgAcc1" presStyleIdx="5" presStyleCnt="7">
        <dgm:presLayoutVars>
          <dgm:bulletEnabled val="1"/>
        </dgm:presLayoutVars>
      </dgm:prSet>
      <dgm:spPr/>
    </dgm:pt>
    <dgm:pt modelId="{F259E58D-8AD7-46A2-A5DB-E1FBF109148A}" type="pres">
      <dgm:prSet presAssocID="{5FBE7491-A050-4B56-9C0E-A3AE9B0B038D}" presName="aSpace" presStyleCnt="0"/>
      <dgm:spPr/>
    </dgm:pt>
    <dgm:pt modelId="{B9BC51F8-8907-4F98-B6EF-9D028E433D29}" type="pres">
      <dgm:prSet presAssocID="{A21D36A2-6730-42D6-8C8E-BE2FC942E7D6}" presName="aNode" presStyleLbl="fgAcc1" presStyleIdx="6" presStyleCnt="7">
        <dgm:presLayoutVars>
          <dgm:bulletEnabled val="1"/>
        </dgm:presLayoutVars>
      </dgm:prSet>
      <dgm:spPr/>
    </dgm:pt>
    <dgm:pt modelId="{34B50151-DBE9-4394-ADEC-9BDDD5EE548D}" type="pres">
      <dgm:prSet presAssocID="{A21D36A2-6730-42D6-8C8E-BE2FC942E7D6}" presName="aSpace" presStyleCnt="0"/>
      <dgm:spPr/>
    </dgm:pt>
  </dgm:ptLst>
  <dgm:cxnLst>
    <dgm:cxn modelId="{A55BBF18-0017-4C79-B7D5-80A2715B4478}" srcId="{DC7E3A29-C0A2-41AE-B9B6-6EEAEA439063}" destId="{A21D36A2-6730-42D6-8C8E-BE2FC942E7D6}" srcOrd="6" destOrd="0" parTransId="{BEB5ED9B-CFFE-4B29-872A-389A9CB8CB4A}" sibTransId="{5F1CF86E-81C7-41A7-9ECD-A32B4C6CC6BA}"/>
    <dgm:cxn modelId="{ACD4DB1D-1084-44C1-BD59-1616A73AD3D2}" type="presOf" srcId="{6868158C-1DFE-43C2-91C3-DCD140D59843}" destId="{72F364B6-457B-4CB3-B6D9-5ABE584EBFCB}" srcOrd="0" destOrd="0" presId="urn:microsoft.com/office/officeart/2005/8/layout/pyramid2"/>
    <dgm:cxn modelId="{2A7CB327-6711-49C2-AC2C-1EFEBDCBF7BE}" srcId="{DC7E3A29-C0A2-41AE-B9B6-6EEAEA439063}" destId="{AC00D8EF-07D4-4538-80EE-4307A8721F2E}" srcOrd="3" destOrd="0" parTransId="{18D737A0-A14E-44E8-B914-3EB314B27915}" sibTransId="{86C922A6-5D48-4096-9138-9EB4C06204F6}"/>
    <dgm:cxn modelId="{51928539-D16B-45D5-98B3-01C876BB427D}" type="presOf" srcId="{A21D36A2-6730-42D6-8C8E-BE2FC942E7D6}" destId="{B9BC51F8-8907-4F98-B6EF-9D028E433D29}" srcOrd="0" destOrd="0" presId="urn:microsoft.com/office/officeart/2005/8/layout/pyramid2"/>
    <dgm:cxn modelId="{4252FE48-5663-473C-8C9B-371D26FA3C25}" type="presOf" srcId="{0D03F7D1-254F-4A54-A5FF-68044F98AEA6}" destId="{CB65FB49-9BB8-4DA7-9673-36C35D16148E}" srcOrd="0" destOrd="0" presId="urn:microsoft.com/office/officeart/2005/8/layout/pyramid2"/>
    <dgm:cxn modelId="{0084D66A-90BE-40A9-91B0-1FAFC199C029}" type="presOf" srcId="{1F2E05C1-5388-4B3D-8087-8732709D3147}" destId="{974E6898-3A95-469D-96F0-17900134235E}" srcOrd="0" destOrd="0" presId="urn:microsoft.com/office/officeart/2005/8/layout/pyramid2"/>
    <dgm:cxn modelId="{5E85144E-F1F3-420F-A096-3DC640901E0D}" srcId="{DC7E3A29-C0A2-41AE-B9B6-6EEAEA439063}" destId="{1D40B5F7-FBE0-4ED1-BAC4-664866CBD900}" srcOrd="4" destOrd="0" parTransId="{397EDEEC-2ED2-467E-B43E-B567E5C4F8E8}" sibTransId="{E7BC56DE-CDB5-46F2-874A-E7EFDAA54ED0}"/>
    <dgm:cxn modelId="{EA10104F-B321-439A-9E28-823B92AE9B15}" srcId="{DC7E3A29-C0A2-41AE-B9B6-6EEAEA439063}" destId="{1F2E05C1-5388-4B3D-8087-8732709D3147}" srcOrd="2" destOrd="0" parTransId="{B1EF27DA-B7A8-41D4-B552-515C69785248}" sibTransId="{989C98C8-E9C8-4384-8C35-6CD2CAE7B718}"/>
    <dgm:cxn modelId="{A825676F-9986-4DA9-9758-A01AEB4CD181}" type="presOf" srcId="{1D40B5F7-FBE0-4ED1-BAC4-664866CBD900}" destId="{ABA08280-6E52-4D0B-BF97-08C7C7F23A20}" srcOrd="0" destOrd="0" presId="urn:microsoft.com/office/officeart/2005/8/layout/pyramid2"/>
    <dgm:cxn modelId="{CA1AC978-20EF-4BAE-934A-AD5A3841FCAB}" type="presOf" srcId="{5FBE7491-A050-4B56-9C0E-A3AE9B0B038D}" destId="{BA4FD7B0-84F6-43E1-8DF8-93C92FC3C430}" srcOrd="0" destOrd="0" presId="urn:microsoft.com/office/officeart/2005/8/layout/pyramid2"/>
    <dgm:cxn modelId="{95FB848C-4B44-4E34-A6D9-F9419903FA14}" srcId="{DC7E3A29-C0A2-41AE-B9B6-6EEAEA439063}" destId="{5FBE7491-A050-4B56-9C0E-A3AE9B0B038D}" srcOrd="5" destOrd="0" parTransId="{A50FECD0-83F0-4507-99C3-DEA1564E58EF}" sibTransId="{50DE2E71-8473-409B-AEAC-A1DC911928F2}"/>
    <dgm:cxn modelId="{ABCF7B91-562D-4F8E-B59D-83AE8535D9A9}" type="presOf" srcId="{AC00D8EF-07D4-4538-80EE-4307A8721F2E}" destId="{C0D0F8B1-38EA-4462-BC0F-337C22CA8693}" srcOrd="0" destOrd="0" presId="urn:microsoft.com/office/officeart/2005/8/layout/pyramid2"/>
    <dgm:cxn modelId="{1071CAC9-5CAB-4BD5-8E1F-42248C953735}" type="presOf" srcId="{DC7E3A29-C0A2-41AE-B9B6-6EEAEA439063}" destId="{E6257E6A-59C0-4835-BBA8-50361A47FC7F}" srcOrd="0" destOrd="0" presId="urn:microsoft.com/office/officeart/2005/8/layout/pyramid2"/>
    <dgm:cxn modelId="{AF21AAD4-F5C8-4551-BDAD-67274BB9246D}" srcId="{DC7E3A29-C0A2-41AE-B9B6-6EEAEA439063}" destId="{0D03F7D1-254F-4A54-A5FF-68044F98AEA6}" srcOrd="1" destOrd="0" parTransId="{AC0BC973-31DD-4A2E-BA25-2DF3D7271644}" sibTransId="{3884684C-FF85-4925-A28D-1F80F824663B}"/>
    <dgm:cxn modelId="{9CBBC7DF-F3BA-44DB-9CBB-F20484E907B2}" srcId="{DC7E3A29-C0A2-41AE-B9B6-6EEAEA439063}" destId="{6868158C-1DFE-43C2-91C3-DCD140D59843}" srcOrd="0" destOrd="0" parTransId="{AB12659D-FD51-4794-BFC4-C194B832BE54}" sibTransId="{2551C960-4912-4106-985A-6B562CAD2D6F}"/>
    <dgm:cxn modelId="{5A19C99F-516A-45D5-82B3-1E4653FD302D}" type="presParOf" srcId="{E6257E6A-59C0-4835-BBA8-50361A47FC7F}" destId="{55FF74C6-7A39-47CE-86F0-6011A8050008}" srcOrd="0" destOrd="0" presId="urn:microsoft.com/office/officeart/2005/8/layout/pyramid2"/>
    <dgm:cxn modelId="{D0365AAE-0A6C-4883-90EA-3D4F5F5FB77F}" type="presParOf" srcId="{E6257E6A-59C0-4835-BBA8-50361A47FC7F}" destId="{AC38CDB2-C5E0-42CC-BD58-092778E41402}" srcOrd="1" destOrd="0" presId="urn:microsoft.com/office/officeart/2005/8/layout/pyramid2"/>
    <dgm:cxn modelId="{8BD533EF-E38C-4F6E-9295-6BB0BFB385AE}" type="presParOf" srcId="{AC38CDB2-C5E0-42CC-BD58-092778E41402}" destId="{72F364B6-457B-4CB3-B6D9-5ABE584EBFCB}" srcOrd="0" destOrd="0" presId="urn:microsoft.com/office/officeart/2005/8/layout/pyramid2"/>
    <dgm:cxn modelId="{01E88A66-B49F-46F4-A707-9D76F911CCC3}" type="presParOf" srcId="{AC38CDB2-C5E0-42CC-BD58-092778E41402}" destId="{E9780A86-3821-47C5-AF40-F8BF29F1E180}" srcOrd="1" destOrd="0" presId="urn:microsoft.com/office/officeart/2005/8/layout/pyramid2"/>
    <dgm:cxn modelId="{FCB52EBE-C368-40BE-9AE7-D9D91FC5A0C2}" type="presParOf" srcId="{AC38CDB2-C5E0-42CC-BD58-092778E41402}" destId="{CB65FB49-9BB8-4DA7-9673-36C35D16148E}" srcOrd="2" destOrd="0" presId="urn:microsoft.com/office/officeart/2005/8/layout/pyramid2"/>
    <dgm:cxn modelId="{72B29F48-2B0C-4BF4-91DB-9552F9A0C1C9}" type="presParOf" srcId="{AC38CDB2-C5E0-42CC-BD58-092778E41402}" destId="{8042945C-6AB6-41A1-98D1-09262915C36B}" srcOrd="3" destOrd="0" presId="urn:microsoft.com/office/officeart/2005/8/layout/pyramid2"/>
    <dgm:cxn modelId="{62CAE56A-FD94-4979-BDB6-EC22D3EB968B}" type="presParOf" srcId="{AC38CDB2-C5E0-42CC-BD58-092778E41402}" destId="{974E6898-3A95-469D-96F0-17900134235E}" srcOrd="4" destOrd="0" presId="urn:microsoft.com/office/officeart/2005/8/layout/pyramid2"/>
    <dgm:cxn modelId="{56359239-CAB8-424A-BD89-898BFA52F63E}" type="presParOf" srcId="{AC38CDB2-C5E0-42CC-BD58-092778E41402}" destId="{E15EF465-39F1-4A6A-9991-BF200F285E91}" srcOrd="5" destOrd="0" presId="urn:microsoft.com/office/officeart/2005/8/layout/pyramid2"/>
    <dgm:cxn modelId="{433C2F34-F9A3-4B06-BB67-F6611C04B7C6}" type="presParOf" srcId="{AC38CDB2-C5E0-42CC-BD58-092778E41402}" destId="{C0D0F8B1-38EA-4462-BC0F-337C22CA8693}" srcOrd="6" destOrd="0" presId="urn:microsoft.com/office/officeart/2005/8/layout/pyramid2"/>
    <dgm:cxn modelId="{A7038BC4-9D05-4A45-BF79-570611CE8DDA}" type="presParOf" srcId="{AC38CDB2-C5E0-42CC-BD58-092778E41402}" destId="{BE2545CE-053C-4D64-940A-09D8B29B7754}" srcOrd="7" destOrd="0" presId="urn:microsoft.com/office/officeart/2005/8/layout/pyramid2"/>
    <dgm:cxn modelId="{A0931A98-D4A9-481F-8F4C-D26833BBDB57}" type="presParOf" srcId="{AC38CDB2-C5E0-42CC-BD58-092778E41402}" destId="{ABA08280-6E52-4D0B-BF97-08C7C7F23A20}" srcOrd="8" destOrd="0" presId="urn:microsoft.com/office/officeart/2005/8/layout/pyramid2"/>
    <dgm:cxn modelId="{C0DF75F0-668F-4B36-B525-5CBF00D1C288}" type="presParOf" srcId="{AC38CDB2-C5E0-42CC-BD58-092778E41402}" destId="{678AA34E-E380-49A8-8798-2EC6D96C7188}" srcOrd="9" destOrd="0" presId="urn:microsoft.com/office/officeart/2005/8/layout/pyramid2"/>
    <dgm:cxn modelId="{A564F58D-6FA0-4DBB-AD9B-D740468AD0B9}" type="presParOf" srcId="{AC38CDB2-C5E0-42CC-BD58-092778E41402}" destId="{BA4FD7B0-84F6-43E1-8DF8-93C92FC3C430}" srcOrd="10" destOrd="0" presId="urn:microsoft.com/office/officeart/2005/8/layout/pyramid2"/>
    <dgm:cxn modelId="{00621350-9589-47D7-AE67-58CE87B5DB37}" type="presParOf" srcId="{AC38CDB2-C5E0-42CC-BD58-092778E41402}" destId="{F259E58D-8AD7-46A2-A5DB-E1FBF109148A}" srcOrd="11" destOrd="0" presId="urn:microsoft.com/office/officeart/2005/8/layout/pyramid2"/>
    <dgm:cxn modelId="{89D92631-48BF-4F99-A131-062A73585A1A}" type="presParOf" srcId="{AC38CDB2-C5E0-42CC-BD58-092778E41402}" destId="{B9BC51F8-8907-4F98-B6EF-9D028E433D29}" srcOrd="12" destOrd="0" presId="urn:microsoft.com/office/officeart/2005/8/layout/pyramid2"/>
    <dgm:cxn modelId="{4CC6DF17-0881-4815-8083-C985CF2689A1}" type="presParOf" srcId="{AC38CDB2-C5E0-42CC-BD58-092778E41402}" destId="{34B50151-DBE9-4394-ADEC-9BDDD5EE548D}" srcOrd="1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8A2A6B-1605-481F-94A8-33F7B191EBD6}"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a:p>
      </dgm:t>
    </dgm:pt>
    <dgm:pt modelId="{BDF3AA5F-511F-432A-B5C1-86792CDAD03A}">
      <dgm:prSet phldrT="[Text]"/>
      <dgm:spPr/>
      <dgm:t>
        <a:bodyPr/>
        <a:lstStyle/>
        <a:p>
          <a:pPr>
            <a:buFont typeface="Arial" panose="020B0604020202020204" pitchFamily="34" charset="0"/>
            <a:buChar char="•"/>
            <a:defRPr>
              <a:solidFill>
                <a:srgbClr val="0070C0"/>
              </a:solidFill>
              <a:latin typeface="Calibri" panose="020F0502020204030204" pitchFamily="34" charset="0"/>
              <a:ea typeface="Yu Mincho" panose="02020400000000000000" pitchFamily="18" charset="-128"/>
              <a:cs typeface="Arial" panose="020B0604020202020204" pitchFamily="34" charset="0"/>
            </a:defRPr>
          </a:pPr>
          <a:r>
            <a:t>sviluppo di una strategia per affrontare malattie o condizioni specifiche</a:t>
          </a:r>
        </a:p>
      </dgm:t>
    </dgm:pt>
    <dgm:pt modelId="{BBBDF851-C6A3-43C5-8BC3-A4670EF4D389}" type="parTrans" cxnId="{6B525601-E34D-46D5-BCBC-2330C0124C8E}">
      <dgm:prSet/>
      <dgm:spPr/>
      <dgm:t>
        <a:bodyPr/>
        <a:lstStyle/>
        <a:p>
          <a:endParaRPr/>
        </a:p>
      </dgm:t>
    </dgm:pt>
    <dgm:pt modelId="{89B1AB61-752E-4737-9F3E-E94C3E711BEE}" type="sibTrans" cxnId="{6B525601-E34D-46D5-BCBC-2330C0124C8E}">
      <dgm:prSet/>
      <dgm:spPr/>
      <dgm:t>
        <a:bodyPr/>
        <a:lstStyle/>
        <a:p>
          <a:endParaRPr/>
        </a:p>
      </dgm:t>
    </dgm:pt>
    <dgm:pt modelId="{DF8C59CB-1F52-4EDC-B992-90C0239ED7E9}">
      <dgm:prSet/>
      <dgm:spPr/>
      <dgm:t>
        <a:bodyPr/>
        <a:lstStyle/>
        <a:p>
          <a:pPr>
            <a:defRPr>
              <a:solidFill>
                <a:srgbClr val="0070C0"/>
              </a:solidFill>
              <a:latin typeface="Calibri" panose="020F0502020204030204" pitchFamily="34" charset="0"/>
              <a:ea typeface="Yu Mincho" panose="02020400000000000000" pitchFamily="18" charset="-128"/>
              <a:cs typeface="Arial" panose="020B0604020202020204" pitchFamily="34" charset="0"/>
            </a:defRPr>
          </a:pPr>
          <a:r>
            <a:t>acquisire nuove conoscenze</a:t>
          </a:r>
        </a:p>
      </dgm:t>
    </dgm:pt>
    <dgm:pt modelId="{EE00C0F1-EAAE-47C2-B3D9-D699AA9C78FD}" type="parTrans" cxnId="{3D1A29CB-F2E4-4922-BAAF-2F760AFDC6A7}">
      <dgm:prSet/>
      <dgm:spPr/>
      <dgm:t>
        <a:bodyPr/>
        <a:lstStyle/>
        <a:p>
          <a:endParaRPr/>
        </a:p>
      </dgm:t>
    </dgm:pt>
    <dgm:pt modelId="{7CB9A096-45A0-4E0C-AC0D-50980870E979}" type="sibTrans" cxnId="{3D1A29CB-F2E4-4922-BAAF-2F760AFDC6A7}">
      <dgm:prSet/>
      <dgm:spPr/>
      <dgm:t>
        <a:bodyPr/>
        <a:lstStyle/>
        <a:p>
          <a:endParaRPr/>
        </a:p>
      </dgm:t>
    </dgm:pt>
    <dgm:pt modelId="{D4B1282B-4E01-4C36-86E3-DCC6855BDDA0}">
      <dgm:prSet/>
      <dgm:spPr/>
      <dgm:t>
        <a:bodyPr/>
        <a:lstStyle/>
        <a:p>
          <a:pPr>
            <a:defRPr>
              <a:solidFill>
                <a:srgbClr val="0070C0"/>
              </a:solidFill>
            </a:defRPr>
          </a:pPr>
          <a:r>
            <a:t>correggere i </a:t>
          </a:r>
          <a:r>
            <a:rPr lang="it-IT"/>
            <a:t>propri</a:t>
          </a:r>
          <a:r>
            <a:t> comportamenti di salute. </a:t>
          </a:r>
        </a:p>
        <a:p>
          <a:endParaRPr/>
        </a:p>
      </dgm:t>
    </dgm:pt>
    <dgm:pt modelId="{68CF2156-03B2-4727-8FCD-F41B24911F53}" type="parTrans" cxnId="{31DA92B7-7E66-46FD-9119-75DA5FDAD169}">
      <dgm:prSet/>
      <dgm:spPr/>
      <dgm:t>
        <a:bodyPr/>
        <a:lstStyle/>
        <a:p>
          <a:endParaRPr/>
        </a:p>
      </dgm:t>
    </dgm:pt>
    <dgm:pt modelId="{DC587D6F-272C-42B9-88C0-3B94FB185A9D}" type="sibTrans" cxnId="{31DA92B7-7E66-46FD-9119-75DA5FDAD169}">
      <dgm:prSet/>
      <dgm:spPr/>
      <dgm:t>
        <a:bodyPr/>
        <a:lstStyle/>
        <a:p>
          <a:endParaRPr/>
        </a:p>
      </dgm:t>
    </dgm:pt>
    <dgm:pt modelId="{198866A7-554A-4B88-8EB4-D6BC13F49FB6}" type="pres">
      <dgm:prSet presAssocID="{2F8A2A6B-1605-481F-94A8-33F7B191EBD6}" presName="composite" presStyleCnt="0">
        <dgm:presLayoutVars>
          <dgm:chMax val="5"/>
          <dgm:dir/>
          <dgm:animLvl val="ctr"/>
          <dgm:resizeHandles val="exact"/>
        </dgm:presLayoutVars>
      </dgm:prSet>
      <dgm:spPr/>
    </dgm:pt>
    <dgm:pt modelId="{6FB74480-3F73-4A2D-B9B5-E1FF75A61D3E}" type="pres">
      <dgm:prSet presAssocID="{2F8A2A6B-1605-481F-94A8-33F7B191EBD6}" presName="cycle" presStyleCnt="0"/>
      <dgm:spPr/>
    </dgm:pt>
    <dgm:pt modelId="{6D46AC0F-58B4-4ACD-8FA5-894E47187CDE}" type="pres">
      <dgm:prSet presAssocID="{2F8A2A6B-1605-481F-94A8-33F7B191EBD6}" presName="centerShape" presStyleCnt="0"/>
      <dgm:spPr/>
    </dgm:pt>
    <dgm:pt modelId="{6597607F-7B89-4191-B839-2AFC24CCE9D6}" type="pres">
      <dgm:prSet presAssocID="{2F8A2A6B-1605-481F-94A8-33F7B191EBD6}" presName="connSite" presStyleLbl="node1" presStyleIdx="0" presStyleCnt="4"/>
      <dgm:spPr/>
    </dgm:pt>
    <dgm:pt modelId="{617C7325-3A41-4854-90CC-4E57495E4B17}" type="pres">
      <dgm:prSet presAssocID="{2F8A2A6B-1605-481F-94A8-33F7B191EBD6}" presName="visible"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dgm:spPr>
    </dgm:pt>
    <dgm:pt modelId="{54B16F62-DEB0-4B53-ABC3-358E7AF90303}" type="pres">
      <dgm:prSet presAssocID="{BBBDF851-C6A3-43C5-8BC3-A4670EF4D389}" presName="Name25" presStyleLbl="parChTrans1D1" presStyleIdx="0" presStyleCnt="3"/>
      <dgm:spPr/>
    </dgm:pt>
    <dgm:pt modelId="{B1B32770-0275-435E-8653-D8770F50F52D}" type="pres">
      <dgm:prSet presAssocID="{BDF3AA5F-511F-432A-B5C1-86792CDAD03A}" presName="node" presStyleCnt="0"/>
      <dgm:spPr/>
    </dgm:pt>
    <dgm:pt modelId="{489FDEB0-E0CC-4288-B4A3-0B77293C0417}" type="pres">
      <dgm:prSet presAssocID="{BDF3AA5F-511F-432A-B5C1-86792CDAD03A}" presName="parentNode" presStyleLbl="node1" presStyleIdx="1" presStyleCnt="4" custScaleX="144536" custScaleY="120782" custLinFactNeighborX="-16122" custLinFactNeighborY="-35415">
        <dgm:presLayoutVars>
          <dgm:chMax val="1"/>
          <dgm:bulletEnabled val="1"/>
        </dgm:presLayoutVars>
      </dgm:prSet>
      <dgm:spPr/>
    </dgm:pt>
    <dgm:pt modelId="{EFD3D8A4-0461-4448-9189-B09AFDCECE3F}" type="pres">
      <dgm:prSet presAssocID="{BDF3AA5F-511F-432A-B5C1-86792CDAD03A}" presName="childNode" presStyleLbl="revTx" presStyleIdx="0" presStyleCnt="0">
        <dgm:presLayoutVars>
          <dgm:bulletEnabled val="1"/>
        </dgm:presLayoutVars>
      </dgm:prSet>
      <dgm:spPr/>
    </dgm:pt>
    <dgm:pt modelId="{D836B214-ACA3-4092-B568-027403F5DE1E}" type="pres">
      <dgm:prSet presAssocID="{EE00C0F1-EAAE-47C2-B3D9-D699AA9C78FD}" presName="Name25" presStyleLbl="parChTrans1D1" presStyleIdx="1" presStyleCnt="3"/>
      <dgm:spPr/>
    </dgm:pt>
    <dgm:pt modelId="{6375CCE2-DC18-46FA-B0C8-561316785DEC}" type="pres">
      <dgm:prSet presAssocID="{DF8C59CB-1F52-4EDC-B992-90C0239ED7E9}" presName="node" presStyleCnt="0"/>
      <dgm:spPr/>
    </dgm:pt>
    <dgm:pt modelId="{A4962B90-AA25-4BA7-ADAE-DA8FD0E02B9A}" type="pres">
      <dgm:prSet presAssocID="{DF8C59CB-1F52-4EDC-B992-90C0239ED7E9}" presName="parentNode" presStyleLbl="node1" presStyleIdx="2" presStyleCnt="4" custScaleX="142366" custScaleY="129216" custLinFactNeighborX="42014" custLinFactNeighborY="-3758">
        <dgm:presLayoutVars>
          <dgm:chMax val="1"/>
          <dgm:bulletEnabled val="1"/>
        </dgm:presLayoutVars>
      </dgm:prSet>
      <dgm:spPr/>
    </dgm:pt>
    <dgm:pt modelId="{C2D1599B-F5F0-473A-8FCD-E7BDC898DC6C}" type="pres">
      <dgm:prSet presAssocID="{DF8C59CB-1F52-4EDC-B992-90C0239ED7E9}" presName="childNode" presStyleLbl="revTx" presStyleIdx="0" presStyleCnt="0">
        <dgm:presLayoutVars>
          <dgm:bulletEnabled val="1"/>
        </dgm:presLayoutVars>
      </dgm:prSet>
      <dgm:spPr/>
    </dgm:pt>
    <dgm:pt modelId="{85685178-B5EE-427C-BA95-0AFBAD9200BD}" type="pres">
      <dgm:prSet presAssocID="{68CF2156-03B2-4727-8FCD-F41B24911F53}" presName="Name25" presStyleLbl="parChTrans1D1" presStyleIdx="2" presStyleCnt="3"/>
      <dgm:spPr/>
    </dgm:pt>
    <dgm:pt modelId="{166A2F68-C2DA-4804-B295-9B97F3EDA4D8}" type="pres">
      <dgm:prSet presAssocID="{D4B1282B-4E01-4C36-86E3-DCC6855BDDA0}" presName="node" presStyleCnt="0"/>
      <dgm:spPr/>
    </dgm:pt>
    <dgm:pt modelId="{C91B9E94-DEFF-4ABE-9E47-295A699A2BDF}" type="pres">
      <dgm:prSet presAssocID="{D4B1282B-4E01-4C36-86E3-DCC6855BDDA0}" presName="parentNode" presStyleLbl="node1" presStyleIdx="3" presStyleCnt="4" custScaleX="139889" custScaleY="140842" custLinFactNeighborX="23904" custLinFactNeighborY="753">
        <dgm:presLayoutVars>
          <dgm:chMax val="1"/>
          <dgm:bulletEnabled val="1"/>
        </dgm:presLayoutVars>
      </dgm:prSet>
      <dgm:spPr/>
    </dgm:pt>
    <dgm:pt modelId="{F068B860-2252-4811-BE1E-AE94AA4BFEF9}" type="pres">
      <dgm:prSet presAssocID="{D4B1282B-4E01-4C36-86E3-DCC6855BDDA0}" presName="childNode" presStyleLbl="revTx" presStyleIdx="0" presStyleCnt="0">
        <dgm:presLayoutVars>
          <dgm:bulletEnabled val="1"/>
        </dgm:presLayoutVars>
      </dgm:prSet>
      <dgm:spPr/>
    </dgm:pt>
  </dgm:ptLst>
  <dgm:cxnLst>
    <dgm:cxn modelId="{6B525601-E34D-46D5-BCBC-2330C0124C8E}" srcId="{2F8A2A6B-1605-481F-94A8-33F7B191EBD6}" destId="{BDF3AA5F-511F-432A-B5C1-86792CDAD03A}" srcOrd="0" destOrd="0" parTransId="{BBBDF851-C6A3-43C5-8BC3-A4670EF4D389}" sibTransId="{89B1AB61-752E-4737-9F3E-E94C3E711BEE}"/>
    <dgm:cxn modelId="{687EAC01-BD13-4573-961A-6D335426C4F7}" type="presOf" srcId="{EE00C0F1-EAAE-47C2-B3D9-D699AA9C78FD}" destId="{D836B214-ACA3-4092-B568-027403F5DE1E}" srcOrd="0" destOrd="0" presId="urn:microsoft.com/office/officeart/2005/8/layout/radial2"/>
    <dgm:cxn modelId="{31DA92B7-7E66-46FD-9119-75DA5FDAD169}" srcId="{2F8A2A6B-1605-481F-94A8-33F7B191EBD6}" destId="{D4B1282B-4E01-4C36-86E3-DCC6855BDDA0}" srcOrd="2" destOrd="0" parTransId="{68CF2156-03B2-4727-8FCD-F41B24911F53}" sibTransId="{DC587D6F-272C-42B9-88C0-3B94FB185A9D}"/>
    <dgm:cxn modelId="{3D1A29CB-F2E4-4922-BAAF-2F760AFDC6A7}" srcId="{2F8A2A6B-1605-481F-94A8-33F7B191EBD6}" destId="{DF8C59CB-1F52-4EDC-B992-90C0239ED7E9}" srcOrd="1" destOrd="0" parTransId="{EE00C0F1-EAAE-47C2-B3D9-D699AA9C78FD}" sibTransId="{7CB9A096-45A0-4E0C-AC0D-50980870E979}"/>
    <dgm:cxn modelId="{4CFB14DE-7C12-4613-9A32-5187AC3777A1}" type="presOf" srcId="{BBBDF851-C6A3-43C5-8BC3-A4670EF4D389}" destId="{54B16F62-DEB0-4B53-ABC3-358E7AF90303}" srcOrd="0" destOrd="0" presId="urn:microsoft.com/office/officeart/2005/8/layout/radial2"/>
    <dgm:cxn modelId="{0E0261DF-BC53-4282-8770-8E0AAB6E0B08}" type="presOf" srcId="{BDF3AA5F-511F-432A-B5C1-86792CDAD03A}" destId="{489FDEB0-E0CC-4288-B4A3-0B77293C0417}" srcOrd="0" destOrd="0" presId="urn:microsoft.com/office/officeart/2005/8/layout/radial2"/>
    <dgm:cxn modelId="{73A298DF-BBC6-44D1-A4D6-EEE2F9EB108E}" type="presOf" srcId="{68CF2156-03B2-4727-8FCD-F41B24911F53}" destId="{85685178-B5EE-427C-BA95-0AFBAD9200BD}" srcOrd="0" destOrd="0" presId="urn:microsoft.com/office/officeart/2005/8/layout/radial2"/>
    <dgm:cxn modelId="{96AA03F1-09B5-4823-9D62-21436792EA20}" type="presOf" srcId="{2F8A2A6B-1605-481F-94A8-33F7B191EBD6}" destId="{198866A7-554A-4B88-8EB4-D6BC13F49FB6}" srcOrd="0" destOrd="0" presId="urn:microsoft.com/office/officeart/2005/8/layout/radial2"/>
    <dgm:cxn modelId="{F94320FA-7448-4D02-975A-E0DF08699EC0}" type="presOf" srcId="{DF8C59CB-1F52-4EDC-B992-90C0239ED7E9}" destId="{A4962B90-AA25-4BA7-ADAE-DA8FD0E02B9A}" srcOrd="0" destOrd="0" presId="urn:microsoft.com/office/officeart/2005/8/layout/radial2"/>
    <dgm:cxn modelId="{D85DDEFE-9AC4-498C-A528-CC04D7827BDF}" type="presOf" srcId="{D4B1282B-4E01-4C36-86E3-DCC6855BDDA0}" destId="{C91B9E94-DEFF-4ABE-9E47-295A699A2BDF}" srcOrd="0" destOrd="0" presId="urn:microsoft.com/office/officeart/2005/8/layout/radial2"/>
    <dgm:cxn modelId="{564C548F-A5F9-4A51-BEC4-59131E22FA96}" type="presParOf" srcId="{198866A7-554A-4B88-8EB4-D6BC13F49FB6}" destId="{6FB74480-3F73-4A2D-B9B5-E1FF75A61D3E}" srcOrd="0" destOrd="0" presId="urn:microsoft.com/office/officeart/2005/8/layout/radial2"/>
    <dgm:cxn modelId="{D362A493-E14F-4DE0-AA42-3D21A1B200F9}" type="presParOf" srcId="{6FB74480-3F73-4A2D-B9B5-E1FF75A61D3E}" destId="{6D46AC0F-58B4-4ACD-8FA5-894E47187CDE}" srcOrd="0" destOrd="0" presId="urn:microsoft.com/office/officeart/2005/8/layout/radial2"/>
    <dgm:cxn modelId="{E637C2BE-4AF9-4B0C-B887-F98A381E872F}" type="presParOf" srcId="{6D46AC0F-58B4-4ACD-8FA5-894E47187CDE}" destId="{6597607F-7B89-4191-B839-2AFC24CCE9D6}" srcOrd="0" destOrd="0" presId="urn:microsoft.com/office/officeart/2005/8/layout/radial2"/>
    <dgm:cxn modelId="{2AEA4ACA-51E7-4340-9973-770DFB864806}" type="presParOf" srcId="{6D46AC0F-58B4-4ACD-8FA5-894E47187CDE}" destId="{617C7325-3A41-4854-90CC-4E57495E4B17}" srcOrd="1" destOrd="0" presId="urn:microsoft.com/office/officeart/2005/8/layout/radial2"/>
    <dgm:cxn modelId="{EFE7B2DB-B44D-48E0-A0ED-E0AB193EC59A}" type="presParOf" srcId="{6FB74480-3F73-4A2D-B9B5-E1FF75A61D3E}" destId="{54B16F62-DEB0-4B53-ABC3-358E7AF90303}" srcOrd="1" destOrd="0" presId="urn:microsoft.com/office/officeart/2005/8/layout/radial2"/>
    <dgm:cxn modelId="{C1A843B5-0162-430A-97A7-0CCDDDA14DCE}" type="presParOf" srcId="{6FB74480-3F73-4A2D-B9B5-E1FF75A61D3E}" destId="{B1B32770-0275-435E-8653-D8770F50F52D}" srcOrd="2" destOrd="0" presId="urn:microsoft.com/office/officeart/2005/8/layout/radial2"/>
    <dgm:cxn modelId="{6E167B14-DCB5-4813-B60F-3B790584C671}" type="presParOf" srcId="{B1B32770-0275-435E-8653-D8770F50F52D}" destId="{489FDEB0-E0CC-4288-B4A3-0B77293C0417}" srcOrd="0" destOrd="0" presId="urn:microsoft.com/office/officeart/2005/8/layout/radial2"/>
    <dgm:cxn modelId="{CC2B3E26-AA40-44C6-B7D3-5167DA4A382C}" type="presParOf" srcId="{B1B32770-0275-435E-8653-D8770F50F52D}" destId="{EFD3D8A4-0461-4448-9189-B09AFDCECE3F}" srcOrd="1" destOrd="0" presId="urn:microsoft.com/office/officeart/2005/8/layout/radial2"/>
    <dgm:cxn modelId="{E91EE18F-ACC6-4543-A507-ECFCD8A62DC6}" type="presParOf" srcId="{6FB74480-3F73-4A2D-B9B5-E1FF75A61D3E}" destId="{D836B214-ACA3-4092-B568-027403F5DE1E}" srcOrd="3" destOrd="0" presId="urn:microsoft.com/office/officeart/2005/8/layout/radial2"/>
    <dgm:cxn modelId="{FF448244-52AB-4694-B6C7-90609742649C}" type="presParOf" srcId="{6FB74480-3F73-4A2D-B9B5-E1FF75A61D3E}" destId="{6375CCE2-DC18-46FA-B0C8-561316785DEC}" srcOrd="4" destOrd="0" presId="urn:microsoft.com/office/officeart/2005/8/layout/radial2"/>
    <dgm:cxn modelId="{7AF3B13A-FA20-446A-BBE8-4DDD462C2B25}" type="presParOf" srcId="{6375CCE2-DC18-46FA-B0C8-561316785DEC}" destId="{A4962B90-AA25-4BA7-ADAE-DA8FD0E02B9A}" srcOrd="0" destOrd="0" presId="urn:microsoft.com/office/officeart/2005/8/layout/radial2"/>
    <dgm:cxn modelId="{5AC5BE76-0ABC-47BA-BDF8-9D1610A62C14}" type="presParOf" srcId="{6375CCE2-DC18-46FA-B0C8-561316785DEC}" destId="{C2D1599B-F5F0-473A-8FCD-E7BDC898DC6C}" srcOrd="1" destOrd="0" presId="urn:microsoft.com/office/officeart/2005/8/layout/radial2"/>
    <dgm:cxn modelId="{3C0FEFF3-4F0F-419F-B482-2C5AB6E3C082}" type="presParOf" srcId="{6FB74480-3F73-4A2D-B9B5-E1FF75A61D3E}" destId="{85685178-B5EE-427C-BA95-0AFBAD9200BD}" srcOrd="5" destOrd="0" presId="urn:microsoft.com/office/officeart/2005/8/layout/radial2"/>
    <dgm:cxn modelId="{8CD628D0-3CFF-4270-BACB-81BF93E82BF7}" type="presParOf" srcId="{6FB74480-3F73-4A2D-B9B5-E1FF75A61D3E}" destId="{166A2F68-C2DA-4804-B295-9B97F3EDA4D8}" srcOrd="6" destOrd="0" presId="urn:microsoft.com/office/officeart/2005/8/layout/radial2"/>
    <dgm:cxn modelId="{1EE8CD07-43F0-4E44-8136-63C7CEAB395C}" type="presParOf" srcId="{166A2F68-C2DA-4804-B295-9B97F3EDA4D8}" destId="{C91B9E94-DEFF-4ABE-9E47-295A699A2BDF}" srcOrd="0" destOrd="0" presId="urn:microsoft.com/office/officeart/2005/8/layout/radial2"/>
    <dgm:cxn modelId="{FFC48C3E-3C86-4BF3-BEC5-908BAB43AFFA}" type="presParOf" srcId="{166A2F68-C2DA-4804-B295-9B97F3EDA4D8}" destId="{F068B860-2252-4811-BE1E-AE94AA4BFEF9}"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D512C-7AC3-4672-A1B6-45C766340D4F}">
      <dsp:nvSpPr>
        <dsp:cNvPr id="0" name=""/>
        <dsp:cNvSpPr/>
      </dsp:nvSpPr>
      <dsp:spPr>
        <a:xfrm>
          <a:off x="0" y="617170"/>
          <a:ext cx="9674351" cy="95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55CB59-A325-41CB-A871-BAEB95C29056}">
      <dsp:nvSpPr>
        <dsp:cNvPr id="0" name=""/>
        <dsp:cNvSpPr/>
      </dsp:nvSpPr>
      <dsp:spPr>
        <a:xfrm>
          <a:off x="483717" y="61758"/>
          <a:ext cx="8804201" cy="1121760"/>
        </a:xfrm>
        <a:prstGeom prst="roundRect">
          <a:avLst/>
        </a:prstGeom>
        <a:solidFill>
          <a:srgbClr val="33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967" tIns="0" rIns="255967" bIns="0" numCol="1" spcCol="1270" anchor="ctr" anchorCtr="0">
          <a:noAutofit/>
        </a:bodyPr>
        <a:lstStyle/>
        <a:p>
          <a:pPr marL="0" lvl="0" indent="0" algn="l" defTabSz="1689100">
            <a:lnSpc>
              <a:spcPct val="90000"/>
            </a:lnSpc>
            <a:spcBef>
              <a:spcPct val="0"/>
            </a:spcBef>
            <a:spcAft>
              <a:spcPct val="35000"/>
            </a:spcAft>
            <a:buNone/>
            <a:defRPr>
              <a:solidFill>
                <a:schemeClr val="tx1"/>
              </a:solidFill>
            </a:defRPr>
          </a:pPr>
          <a:r>
            <a:rPr sz="3800" kern="1200"/>
            <a:t>Alfabetizzazione sanitaria funzionale</a:t>
          </a:r>
        </a:p>
      </dsp:txBody>
      <dsp:txXfrm>
        <a:off x="538477" y="116518"/>
        <a:ext cx="8694681" cy="1012240"/>
      </dsp:txXfrm>
    </dsp:sp>
    <dsp:sp modelId="{04F0A3E6-D71D-4310-8590-E7F1842BA4A0}">
      <dsp:nvSpPr>
        <dsp:cNvPr id="0" name=""/>
        <dsp:cNvSpPr/>
      </dsp:nvSpPr>
      <dsp:spPr>
        <a:xfrm>
          <a:off x="0" y="2346319"/>
          <a:ext cx="9674351" cy="95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32DC6C-6739-4BA3-91BF-FD23C9318D06}">
      <dsp:nvSpPr>
        <dsp:cNvPr id="0" name=""/>
        <dsp:cNvSpPr/>
      </dsp:nvSpPr>
      <dsp:spPr>
        <a:xfrm>
          <a:off x="483717" y="1785438"/>
          <a:ext cx="8806977" cy="1121760"/>
        </a:xfrm>
        <a:prstGeom prst="roundRect">
          <a:avLst/>
        </a:prstGeom>
        <a:solidFill>
          <a:srgbClr val="33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967" tIns="0" rIns="255967" bIns="0" numCol="1" spcCol="1270" anchor="ctr" anchorCtr="0">
          <a:noAutofit/>
        </a:bodyPr>
        <a:lstStyle/>
        <a:p>
          <a:pPr marL="0" lvl="0" indent="0" algn="l" defTabSz="1689100">
            <a:lnSpc>
              <a:spcPct val="90000"/>
            </a:lnSpc>
            <a:spcBef>
              <a:spcPct val="0"/>
            </a:spcBef>
            <a:spcAft>
              <a:spcPct val="35000"/>
            </a:spcAft>
            <a:buNone/>
            <a:defRPr>
              <a:solidFill>
                <a:schemeClr val="tx1"/>
              </a:solidFill>
            </a:defRPr>
          </a:pPr>
          <a:r>
            <a:rPr sz="3800" kern="1200"/>
            <a:t>Alfabetizzazione sanitaria interattiva</a:t>
          </a:r>
          <a:endParaRPr sz="3800" kern="1200">
            <a:solidFill>
              <a:schemeClr val="tx1"/>
            </a:solidFill>
          </a:endParaRPr>
        </a:p>
      </dsp:txBody>
      <dsp:txXfrm>
        <a:off x="538477" y="1840198"/>
        <a:ext cx="8697457" cy="1012240"/>
      </dsp:txXfrm>
    </dsp:sp>
    <dsp:sp modelId="{59CBD520-F3E8-4140-9C1F-9EC7BE064389}">
      <dsp:nvSpPr>
        <dsp:cNvPr id="0" name=""/>
        <dsp:cNvSpPr/>
      </dsp:nvSpPr>
      <dsp:spPr>
        <a:xfrm>
          <a:off x="0" y="4069999"/>
          <a:ext cx="9674351" cy="95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A9ECE9-2679-45E6-88E6-10336F166909}">
      <dsp:nvSpPr>
        <dsp:cNvPr id="0" name=""/>
        <dsp:cNvSpPr/>
      </dsp:nvSpPr>
      <dsp:spPr>
        <a:xfrm>
          <a:off x="483717" y="3509119"/>
          <a:ext cx="8900702" cy="1121760"/>
        </a:xfrm>
        <a:prstGeom prst="roundRect">
          <a:avLst/>
        </a:prstGeom>
        <a:solidFill>
          <a:srgbClr val="33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967" tIns="0" rIns="255967" bIns="0" numCol="1" spcCol="1270" anchor="ctr" anchorCtr="0">
          <a:noAutofit/>
        </a:bodyPr>
        <a:lstStyle/>
        <a:p>
          <a:pPr marL="0" lvl="0" indent="0" algn="l" defTabSz="1689100">
            <a:lnSpc>
              <a:spcPct val="90000"/>
            </a:lnSpc>
            <a:spcBef>
              <a:spcPct val="0"/>
            </a:spcBef>
            <a:spcAft>
              <a:spcPct val="35000"/>
            </a:spcAft>
            <a:buNone/>
            <a:defRPr>
              <a:solidFill>
                <a:schemeClr val="tx1"/>
              </a:solidFill>
            </a:defRPr>
          </a:pPr>
          <a:r>
            <a:rPr sz="3800" kern="1200"/>
            <a:t>Alfabetizzazione sanitaria critica</a:t>
          </a:r>
        </a:p>
      </dsp:txBody>
      <dsp:txXfrm>
        <a:off x="538477" y="3563879"/>
        <a:ext cx="8791182" cy="1012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F74C6-7A39-47CE-86F0-6011A8050008}">
      <dsp:nvSpPr>
        <dsp:cNvPr id="0" name=""/>
        <dsp:cNvSpPr/>
      </dsp:nvSpPr>
      <dsp:spPr>
        <a:xfrm>
          <a:off x="1942402" y="0"/>
          <a:ext cx="6625910" cy="6625910"/>
        </a:xfrm>
        <a:prstGeom prst="triangle">
          <a:avLst/>
        </a:prstGeom>
        <a:solidFill>
          <a:schemeClr val="accent1">
            <a:lumMod val="90000"/>
          </a:schemeClr>
        </a:solidFill>
        <a:ln>
          <a:solidFill>
            <a:srgbClr val="00B0F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72F364B6-457B-4CB3-B6D9-5ABE584EBFCB}">
      <dsp:nvSpPr>
        <dsp:cNvPr id="0" name=""/>
        <dsp:cNvSpPr/>
      </dsp:nvSpPr>
      <dsp:spPr>
        <a:xfrm>
          <a:off x="5126616" y="663238"/>
          <a:ext cx="4306842" cy="672944"/>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a:t>Peggioramento dello stato sanitario dell</a:t>
          </a:r>
          <a:r>
            <a:rPr sz="1700" kern="1200"/>
            <a:t>a popolazione</a:t>
          </a:r>
        </a:p>
      </dsp:txBody>
      <dsp:txXfrm>
        <a:off x="5159466" y="696088"/>
        <a:ext cx="4241142" cy="607244"/>
      </dsp:txXfrm>
    </dsp:sp>
    <dsp:sp modelId="{CB65FB49-9BB8-4DA7-9673-36C35D16148E}">
      <dsp:nvSpPr>
        <dsp:cNvPr id="0" name=""/>
        <dsp:cNvSpPr/>
      </dsp:nvSpPr>
      <dsp:spPr>
        <a:xfrm>
          <a:off x="5126616" y="1420300"/>
          <a:ext cx="4306842" cy="672944"/>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sz="1700" kern="1200"/>
            <a:t>visite più frequenti agli esami</a:t>
          </a:r>
        </a:p>
      </dsp:txBody>
      <dsp:txXfrm>
        <a:off x="5159466" y="1453150"/>
        <a:ext cx="4241142" cy="607244"/>
      </dsp:txXfrm>
    </dsp:sp>
    <dsp:sp modelId="{974E6898-3A95-469D-96F0-17900134235E}">
      <dsp:nvSpPr>
        <dsp:cNvPr id="0" name=""/>
        <dsp:cNvSpPr/>
      </dsp:nvSpPr>
      <dsp:spPr>
        <a:xfrm>
          <a:off x="5126616" y="2177362"/>
          <a:ext cx="4306842" cy="672944"/>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sz="1700" kern="1200"/>
            <a:t>ricoveri ospedalieri più lunghi </a:t>
          </a:r>
        </a:p>
      </dsp:txBody>
      <dsp:txXfrm>
        <a:off x="5159466" y="2210212"/>
        <a:ext cx="4241142" cy="607244"/>
      </dsp:txXfrm>
    </dsp:sp>
    <dsp:sp modelId="{C0D0F8B1-38EA-4462-BC0F-337C22CA8693}">
      <dsp:nvSpPr>
        <dsp:cNvPr id="0" name=""/>
        <dsp:cNvSpPr/>
      </dsp:nvSpPr>
      <dsp:spPr>
        <a:xfrm>
          <a:off x="5126616" y="2934424"/>
          <a:ext cx="4306842" cy="672944"/>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sz="1700" kern="1200"/>
            <a:t>costi più elevati </a:t>
          </a:r>
        </a:p>
      </dsp:txBody>
      <dsp:txXfrm>
        <a:off x="5159466" y="2967274"/>
        <a:ext cx="4241142" cy="607244"/>
      </dsp:txXfrm>
    </dsp:sp>
    <dsp:sp modelId="{ABA08280-6E52-4D0B-BF97-08C7C7F23A20}">
      <dsp:nvSpPr>
        <dsp:cNvPr id="0" name=""/>
        <dsp:cNvSpPr/>
      </dsp:nvSpPr>
      <dsp:spPr>
        <a:xfrm>
          <a:off x="5126616" y="3691486"/>
          <a:ext cx="4306842" cy="672944"/>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sz="1700" kern="1200"/>
            <a:t>carico di lavoro più elevato per il sistema sanitario</a:t>
          </a:r>
        </a:p>
      </dsp:txBody>
      <dsp:txXfrm>
        <a:off x="5159466" y="3724336"/>
        <a:ext cx="4241142" cy="607244"/>
      </dsp:txXfrm>
    </dsp:sp>
    <dsp:sp modelId="{BA4FD7B0-84F6-43E1-8DF8-93C92FC3C430}">
      <dsp:nvSpPr>
        <dsp:cNvPr id="0" name=""/>
        <dsp:cNvSpPr/>
      </dsp:nvSpPr>
      <dsp:spPr>
        <a:xfrm>
          <a:off x="5126616" y="4448548"/>
          <a:ext cx="4306842" cy="672944"/>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sz="1700" kern="1200"/>
            <a:t>visite più frequenti agli esami</a:t>
          </a:r>
        </a:p>
      </dsp:txBody>
      <dsp:txXfrm>
        <a:off x="5159466" y="4481398"/>
        <a:ext cx="4241142" cy="607244"/>
      </dsp:txXfrm>
    </dsp:sp>
    <dsp:sp modelId="{B9BC51F8-8907-4F98-B6EF-9D028E433D29}">
      <dsp:nvSpPr>
        <dsp:cNvPr id="0" name=""/>
        <dsp:cNvSpPr/>
      </dsp:nvSpPr>
      <dsp:spPr>
        <a:xfrm>
          <a:off x="5126616" y="5205610"/>
          <a:ext cx="4306842" cy="672944"/>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a:t>Peggioramento dello stato sanitario</a:t>
          </a:r>
          <a:r>
            <a:rPr sz="1700" kern="1200"/>
            <a:t> della popolazione</a:t>
          </a:r>
        </a:p>
      </dsp:txBody>
      <dsp:txXfrm>
        <a:off x="5159466" y="5238460"/>
        <a:ext cx="4241142" cy="6072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85178-B5EE-427C-BA95-0AFBAD9200BD}">
      <dsp:nvSpPr>
        <dsp:cNvPr id="0" name=""/>
        <dsp:cNvSpPr/>
      </dsp:nvSpPr>
      <dsp:spPr>
        <a:xfrm rot="2329788">
          <a:off x="2184981" y="4166091"/>
          <a:ext cx="869330" cy="68027"/>
        </a:xfrm>
        <a:custGeom>
          <a:avLst/>
          <a:gdLst/>
          <a:ahLst/>
          <a:cxnLst/>
          <a:rect l="0" t="0" r="0" b="0"/>
          <a:pathLst>
            <a:path>
              <a:moveTo>
                <a:pt x="0" y="34013"/>
              </a:moveTo>
              <a:lnTo>
                <a:pt x="869330" y="340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36B214-ACA3-4092-B568-027403F5DE1E}">
      <dsp:nvSpPr>
        <dsp:cNvPr id="0" name=""/>
        <dsp:cNvSpPr/>
      </dsp:nvSpPr>
      <dsp:spPr>
        <a:xfrm rot="21538500">
          <a:off x="2280937" y="3035761"/>
          <a:ext cx="1256751" cy="68027"/>
        </a:xfrm>
        <a:custGeom>
          <a:avLst/>
          <a:gdLst/>
          <a:ahLst/>
          <a:cxnLst/>
          <a:rect l="0" t="0" r="0" b="0"/>
          <a:pathLst>
            <a:path>
              <a:moveTo>
                <a:pt x="0" y="34013"/>
              </a:moveTo>
              <a:lnTo>
                <a:pt x="1256751" y="340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B16F62-DEB0-4B53-ABC3-358E7AF90303}">
      <dsp:nvSpPr>
        <dsp:cNvPr id="0" name=""/>
        <dsp:cNvSpPr/>
      </dsp:nvSpPr>
      <dsp:spPr>
        <a:xfrm rot="18756672">
          <a:off x="2135273" y="1892136"/>
          <a:ext cx="392331" cy="68027"/>
        </a:xfrm>
        <a:custGeom>
          <a:avLst/>
          <a:gdLst/>
          <a:ahLst/>
          <a:cxnLst/>
          <a:rect l="0" t="0" r="0" b="0"/>
          <a:pathLst>
            <a:path>
              <a:moveTo>
                <a:pt x="0" y="34013"/>
              </a:moveTo>
              <a:lnTo>
                <a:pt x="392331" y="340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7C7325-3A41-4854-90CC-4E57495E4B17}">
      <dsp:nvSpPr>
        <dsp:cNvPr id="0" name=""/>
        <dsp:cNvSpPr/>
      </dsp:nvSpPr>
      <dsp:spPr>
        <a:xfrm>
          <a:off x="-217728" y="1629562"/>
          <a:ext cx="2939724" cy="2939724"/>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9FDEB0-E0CC-4288-B4A3-0B77293C0417}">
      <dsp:nvSpPr>
        <dsp:cNvPr id="0" name=""/>
        <dsp:cNvSpPr/>
      </dsp:nvSpPr>
      <dsp:spPr>
        <a:xfrm>
          <a:off x="1999775" y="0"/>
          <a:ext cx="2378600" cy="19876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defRPr>
              <a:solidFill>
                <a:srgbClr val="0070C0"/>
              </a:solidFill>
              <a:latin typeface="Calibri" panose="020F0502020204030204" pitchFamily="34" charset="0"/>
              <a:ea typeface="Yu Mincho" panose="02020400000000000000" pitchFamily="18" charset="-128"/>
              <a:cs typeface="Arial" panose="020B0604020202020204" pitchFamily="34" charset="0"/>
            </a:defRPr>
          </a:pPr>
          <a:r>
            <a:rPr sz="1400" kern="1200"/>
            <a:t>sviluppo di una strategia per affrontare malattie o condizioni specifiche</a:t>
          </a:r>
        </a:p>
      </dsp:txBody>
      <dsp:txXfrm>
        <a:off x="2348113" y="291090"/>
        <a:ext cx="1681924" cy="1405505"/>
      </dsp:txXfrm>
    </dsp:sp>
    <dsp:sp modelId="{A4962B90-AA25-4BA7-ADAE-DA8FD0E02B9A}">
      <dsp:nvSpPr>
        <dsp:cNvPr id="0" name=""/>
        <dsp:cNvSpPr/>
      </dsp:nvSpPr>
      <dsp:spPr>
        <a:xfrm>
          <a:off x="3537360" y="1974339"/>
          <a:ext cx="2342888" cy="21264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defRPr>
              <a:solidFill>
                <a:srgbClr val="0070C0"/>
              </a:solidFill>
              <a:latin typeface="Calibri" panose="020F0502020204030204" pitchFamily="34" charset="0"/>
              <a:ea typeface="Yu Mincho" panose="02020400000000000000" pitchFamily="18" charset="-128"/>
              <a:cs typeface="Arial" panose="020B0604020202020204" pitchFamily="34" charset="0"/>
            </a:defRPr>
          </a:pPr>
          <a:r>
            <a:rPr sz="1400" kern="1200"/>
            <a:t>acquisire nuove conoscenze</a:t>
          </a:r>
        </a:p>
      </dsp:txBody>
      <dsp:txXfrm>
        <a:off x="3880468" y="2285755"/>
        <a:ext cx="1656672" cy="1503649"/>
      </dsp:txXfrm>
    </dsp:sp>
    <dsp:sp modelId="{C91B9E94-DEFF-4ABE-9E47-295A699A2BDF}">
      <dsp:nvSpPr>
        <dsp:cNvPr id="0" name=""/>
        <dsp:cNvSpPr/>
      </dsp:nvSpPr>
      <dsp:spPr>
        <a:xfrm>
          <a:off x="2706272" y="4037387"/>
          <a:ext cx="2302125" cy="23178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defRPr>
              <a:solidFill>
                <a:srgbClr val="0070C0"/>
              </a:solidFill>
            </a:defRPr>
          </a:pPr>
          <a:r>
            <a:rPr sz="1300" kern="1200"/>
            <a:t>correggere i </a:t>
          </a:r>
          <a:r>
            <a:rPr lang="it-IT" sz="1300" kern="1200"/>
            <a:t>propri</a:t>
          </a:r>
          <a:r>
            <a:rPr sz="1300" kern="1200"/>
            <a:t> comportamenti di salute. </a:t>
          </a:r>
        </a:p>
        <a:p>
          <a:pPr marL="0" lvl="0" indent="0" algn="ctr" defTabSz="577850">
            <a:lnSpc>
              <a:spcPct val="90000"/>
            </a:lnSpc>
            <a:spcBef>
              <a:spcPct val="0"/>
            </a:spcBef>
            <a:spcAft>
              <a:spcPct val="35000"/>
            </a:spcAft>
            <a:buNone/>
          </a:pPr>
          <a:endParaRPr sz="1300" kern="1200"/>
        </a:p>
      </dsp:txBody>
      <dsp:txXfrm>
        <a:off x="3043410" y="4376822"/>
        <a:ext cx="1627849" cy="163893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7924800" cy="5159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0358438" y="0"/>
            <a:ext cx="7924800" cy="51593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71063"/>
            <a:ext cx="7924800" cy="51593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59245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6889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9356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386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5262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0211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206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1787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2327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6300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2674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2: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2460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8784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670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3155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067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0407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841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387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328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9194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8" name="Google Shape;218;p13:notes"/>
          <p:cNvSpPr txBox="1">
            <a:spLocks noGrp="1"/>
          </p:cNvSpPr>
          <p:nvPr>
            <p:ph type="sldNum" idx="12"/>
          </p:nvPr>
        </p:nvSpPr>
        <p:spPr>
          <a:xfrm>
            <a:off x="10358438" y="9771063"/>
            <a:ext cx="7924800" cy="516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S"/>
              <a:t>40</a:t>
            </a:fld>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8" name="Google Shape;218;p13:notes"/>
          <p:cNvSpPr txBox="1">
            <a:spLocks noGrp="1"/>
          </p:cNvSpPr>
          <p:nvPr>
            <p:ph type="sldNum" idx="12"/>
          </p:nvPr>
        </p:nvSpPr>
        <p:spPr>
          <a:xfrm>
            <a:off x="10358438" y="9771063"/>
            <a:ext cx="7924800" cy="516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S"/>
              <a:t>41</a:t>
            </a:fld>
            <a:endParaRPr lang="es-ES"/>
          </a:p>
        </p:txBody>
      </p:sp>
    </p:spTree>
    <p:extLst>
      <p:ext uri="{BB962C8B-B14F-4D97-AF65-F5344CB8AC3E}">
        <p14:creationId xmlns:p14="http://schemas.microsoft.com/office/powerpoint/2010/main" val="75443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1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5039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2911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1210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4249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4104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3173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2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2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seño personalizado" preserve="1">
  <p:cSld name="Diseño personalizado">
    <p:spTree>
      <p:nvGrpSpPr>
        <p:cNvPr id="1" name="Shape 24"/>
        <p:cNvGrpSpPr/>
        <p:nvPr/>
      </p:nvGrpSpPr>
      <p:grpSpPr>
        <a:xfrm>
          <a:off x="0" y="0"/>
          <a:ext cx="0" cy="0"/>
          <a:chOff x="0" y="0"/>
          <a:chExt cx="0" cy="0"/>
        </a:xfrm>
      </p:grpSpPr>
    </p:spTree>
    <p:extLst>
      <p:ext uri="{BB962C8B-B14F-4D97-AF65-F5344CB8AC3E}">
        <p14:creationId xmlns:p14="http://schemas.microsoft.com/office/powerpoint/2010/main" val="961992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obj" preserve="1">
  <p:cSld name="Blank">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215837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a de título" preserve="1">
  <p:cSld name="Diapositiva de título">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3455376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6.xml"/><Relationship Id="rId7" Type="http://schemas.openxmlformats.org/officeDocument/2006/relationships/image" Target="../media/image5.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1" name="Google Shape;11;p16"/>
          <p:cNvSpPr/>
          <p:nvPr/>
        </p:nvSpPr>
        <p:spPr>
          <a:xfrm>
            <a:off x="1222551" y="1174148"/>
            <a:ext cx="15678785" cy="0"/>
          </a:xfrm>
          <a:custGeom>
            <a:avLst/>
            <a:gdLst/>
            <a:ahLst/>
            <a:cxnLst/>
            <a:rect l="l" t="t" r="r" b="b"/>
            <a:pathLst>
              <a:path w="15678785" h="120000" extrusionOk="0">
                <a:moveTo>
                  <a:pt x="0" y="0"/>
                </a:moveTo>
                <a:lnTo>
                  <a:pt x="15678235" y="0"/>
                </a:lnTo>
              </a:path>
            </a:pathLst>
          </a:custGeom>
          <a:ln w="76200">
            <a:solidFill>
              <a:srgbClr val="33CCFF"/>
            </a:solidFill>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16"/>
          <p:cNvSpPr/>
          <p:nvPr/>
        </p:nvSpPr>
        <p:spPr>
          <a:xfrm>
            <a:off x="1023876" y="1409545"/>
            <a:ext cx="0" cy="7525384"/>
          </a:xfrm>
          <a:custGeom>
            <a:avLst/>
            <a:gdLst/>
            <a:ahLst/>
            <a:cxnLst/>
            <a:rect l="l" t="t" r="r" b="b"/>
            <a:pathLst>
              <a:path w="120000" h="7525384" extrusionOk="0">
                <a:moveTo>
                  <a:pt x="0" y="0"/>
                </a:moveTo>
                <a:lnTo>
                  <a:pt x="0" y="7524868"/>
                </a:lnTo>
              </a:path>
            </a:pathLst>
          </a:custGeom>
          <a:ln w="76200">
            <a:solidFill>
              <a:srgbClr val="33CCFF"/>
            </a:solidFill>
            <a:headEnd type="none" w="sm" len="sm"/>
            <a:tailEnd type="none" w="sm" len="sm"/>
          </a:ln>
        </p:spPr>
        <p:style>
          <a:lnRef idx="3">
            <a:schemeClr val="accent5"/>
          </a:lnRef>
          <a:fillRef idx="0">
            <a:schemeClr val="accent5"/>
          </a:fillRef>
          <a:effectRef idx="2">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 name="Google Shape;15;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80560" y="9451198"/>
            <a:ext cx="2247197" cy="471451"/>
          </a:xfrm>
          <a:prstGeom prst="rect">
            <a:avLst/>
          </a:prstGeom>
          <a:noFill/>
          <a:ln>
            <a:noFill/>
          </a:ln>
        </p:spPr>
      </p:pic>
      <p:sp>
        <p:nvSpPr>
          <p:cNvPr id="20" name="Google Shape;20;p16"/>
          <p:cNvSpPr txBox="1"/>
          <p:nvPr/>
        </p:nvSpPr>
        <p:spPr>
          <a:xfrm>
            <a:off x="2916550" y="9386841"/>
            <a:ext cx="5998850"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defRPr sz="1100">
                <a:solidFill>
                  <a:srgbClr val="000000"/>
                </a:solidFill>
                <a:latin typeface="Calibri"/>
                <a:ea typeface="Calibri"/>
                <a:cs typeface="Calibri"/>
                <a:sym typeface="Calibri"/>
              </a:defRPr>
            </a:pPr>
            <a:r>
              <a:t>"Il sostegno della Commissione europea alla produzione della presente pubblicazione non costituisce un'approvazione dei contenuti che rispecchiano solo le opinioni degli autori, e la Commissione non può essere ritenuta responsabile per qualsiasi uso che possa essere fatto delle informazioni ivi contenute."</a:t>
            </a:r>
            <a:endParaRPr sz="1100">
              <a:solidFill>
                <a:schemeClr val="dk1"/>
              </a:solidFill>
              <a:latin typeface="Calibri"/>
              <a:ea typeface="Calibri"/>
              <a:cs typeface="Calibri"/>
              <a:sym typeface="Calibri"/>
            </a:endParaRPr>
          </a:p>
        </p:txBody>
      </p:sp>
      <p:pic>
        <p:nvPicPr>
          <p:cNvPr id="21" name="Google Shape;21;p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915400" y="9357719"/>
            <a:ext cx="1676399" cy="600163"/>
          </a:xfrm>
          <a:prstGeom prst="rect">
            <a:avLst/>
          </a:prstGeom>
          <a:noFill/>
          <a:ln>
            <a:noFill/>
          </a:ln>
        </p:spPr>
      </p:pic>
      <p:sp>
        <p:nvSpPr>
          <p:cNvPr id="22" name="Google Shape;22;p16"/>
          <p:cNvSpPr txBox="1"/>
          <p:nvPr/>
        </p:nvSpPr>
        <p:spPr>
          <a:xfrm>
            <a:off x="10591800" y="9345267"/>
            <a:ext cx="6825579"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defRPr sz="1100">
                <a:solidFill>
                  <a:schemeClr val="dk1"/>
                </a:solidFill>
              </a:defRPr>
            </a:pPr>
            <a:r>
              <a:rPr>
                <a:latin typeface="Calibri"/>
                <a:ea typeface="Calibri"/>
                <a:cs typeface="Calibri"/>
                <a:sym typeface="Calibri"/>
              </a:rPr>
              <a:t>Descrizione giuridica — licenza Creative Commons</a:t>
            </a:r>
            <a:r>
              <a:rPr>
                <a:latin typeface="DM Sans"/>
                <a:ea typeface="DM Sans"/>
                <a:cs typeface="DM Sans"/>
                <a:sym typeface="DM Sans"/>
              </a:rPr>
              <a:t>: I materiali pubblicati sul sito web del progetto BOOMER sono classificati come Open Educational Resources (OER) e possono essere liberamente (senza il permesso dei loro creatori): scaricati, utilizzati, riutilizzati, copiati, adattati e condivisi dagli utenti, con informazioni sulla fonte della loro origine.</a:t>
            </a:r>
            <a:endParaRPr sz="1100">
              <a:solidFill>
                <a:schemeClr val="dk1"/>
              </a:solidFill>
              <a:latin typeface="Calibri"/>
              <a:ea typeface="Calibri"/>
              <a:cs typeface="Calibri"/>
              <a:sym typeface="Calibri"/>
            </a:endParaRPr>
          </a:p>
        </p:txBody>
      </p:sp>
      <p:pic>
        <p:nvPicPr>
          <p:cNvPr id="24" name="Grafik 3" descr="Ein Bild, das Text, Clipart enthält.  Automatisch generierte Beschreibung"/>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4476021" y="1356854"/>
            <a:ext cx="2089947" cy="685702"/>
          </a:xfrm>
          <a:prstGeom prst="rect">
            <a:avLst/>
          </a:prstGeom>
          <a:noFill/>
          <a:ln>
            <a:noFill/>
          </a:ln>
        </p:spPr>
      </p:pic>
      <p:pic>
        <p:nvPicPr>
          <p:cNvPr id="26" name="Grafik 3" descr="Ein Bild, das Text, Clipart enthält.  Automatisch generierte Beschreibung"/>
          <p:cNvPicPr/>
          <p:nvPr userDrawn="1"/>
        </p:nvPicPr>
        <p:blipFill rotWithShape="1">
          <a:blip r:embed="rId8" cstate="email">
            <a:extLst>
              <a:ext uri="{28A0092B-C50C-407E-A947-70E740481C1C}">
                <a14:useLocalDpi xmlns:a14="http://schemas.microsoft.com/office/drawing/2010/main"/>
              </a:ext>
            </a:extLst>
          </a:blip>
          <a:srcRect/>
          <a:stretch/>
        </p:blipFill>
        <p:spPr bwMode="auto">
          <a:xfrm>
            <a:off x="365954" y="1007282"/>
            <a:ext cx="1315844" cy="8045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1" name="Google Shape;11;p16"/>
          <p:cNvSpPr/>
          <p:nvPr/>
        </p:nvSpPr>
        <p:spPr>
          <a:xfrm>
            <a:off x="1222551" y="1174148"/>
            <a:ext cx="15678785" cy="0"/>
          </a:xfrm>
          <a:custGeom>
            <a:avLst/>
            <a:gdLst/>
            <a:ahLst/>
            <a:cxnLst/>
            <a:rect l="l" t="t" r="r" b="b"/>
            <a:pathLst>
              <a:path w="15678785" h="120000" extrusionOk="0">
                <a:moveTo>
                  <a:pt x="0" y="0"/>
                </a:moveTo>
                <a:lnTo>
                  <a:pt x="15678235" y="0"/>
                </a:lnTo>
              </a:path>
            </a:pathLst>
          </a:custGeom>
          <a:ln w="76200">
            <a:solidFill>
              <a:srgbClr val="33CCFF"/>
            </a:solidFill>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16"/>
          <p:cNvSpPr/>
          <p:nvPr/>
        </p:nvSpPr>
        <p:spPr>
          <a:xfrm>
            <a:off x="1023876" y="1409545"/>
            <a:ext cx="0" cy="7525384"/>
          </a:xfrm>
          <a:custGeom>
            <a:avLst/>
            <a:gdLst/>
            <a:ahLst/>
            <a:cxnLst/>
            <a:rect l="l" t="t" r="r" b="b"/>
            <a:pathLst>
              <a:path w="120000" h="7525384" extrusionOk="0">
                <a:moveTo>
                  <a:pt x="0" y="0"/>
                </a:moveTo>
                <a:lnTo>
                  <a:pt x="0" y="7524868"/>
                </a:lnTo>
              </a:path>
            </a:pathLst>
          </a:custGeom>
          <a:ln w="76200">
            <a:solidFill>
              <a:srgbClr val="33CCFF"/>
            </a:solidFill>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 name="Google Shape;15;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80560" y="9451198"/>
            <a:ext cx="2247197" cy="471451"/>
          </a:xfrm>
          <a:prstGeom prst="rect">
            <a:avLst/>
          </a:prstGeom>
          <a:noFill/>
          <a:ln>
            <a:noFill/>
          </a:ln>
        </p:spPr>
      </p:pic>
      <p:sp>
        <p:nvSpPr>
          <p:cNvPr id="20" name="Google Shape;20;p16"/>
          <p:cNvSpPr txBox="1"/>
          <p:nvPr/>
        </p:nvSpPr>
        <p:spPr>
          <a:xfrm>
            <a:off x="2916550" y="9386841"/>
            <a:ext cx="5998850"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defRPr sz="1100">
                <a:solidFill>
                  <a:srgbClr val="000000"/>
                </a:solidFill>
                <a:latin typeface="Calibri"/>
                <a:ea typeface="Calibri"/>
                <a:cs typeface="Calibri"/>
                <a:sym typeface="Calibri"/>
              </a:defRPr>
            </a:pPr>
            <a:r>
              <a:t>"Il sostegno della Commissione europea alla produzione della presente pubblicazione non costituisce un'approvazione dei contenuti che rispecchiano solo le opinioni degli autori, e la Commissione non può essere ritenuta responsabile per qualsiasi uso che possa essere fatto delle informazioni ivi contenute."</a:t>
            </a:r>
            <a:endParaRPr sz="1100">
              <a:solidFill>
                <a:schemeClr val="dk1"/>
              </a:solidFill>
              <a:latin typeface="Calibri"/>
              <a:ea typeface="Calibri"/>
              <a:cs typeface="Calibri"/>
              <a:sym typeface="Calibri"/>
            </a:endParaRPr>
          </a:p>
        </p:txBody>
      </p:sp>
      <p:pic>
        <p:nvPicPr>
          <p:cNvPr id="21" name="Google Shape;21;p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915400" y="9357719"/>
            <a:ext cx="1676399" cy="600163"/>
          </a:xfrm>
          <a:prstGeom prst="rect">
            <a:avLst/>
          </a:prstGeom>
          <a:noFill/>
          <a:ln>
            <a:noFill/>
          </a:ln>
        </p:spPr>
      </p:pic>
      <p:sp>
        <p:nvSpPr>
          <p:cNvPr id="22" name="Google Shape;22;p16"/>
          <p:cNvSpPr txBox="1"/>
          <p:nvPr/>
        </p:nvSpPr>
        <p:spPr>
          <a:xfrm>
            <a:off x="10591800" y="9345267"/>
            <a:ext cx="6825579"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defRPr sz="1100">
                <a:solidFill>
                  <a:schemeClr val="dk1"/>
                </a:solidFill>
              </a:defRPr>
            </a:pPr>
            <a:r>
              <a:rPr>
                <a:latin typeface="Calibri"/>
                <a:ea typeface="Calibri"/>
                <a:cs typeface="Calibri"/>
                <a:sym typeface="Calibri"/>
              </a:rPr>
              <a:t>Descrizione giuridica — licenza Creative Commons</a:t>
            </a:r>
            <a:r>
              <a:rPr>
                <a:latin typeface="DM Sans"/>
                <a:ea typeface="DM Sans"/>
                <a:cs typeface="DM Sans"/>
                <a:sym typeface="DM Sans"/>
              </a:rPr>
              <a:t>: I materiali pubblicati sul sito web del progetto BOOMER sono classificati come Open Educational Resources (OER) e possono essere liberamente (senza il permesso dei loro creatori): scaricati, utilizzati, riutilizzati, copiati, adattati e condivisi dagli utenti, con informazioni sulla fonte della loro origine.</a:t>
            </a:r>
            <a:endParaRPr sz="1100">
              <a:solidFill>
                <a:schemeClr val="dk1"/>
              </a:solidFill>
              <a:latin typeface="Calibri"/>
              <a:ea typeface="Calibri"/>
              <a:cs typeface="Calibri"/>
              <a:sym typeface="Calibri"/>
            </a:endParaRPr>
          </a:p>
        </p:txBody>
      </p:sp>
      <p:pic>
        <p:nvPicPr>
          <p:cNvPr id="24" name="Grafik 3" descr="Ein Bild, das Text, Clipart enthält.  Automatisch generierte Beschreibung"/>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4162049" y="1409546"/>
            <a:ext cx="2403919" cy="909908"/>
          </a:xfrm>
          <a:prstGeom prst="rect">
            <a:avLst/>
          </a:prstGeom>
          <a:noFill/>
          <a:ln>
            <a:noFill/>
          </a:ln>
        </p:spPr>
      </p:pic>
      <p:pic>
        <p:nvPicPr>
          <p:cNvPr id="26" name="Grafik 3" descr="Ein Bild, das Text, Clipart enthält.  Automatisch generierte Beschreibung"/>
          <p:cNvPicPr/>
          <p:nvPr userDrawn="1"/>
        </p:nvPicPr>
        <p:blipFill rotWithShape="1">
          <a:blip r:embed="rId8" cstate="email">
            <a:extLst>
              <a:ext uri="{28A0092B-C50C-407E-A947-70E740481C1C}">
                <a14:useLocalDpi xmlns:a14="http://schemas.microsoft.com/office/drawing/2010/main"/>
              </a:ext>
            </a:extLst>
          </a:blip>
          <a:srcRect/>
          <a:stretch/>
        </p:blipFill>
        <p:spPr bwMode="auto">
          <a:xfrm>
            <a:off x="365954" y="1007282"/>
            <a:ext cx="1315844" cy="804526"/>
          </a:xfrm>
          <a:prstGeom prst="rect">
            <a:avLst/>
          </a:prstGeom>
          <a:noFill/>
          <a:ln>
            <a:noFill/>
          </a:ln>
        </p:spPr>
      </p:pic>
    </p:spTree>
    <p:extLst>
      <p:ext uri="{BB962C8B-B14F-4D97-AF65-F5344CB8AC3E}">
        <p14:creationId xmlns:p14="http://schemas.microsoft.com/office/powerpoint/2010/main" val="539589001"/>
      </p:ext>
    </p:extLst>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17/06/relationships/model3d" Target="../media/model3d1.glb"/><Relationship Id="rId7" Type="http://schemas.microsoft.com/office/2017/06/relationships/model3d" Target="../media/model3d2.glb"/><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time.com/5826882/coronavirus-trump-heat-bleach/"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onsilium.europa.eu/hr/policies/coronavirus/fighting-disinformation/"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ur-lex.europa.eu/legal-content/HR/TXT/PDF/?uri=CELEX:52020JC000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sciensano.be/en/health-topics" TargetMode="External"/><Relationship Id="rId3" Type="http://schemas.openxmlformats.org/officeDocument/2006/relationships/hyperlink" Target="https://stampar.hr/hr" TargetMode="External"/><Relationship Id="rId7" Type="http://schemas.openxmlformats.org/officeDocument/2006/relationships/hyperlink" Target="https://www.iss.it/web/iss-en" TargetMode="External"/><Relationship Id="rId2" Type="http://schemas.openxmlformats.org/officeDocument/2006/relationships/hyperlink" Target="https://www.hzjz.hr/" TargetMode="External"/><Relationship Id="rId1" Type="http://schemas.openxmlformats.org/officeDocument/2006/relationships/slideLayout" Target="../slideLayouts/slideLayout2.xml"/><Relationship Id="rId6" Type="http://schemas.openxmlformats.org/officeDocument/2006/relationships/hyperlink" Target="https://united-healthcare.eu/" TargetMode="External"/><Relationship Id="rId5" Type="http://schemas.openxmlformats.org/officeDocument/2006/relationships/hyperlink" Target="https://www.who.int/" TargetMode="External"/><Relationship Id="rId4" Type="http://schemas.openxmlformats.org/officeDocument/2006/relationships/hyperlink" Target="https://eurohealthnet.eu/"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1" name="Google Shape;51;p1"/>
          <p:cNvSpPr txBox="1"/>
          <p:nvPr/>
        </p:nvSpPr>
        <p:spPr>
          <a:xfrm>
            <a:off x="3126472" y="4120369"/>
            <a:ext cx="12035056" cy="1446509"/>
          </a:xfrm>
          <a:prstGeom prst="rect">
            <a:avLst/>
          </a:prstGeom>
          <a:noFill/>
          <a:ln>
            <a:noFill/>
          </a:ln>
        </p:spPr>
        <p:txBody>
          <a:bodyPr spcFirstLastPara="1" wrap="square" lIns="91425" tIns="45700" rIns="91425" bIns="45700" anchor="t" anchorCtr="0">
            <a:spAutoFit/>
          </a:bodyPr>
          <a:lstStyle/>
          <a:p>
            <a:pPr lvl="0" algn="ctr">
              <a:buClr>
                <a:srgbClr val="4D94B7"/>
              </a:buClr>
              <a:buSzPts val="3600"/>
              <a:defRPr sz="4400" b="1">
                <a:solidFill>
                  <a:schemeClr val="tx1"/>
                </a:solidFill>
                <a:latin typeface="+mn-lt"/>
                <a:ea typeface="Helvetica Neue"/>
                <a:cs typeface="Helvetica Neue"/>
                <a:sym typeface="Helvetica Neue"/>
              </a:defRPr>
            </a:pPr>
            <a:r>
              <a:rPr lang="it-IT"/>
              <a:t>Alfabetizzazione sanitaria digitale per la promozione e il mantenimento della salute</a:t>
            </a:r>
            <a:endParaRPr lang="it-IT" sz="4400" b="1" i="0" u="none" strike="noStrike" cap="none">
              <a:solidFill>
                <a:schemeClr val="tx1"/>
              </a:solidFill>
              <a:latin typeface="+mn-lt"/>
              <a:ea typeface="Helvetica Neue"/>
              <a:cs typeface="Helvetica Neue"/>
              <a:sym typeface="Helvetica Neue"/>
            </a:endParaRPr>
          </a:p>
        </p:txBody>
      </p:sp>
      <p:pic>
        <p:nvPicPr>
          <p:cNvPr id="5" name="Grafik 3" descr="Ein Bild, das Text, Clipart enthält.  Automatisch generierte Beschreibung"/>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6691" y="1389845"/>
            <a:ext cx="5359247" cy="2089625"/>
          </a:xfrm>
          <a:prstGeom prst="rect">
            <a:avLst/>
          </a:prstGeom>
          <a:noFill/>
          <a:ln>
            <a:noFill/>
          </a:ln>
        </p:spPr>
      </p:pic>
      <p:sp>
        <p:nvSpPr>
          <p:cNvPr id="2" name="Rectangle 1"/>
          <p:cNvSpPr/>
          <p:nvPr/>
        </p:nvSpPr>
        <p:spPr>
          <a:xfrm>
            <a:off x="5968509" y="3468383"/>
            <a:ext cx="5575610" cy="369332"/>
          </a:xfrm>
          <a:prstGeom prst="rect">
            <a:avLst/>
          </a:prstGeom>
        </p:spPr>
        <p:txBody>
          <a:bodyPr wrap="square">
            <a:spAutoFit/>
          </a:bodyPr>
          <a:lstStyle/>
          <a:p>
            <a:pPr algn="ctr">
              <a:defRPr sz="1800" b="1">
                <a:solidFill>
                  <a:srgbClr val="00CCFF"/>
                </a:solidFill>
              </a:defRPr>
            </a:pPr>
            <a:r>
              <a:t>www.digital-boomer.eu</a:t>
            </a:r>
            <a:endParaRPr sz="1800" b="1">
              <a:solidFill>
                <a:srgbClr val="00CCFF"/>
              </a:solidFill>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6163" y="7027319"/>
            <a:ext cx="10792429" cy="1758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Google Shape;51;p1"/>
          <p:cNvSpPr txBox="1"/>
          <p:nvPr/>
        </p:nvSpPr>
        <p:spPr>
          <a:xfrm>
            <a:off x="4572000" y="5849532"/>
            <a:ext cx="91440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D94B7"/>
              </a:buClr>
              <a:buSzPts val="3600"/>
              <a:buFont typeface="Helvetica Neue"/>
              <a:buNone/>
              <a:defRPr sz="4000">
                <a:solidFill>
                  <a:schemeClr val="tx1"/>
                </a:solidFill>
                <a:latin typeface="Arial" pitchFamily="34" charset="0"/>
                <a:ea typeface="Helvetica Neue"/>
                <a:cs typeface="Arial" pitchFamily="34" charset="0"/>
                <a:sym typeface="Helvetica Neue"/>
              </a:defRPr>
            </a:pPr>
            <a:r>
              <a:rPr lang="it-IT"/>
              <a:t>Sviluppato da: Università di Dubrovnik</a:t>
            </a:r>
            <a:endParaRPr lang="it-IT" sz="4000" i="0" u="none" strike="noStrike" cap="none">
              <a:solidFill>
                <a:schemeClr val="tx1"/>
              </a:solidFill>
              <a:latin typeface="Arial" pitchFamily="34" charset="0"/>
              <a:ea typeface="Helvetica Neue"/>
              <a:cs typeface="Arial" pitchFamily="34" charset="0"/>
              <a:sym typeface="Helvetica Neue"/>
            </a:endParaRPr>
          </a:p>
        </p:txBody>
      </p:sp>
      <p:pic>
        <p:nvPicPr>
          <p:cNvPr id="7" name="Picture 2">
            <a:extLst>
              <a:ext uri="{FF2B5EF4-FFF2-40B4-BE49-F238E27FC236}">
                <a16:creationId xmlns:a16="http://schemas.microsoft.com/office/drawing/2014/main" id="{5BA77A2C-26F1-400F-A2FD-FD6E04D09DD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6163" y="7027318"/>
            <a:ext cx="10792429" cy="1758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29042" y="1306438"/>
            <a:ext cx="11986957" cy="1046400"/>
          </a:xfrm>
          <a:prstGeom prst="rect">
            <a:avLst/>
          </a:prstGeom>
          <a:noFill/>
          <a:ln>
            <a:noFill/>
          </a:ln>
        </p:spPr>
        <p:txBody>
          <a:bodyPr spcFirstLastPara="1" wrap="square" lIns="91425" tIns="45700" rIns="91425" bIns="45700" anchor="t" anchorCtr="0">
            <a:spAutoFit/>
          </a:bodyPr>
          <a:lstStyle/>
          <a:p>
            <a:pPr lvl="0">
              <a:defRPr sz="4800" b="1">
                <a:solidFill>
                  <a:schemeClr val="tx1"/>
                </a:solidFill>
                <a:latin typeface="+mn-lt"/>
                <a:ea typeface="Helvetica Neue"/>
                <a:cs typeface="Helvetica Neue"/>
                <a:sym typeface="Helvetica Neue"/>
              </a:defRPr>
            </a:pPr>
            <a:r>
              <a:rPr lang="it-IT" dirty="0"/>
              <a:t>1.2. Livelli di alfabetizzazione sanitaria</a:t>
            </a:r>
          </a:p>
          <a:p>
            <a:pPr lvl="0"/>
            <a:endParaRPr lang="it-IT" dirty="0">
              <a:solidFill>
                <a:schemeClr val="tx1"/>
              </a:solidFill>
              <a:latin typeface="+mn-lt"/>
            </a:endParaRPr>
          </a:p>
        </p:txBody>
      </p:sp>
      <p:sp>
        <p:nvSpPr>
          <p:cNvPr id="120" name="Google Shape;120;p6"/>
          <p:cNvSpPr txBox="1"/>
          <p:nvPr/>
        </p:nvSpPr>
        <p:spPr>
          <a:xfrm>
            <a:off x="1259810" y="4265195"/>
            <a:ext cx="16300269" cy="3539390"/>
          </a:xfrm>
          <a:prstGeom prst="rect">
            <a:avLst/>
          </a:prstGeom>
          <a:noFill/>
          <a:ln>
            <a:noFill/>
          </a:ln>
        </p:spPr>
        <p:txBody>
          <a:bodyPr spcFirstLastPara="1" wrap="square" lIns="91425" tIns="45700" rIns="91425" bIns="45700" anchor="t" anchorCtr="0">
            <a:spAutoFit/>
          </a:bodyPr>
          <a:lstStyle/>
          <a:p>
            <a:pPr marL="457200" lvl="0" indent="-457200">
              <a:buFont typeface="Arial" panose="020B0604020202020204" pitchFamily="34" charset="0"/>
              <a:buChar char="•"/>
              <a:defRPr sz="3200"/>
            </a:pPr>
            <a:r>
              <a:rPr lang="it-IT"/>
              <a:t>Rappresenta le conoscenze e le competenze più avanzate di natura sanitaria e sociale che consentono una considerazione critica delle informazioni sanitarie</a:t>
            </a:r>
          </a:p>
          <a:p>
            <a:pPr marL="457200" lvl="0" indent="-457200">
              <a:buFont typeface="Arial" panose="020B0604020202020204" pitchFamily="34" charset="0"/>
              <a:buChar char="•"/>
            </a:pPr>
            <a:endParaRPr lang="it-IT" sz="3200"/>
          </a:p>
          <a:p>
            <a:pPr marL="457200" lvl="0" indent="-457200">
              <a:buFont typeface="Arial" panose="020B0604020202020204" pitchFamily="34" charset="0"/>
              <a:buChar char="•"/>
              <a:defRPr sz="3200"/>
            </a:pPr>
            <a:r>
              <a:rPr lang="it-IT"/>
              <a:t>Miglioramento delle competenze personali e sociali</a:t>
            </a:r>
          </a:p>
          <a:p>
            <a:pPr marL="457200" lvl="0" indent="-457200">
              <a:buFont typeface="Arial" panose="020B0604020202020204" pitchFamily="34" charset="0"/>
              <a:buChar char="•"/>
            </a:pPr>
            <a:endParaRPr lang="it-IT" sz="3200"/>
          </a:p>
          <a:p>
            <a:pPr marL="457200" lvl="0" indent="-457200">
              <a:buFont typeface="Arial" panose="020B0604020202020204" pitchFamily="34" charset="0"/>
              <a:buChar char="•"/>
              <a:defRPr sz="3200"/>
            </a:pPr>
            <a:r>
              <a:rPr lang="it-IT"/>
              <a:t>Comprensione dei livelli sociali, politici ed economici del sistema sanitario e della salute.</a:t>
            </a:r>
          </a:p>
        </p:txBody>
      </p:sp>
      <p:sp>
        <p:nvSpPr>
          <p:cNvPr id="4" name="Rectangle: Rounded Corners 3">
            <a:extLst>
              <a:ext uri="{FF2B5EF4-FFF2-40B4-BE49-F238E27FC236}">
                <a16:creationId xmlns:a16="http://schemas.microsoft.com/office/drawing/2014/main" id="{B6252371-334B-4950-B2CD-A8EB244AD984}"/>
              </a:ext>
            </a:extLst>
          </p:cNvPr>
          <p:cNvSpPr/>
          <p:nvPr/>
        </p:nvSpPr>
        <p:spPr>
          <a:xfrm>
            <a:off x="5028732" y="2641247"/>
            <a:ext cx="7843206" cy="914400"/>
          </a:xfrm>
          <a:prstGeom prst="roundRect">
            <a:avLst/>
          </a:prstGeom>
          <a:solidFill>
            <a:schemeClr val="bg1"/>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sz="3200" b="1">
                <a:solidFill>
                  <a:schemeClr val="tx1"/>
                </a:solidFill>
              </a:defRPr>
            </a:pPr>
            <a:r>
              <a:rPr lang="it-IT"/>
              <a:t>Alfabetizzazione sanitaria critica </a:t>
            </a:r>
            <a:endParaRPr lang="it-IT" sz="3200">
              <a:solidFill>
                <a:schemeClr val="tx1"/>
              </a:solidFill>
            </a:endParaRPr>
          </a:p>
        </p:txBody>
      </p:sp>
    </p:spTree>
    <p:extLst>
      <p:ext uri="{BB962C8B-B14F-4D97-AF65-F5344CB8AC3E}">
        <p14:creationId xmlns:p14="http://schemas.microsoft.com/office/powerpoint/2010/main" val="3174588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04319" y="1327382"/>
            <a:ext cx="10467517" cy="830956"/>
          </a:xfrm>
          <a:prstGeom prst="rect">
            <a:avLst/>
          </a:prstGeom>
          <a:noFill/>
          <a:ln>
            <a:noFill/>
          </a:ln>
        </p:spPr>
        <p:txBody>
          <a:bodyPr spcFirstLastPara="1" wrap="square" lIns="91425" tIns="45700" rIns="91425" bIns="45700" anchor="t" anchorCtr="0">
            <a:spAutoFit/>
          </a:bodyPr>
          <a:lstStyle/>
          <a:p>
            <a:pPr lvl="0">
              <a:defRPr sz="4800" b="1">
                <a:solidFill>
                  <a:schemeClr val="tx1"/>
                </a:solidFill>
                <a:ea typeface="Helvetica Neue"/>
                <a:cs typeface="Helvetica Neue"/>
                <a:sym typeface="Helvetica Neue"/>
              </a:defRPr>
            </a:pPr>
            <a:r>
              <a:rPr lang="it-IT"/>
              <a:t>1.3. Fonti di informazione sanitaria</a:t>
            </a:r>
            <a:endParaRPr lang="it-IT">
              <a:solidFill>
                <a:schemeClr val="tx1"/>
              </a:solidFill>
              <a:latin typeface="+mn-lt"/>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704319" y="2516860"/>
            <a:ext cx="11536221" cy="6424900"/>
          </a:xfrm>
          <a:prstGeom prst="rect">
            <a:avLst/>
          </a:prstGeom>
          <a:noFill/>
        </p:spPr>
        <p:txBody>
          <a:bodyPr wrap="square">
            <a:spAutoFit/>
          </a:bodyPr>
          <a:lstStyle/>
          <a:p>
            <a:pPr algn="just">
              <a:lnSpc>
                <a:spcPct val="107000"/>
              </a:lnSpc>
              <a:spcAft>
                <a:spcPts val="800"/>
              </a:spcAft>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Ci sono molte fonti di informazione sanitaria. </a:t>
            </a:r>
          </a:p>
          <a:p>
            <a:pPr algn="just">
              <a:lnSpc>
                <a:spcPct val="107000"/>
              </a:lnSpc>
              <a:spcAft>
                <a:spcPts val="800"/>
              </a:spcAft>
            </a:pPr>
            <a:endParaRPr lang="it-IT" sz="28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In primo luogo sono gli operatori sanitari — medici, infermieri e altro personale sanitario con cui il paziente entra in contatto </a:t>
            </a:r>
          </a:p>
          <a:p>
            <a:pPr marL="457200" indent="-457200" algn="just">
              <a:lnSpc>
                <a:spcPct val="107000"/>
              </a:lnSpc>
              <a:spcAft>
                <a:spcPts val="800"/>
              </a:spcAft>
              <a:buFont typeface="Arial" panose="020B0604020202020204" pitchFamily="34" charset="0"/>
              <a:buChar char="•"/>
            </a:pPr>
            <a:endParaRPr lang="it-IT" sz="28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Vari materiali stampati: materiale promozionale, brochure, riviste, giornali, libri</a:t>
            </a:r>
          </a:p>
          <a:p>
            <a:pPr marL="457200" indent="-457200" algn="just">
              <a:lnSpc>
                <a:spcPct val="107000"/>
              </a:lnSpc>
              <a:spcAft>
                <a:spcPts val="800"/>
              </a:spcAft>
              <a:buFont typeface="Arial" panose="020B0604020202020204" pitchFamily="34" charset="0"/>
              <a:buChar char="•"/>
            </a:pPr>
            <a:endParaRPr lang="it-IT" sz="28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Media: radio, TV, social network, e-information — Portali Internet</a:t>
            </a:r>
          </a:p>
          <a:p>
            <a:pPr marL="457200" indent="-457200" algn="just">
              <a:lnSpc>
                <a:spcPct val="107000"/>
              </a:lnSpc>
              <a:spcAft>
                <a:spcPts val="800"/>
              </a:spcAft>
              <a:buFont typeface="Arial" panose="020B0604020202020204" pitchFamily="34" charset="0"/>
              <a:buChar char="•"/>
            </a:pPr>
            <a:endParaRPr lang="it-IT" sz="28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Informazioni da altre persone: amici, famiglie, associazioni e pazienti incontrati durante il processo di trattamento.</a:t>
            </a:r>
          </a:p>
        </p:txBody>
      </p:sp>
      <mc:AlternateContent xmlns:mc="http://schemas.openxmlformats.org/markup-compatibility/2006">
        <mc:Choice xmlns:am3d="http://schemas.microsoft.com/office/drawing/2017/model3d" Requires="am3d">
          <p:graphicFrame>
            <p:nvGraphicFramePr>
              <p:cNvPr id="2" name="3D Model 1" descr="Doctor">
                <a:extLst>
                  <a:ext uri="{FF2B5EF4-FFF2-40B4-BE49-F238E27FC236}">
                    <a16:creationId xmlns:a16="http://schemas.microsoft.com/office/drawing/2014/main" id="{27C07EFD-D697-475A-B1BE-738763D7D99B}"/>
                  </a:ext>
                </a:extLst>
              </p:cNvPr>
              <p:cNvGraphicFramePr>
                <a:graphicFrameLocks noChangeAspect="1"/>
              </p:cNvGraphicFramePr>
              <p:nvPr>
                <p:extLst>
                  <p:ext uri="{D42A27DB-BD31-4B8C-83A1-F6EECF244321}">
                    <p14:modId xmlns:p14="http://schemas.microsoft.com/office/powerpoint/2010/main" val="187796421"/>
                  </p:ext>
                </p:extLst>
              </p:nvPr>
            </p:nvGraphicFramePr>
            <p:xfrm>
              <a:off x="16337610" y="2327336"/>
              <a:ext cx="1061743" cy="2159479"/>
            </p:xfrm>
            <a:graphic>
              <a:graphicData uri="http://schemas.microsoft.com/office/drawing/2017/model3d">
                <am3d:model3d r:embed="rId3">
                  <am3d:spPr>
                    <a:xfrm>
                      <a:off x="0" y="0"/>
                      <a:ext cx="1061743" cy="2159479"/>
                    </a:xfrm>
                    <a:prstGeom prst="rect">
                      <a:avLst/>
                    </a:prstGeom>
                  </am3d:spPr>
                  <am3d:camera>
                    <am3d:pos x="0" y="0" z="61659942"/>
                    <am3d:up dx="0" dy="36000000" dz="0"/>
                    <am3d:lookAt x="0" y="0" z="0"/>
                    <am3d:perspective fov="2700000"/>
                  </am3d:camera>
                  <am3d:trans>
                    <am3d:meterPerModelUnit n="3894814" d="1000000"/>
                    <am3d:preTrans dx="755319" dy="-18024929" dz="-2804266"/>
                    <am3d:scale>
                      <am3d:sx n="1000000" d="1000000"/>
                      <am3d:sy n="1000000" d="1000000"/>
                      <am3d:sz n="1000000" d="1000000"/>
                    </am3d:scale>
                    <am3d:rot ax="338631" ay="-1393111" az="-133853"/>
                    <am3d:postTrans dx="0" dy="0" dz="0"/>
                  </am3d:trans>
                  <am3d:raster rName="Office3DRenderer" rVer="16.0.8326">
                    <am3d:blip r:embed="rId4"/>
                  </am3d:raster>
                  <am3d:objViewport viewportSz="29332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Doctor">
                <a:extLst>
                  <a:ext uri="{FF2B5EF4-FFF2-40B4-BE49-F238E27FC236}">
                    <a16:creationId xmlns:a16="http://schemas.microsoft.com/office/drawing/2014/main" id="{27C07EFD-D697-475A-B1BE-738763D7D99B}"/>
                  </a:ext>
                </a:extLst>
              </p:cNvPr>
              <p:cNvPicPr>
                <a:picLocks noGrp="1" noRot="1" noChangeAspect="1" noMove="1" noResize="1" noEditPoints="1" noAdjustHandles="1" noChangeArrowheads="1" noChangeShapeType="1" noCrop="1"/>
              </p:cNvPicPr>
              <p:nvPr/>
            </p:nvPicPr>
            <p:blipFill>
              <a:blip r:embed="rId4"/>
              <a:stretch>
                <a:fillRect/>
              </a:stretch>
            </p:blipFill>
            <p:spPr>
              <a:xfrm>
                <a:off x="16337610" y="2327336"/>
                <a:ext cx="1061743" cy="2159479"/>
              </a:xfrm>
              <a:prstGeom prst="rect">
                <a:avLst/>
              </a:prstGeom>
            </p:spPr>
          </p:pic>
        </mc:Fallback>
      </mc:AlternateContent>
      <p:pic>
        <p:nvPicPr>
          <p:cNvPr id="1026" name="Picture 2" descr="How to Draw a Nurse - Really Easy Drawing Tutorial">
            <a:extLst>
              <a:ext uri="{FF2B5EF4-FFF2-40B4-BE49-F238E27FC236}">
                <a16:creationId xmlns:a16="http://schemas.microsoft.com/office/drawing/2014/main" id="{32E2BD03-10C5-43B7-972F-DC2E0F54755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960762" y="2192222"/>
            <a:ext cx="733107" cy="15995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ok Illustration Images - Free Download on Freepik">
            <a:extLst>
              <a:ext uri="{FF2B5EF4-FFF2-40B4-BE49-F238E27FC236}">
                <a16:creationId xmlns:a16="http://schemas.microsoft.com/office/drawing/2014/main" id="{2D69D5A9-07FC-4BB5-8295-2215B2FE9E6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057268" y="4197656"/>
            <a:ext cx="1958472" cy="195847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9" name="3D Model 8" descr="Group">
                <a:extLst>
                  <a:ext uri="{FF2B5EF4-FFF2-40B4-BE49-F238E27FC236}">
                    <a16:creationId xmlns:a16="http://schemas.microsoft.com/office/drawing/2014/main" id="{F6F1EC78-D463-4C16-A465-E084D9D630EF}"/>
                  </a:ext>
                </a:extLst>
              </p:cNvPr>
              <p:cNvGraphicFramePr>
                <a:graphicFrameLocks noChangeAspect="1"/>
              </p:cNvGraphicFramePr>
              <p:nvPr>
                <p:extLst>
                  <p:ext uri="{D42A27DB-BD31-4B8C-83A1-F6EECF244321}">
                    <p14:modId xmlns:p14="http://schemas.microsoft.com/office/powerpoint/2010/main" val="915674100"/>
                  </p:ext>
                </p:extLst>
              </p:nvPr>
            </p:nvGraphicFramePr>
            <p:xfrm>
              <a:off x="13713585" y="7944740"/>
              <a:ext cx="1713313" cy="1123172"/>
            </p:xfrm>
            <a:graphic>
              <a:graphicData uri="http://schemas.microsoft.com/office/drawing/2017/model3d">
                <am3d:model3d r:embed="rId7">
                  <am3d:spPr>
                    <a:xfrm>
                      <a:off x="0" y="0"/>
                      <a:ext cx="1713313" cy="1123172"/>
                    </a:xfrm>
                    <a:prstGeom prst="rect">
                      <a:avLst/>
                    </a:prstGeom>
                    <a:ln>
                      <a:solidFill>
                        <a:schemeClr val="accent2">
                          <a:lumMod val="60000"/>
                          <a:lumOff val="40000"/>
                        </a:schemeClr>
                      </a:solidFill>
                    </a:ln>
                    <a:effectLst>
                      <a:innerShdw blurRad="63500" dist="50800" dir="13500000">
                        <a:prstClr val="black">
                          <a:alpha val="50000"/>
                        </a:prstClr>
                      </a:innerShdw>
                    </a:effectLst>
                  </am3d:spPr>
                  <am3d:camera>
                    <am3d:pos x="0" y="0" z="67562836"/>
                    <am3d:up dx="0" dy="36000000" dz="0"/>
                    <am3d:lookAt x="0" y="0" z="0"/>
                    <am3d:perspective fov="2700000"/>
                  </am3d:camera>
                  <am3d:trans>
                    <am3d:meterPerModelUnit n="117406" d="1000000"/>
                    <am3d:preTrans dx="0" dy="-4526626" dz="0"/>
                    <am3d:scale>
                      <am3d:sx n="1000000" d="1000000"/>
                      <am3d:sy n="1000000" d="1000000"/>
                      <am3d:sz n="1000000" d="1000000"/>
                    </am3d:scale>
                    <am3d:rot ax="9689143" ay="1167732" az="10417991"/>
                    <am3d:postTrans dx="0" dy="0" dz="0"/>
                  </am3d:trans>
                  <am3d:raster rName="Office3DRenderer" rVer="16.0.8326">
                    <am3d:blip r:embed="rId8"/>
                  </am3d:raster>
                  <am3d:objViewport viewportSz="24367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Group">
                <a:extLst>
                  <a:ext uri="{FF2B5EF4-FFF2-40B4-BE49-F238E27FC236}">
                    <a16:creationId xmlns:a16="http://schemas.microsoft.com/office/drawing/2014/main" id="{F6F1EC78-D463-4C16-A465-E084D9D630EF}"/>
                  </a:ext>
                </a:extLst>
              </p:cNvPr>
              <p:cNvPicPr>
                <a:picLocks noGrp="1" noRot="1" noChangeAspect="1" noMove="1" noResize="1" noEditPoints="1" noAdjustHandles="1" noChangeArrowheads="1" noChangeShapeType="1" noCrop="1"/>
              </p:cNvPicPr>
              <p:nvPr/>
            </p:nvPicPr>
            <p:blipFill>
              <a:blip r:embed="rId8"/>
              <a:stretch>
                <a:fillRect/>
              </a:stretch>
            </p:blipFill>
            <p:spPr>
              <a:xfrm>
                <a:off x="13713585" y="7944740"/>
                <a:ext cx="1713313" cy="1123172"/>
              </a:xfrm>
              <a:prstGeom prst="rect">
                <a:avLst/>
              </a:prstGeom>
              <a:ln>
                <a:solidFill>
                  <a:schemeClr val="accent2">
                    <a:lumMod val="60000"/>
                    <a:lumOff val="40000"/>
                  </a:schemeClr>
                </a:solidFill>
              </a:ln>
              <a:effectLst>
                <a:innerShdw blurRad="63500" dist="50800" dir="13500000">
                  <a:prstClr val="black">
                    <a:alpha val="50000"/>
                  </a:prstClr>
                </a:innerShdw>
              </a:effectLst>
            </p:spPr>
          </p:pic>
        </mc:Fallback>
      </mc:AlternateContent>
      <p:pic>
        <p:nvPicPr>
          <p:cNvPr id="1032" name="Picture 8" descr="Mediji">
            <a:extLst>
              <a:ext uri="{FF2B5EF4-FFF2-40B4-BE49-F238E27FC236}">
                <a16:creationId xmlns:a16="http://schemas.microsoft.com/office/drawing/2014/main" id="{B262F0FE-D04B-4F30-B640-32A70477BD1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5899943" y="6014525"/>
            <a:ext cx="2106638" cy="2071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792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3" name="TextBox 2"/>
          <p:cNvSpPr txBox="1"/>
          <p:nvPr/>
        </p:nvSpPr>
        <p:spPr>
          <a:xfrm>
            <a:off x="9353006" y="9015394"/>
            <a:ext cx="6984604" cy="307777"/>
          </a:xfrm>
          <a:prstGeom prst="rect">
            <a:avLst/>
          </a:prstGeom>
          <a:noFill/>
        </p:spPr>
        <p:txBody>
          <a:bodyPr wrap="none">
            <a:spAutoFit/>
          </a:bodyPr>
          <a:lstStyle/>
          <a:p>
            <a:r>
              <a:t>Fonte: https://firstdraftnews.org/long-form-article/understanding-information-disorder/</a:t>
            </a:r>
          </a:p>
        </p:txBody>
      </p:sp>
      <p:sp>
        <p:nvSpPr>
          <p:cNvPr id="5" name="TextBox 4">
            <a:extLst>
              <a:ext uri="{FF2B5EF4-FFF2-40B4-BE49-F238E27FC236}">
                <a16:creationId xmlns:a16="http://schemas.microsoft.com/office/drawing/2014/main" id="{1699FA08-616C-41F5-9E6C-80AC51BDCC6E}"/>
              </a:ext>
            </a:extLst>
          </p:cNvPr>
          <p:cNvSpPr txBox="1"/>
          <p:nvPr/>
        </p:nvSpPr>
        <p:spPr>
          <a:xfrm>
            <a:off x="1704319" y="2403077"/>
            <a:ext cx="12509261" cy="6783332"/>
          </a:xfrm>
          <a:prstGeom prst="rect">
            <a:avLst/>
          </a:prstGeom>
          <a:noFill/>
        </p:spPr>
        <p:txBody>
          <a:bodyPr wrap="square">
            <a:spAutoFit/>
          </a:bodyPr>
          <a:lstStyle/>
          <a:p>
            <a:pPr algn="just">
              <a:lnSpc>
                <a:spcPct val="107000"/>
              </a:lnSpc>
              <a:spcAft>
                <a:spcPts val="800"/>
              </a:spcAft>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Detmer et al. (2003) dividono le fonti di informazione sanitaria in diversi gruppi, a seconda del modo in cui gli individui entrano in contatto con le informazioni:</a:t>
            </a:r>
          </a:p>
          <a:p>
            <a:pPr algn="just">
              <a:lnSpc>
                <a:spcPct val="107000"/>
              </a:lnSpc>
              <a:spcAft>
                <a:spcPts val="800"/>
              </a:spcAft>
            </a:pPr>
            <a:endParaRPr lang="it-IT" sz="28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attraverso contatti personali (con familiari o amici, medici, farmacisti, gruppi di supporto)</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attraverso ciò che sentono, vedono o leggono (in fonti fornite dal medico o da un'istituzione - opuscoli o documentazione sanitaria; nei media; o attraverso la formazione, vale a dire corsi e laboratori)</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ricerca attiva di informazioni (via Internet, fonti stampate, gruppi di pazienti)</a:t>
            </a:r>
          </a:p>
          <a:p>
            <a:pPr algn="just">
              <a:lnSpc>
                <a:spcPct val="107000"/>
              </a:lnSpc>
              <a:spcAft>
                <a:spcPts val="800"/>
              </a:spcAft>
            </a:pPr>
            <a:endParaRPr lang="it-IT" sz="28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E-informazione, vale a dire l'alfabetizzazione sanitaria digitale, è inclusa nel gruppo di </a:t>
            </a:r>
            <a:r>
              <a:rPr lang="it-IT" b="1"/>
              <a:t>ricerca attiva di informazioni sanitarie.</a:t>
            </a:r>
          </a:p>
          <a:p>
            <a:pPr marL="457200" indent="-457200" algn="just">
              <a:lnSpc>
                <a:spcPct val="107000"/>
              </a:lnSpc>
              <a:spcAft>
                <a:spcPts val="800"/>
              </a:spcAft>
              <a:buFont typeface="Arial" panose="020B0604020202020204" pitchFamily="34" charset="0"/>
              <a:buChar char="•"/>
            </a:pPr>
            <a:endParaRPr lang="it-IT" sz="280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
        <p:nvSpPr>
          <p:cNvPr id="6" name="Google Shape;118;p6">
            <a:extLst>
              <a:ext uri="{FF2B5EF4-FFF2-40B4-BE49-F238E27FC236}">
                <a16:creationId xmlns:a16="http://schemas.microsoft.com/office/drawing/2014/main" id="{99318614-3F26-4CEC-B240-A078D2F7439D}"/>
              </a:ext>
            </a:extLst>
          </p:cNvPr>
          <p:cNvSpPr txBox="1"/>
          <p:nvPr/>
        </p:nvSpPr>
        <p:spPr>
          <a:xfrm>
            <a:off x="1704319" y="1327382"/>
            <a:ext cx="10467517" cy="830956"/>
          </a:xfrm>
          <a:prstGeom prst="rect">
            <a:avLst/>
          </a:prstGeom>
          <a:noFill/>
          <a:ln>
            <a:noFill/>
          </a:ln>
        </p:spPr>
        <p:txBody>
          <a:bodyPr spcFirstLastPara="1" wrap="square" lIns="91425" tIns="45700" rIns="91425" bIns="45700" anchor="t" anchorCtr="0">
            <a:spAutoFit/>
          </a:bodyPr>
          <a:lstStyle/>
          <a:p>
            <a:pPr lvl="0">
              <a:defRPr sz="4800" b="1">
                <a:solidFill>
                  <a:schemeClr val="tx1"/>
                </a:solidFill>
                <a:ea typeface="Helvetica Neue"/>
                <a:cs typeface="Helvetica Neue"/>
                <a:sym typeface="Helvetica Neue"/>
              </a:defRPr>
            </a:pPr>
            <a:r>
              <a:rPr lang="it-IT"/>
              <a:t>1.3. Fonti di informazione sanitaria</a:t>
            </a:r>
            <a:endParaRPr lang="it-IT">
              <a:solidFill>
                <a:schemeClr val="tx1"/>
              </a:solidFill>
              <a:latin typeface="+mn-lt"/>
            </a:endParaRPr>
          </a:p>
        </p:txBody>
      </p:sp>
    </p:spTree>
    <p:extLst>
      <p:ext uri="{BB962C8B-B14F-4D97-AF65-F5344CB8AC3E}">
        <p14:creationId xmlns:p14="http://schemas.microsoft.com/office/powerpoint/2010/main" val="3339611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562969" y="1442895"/>
            <a:ext cx="13033873" cy="1569620"/>
          </a:xfrm>
          <a:prstGeom prst="rect">
            <a:avLst/>
          </a:prstGeom>
          <a:noFill/>
          <a:ln>
            <a:noFill/>
          </a:ln>
        </p:spPr>
        <p:txBody>
          <a:bodyPr spcFirstLastPara="1" wrap="square" lIns="91425" tIns="45700" rIns="91425" bIns="45700" anchor="t" anchorCtr="0">
            <a:spAutoFit/>
          </a:bodyPr>
          <a:lstStyle/>
          <a:p>
            <a:pPr lvl="0">
              <a:defRPr sz="4800" b="1">
                <a:solidFill>
                  <a:schemeClr val="tx1"/>
                </a:solidFill>
                <a:ea typeface="Helvetica Neue"/>
                <a:cs typeface="Helvetica Neue"/>
                <a:sym typeface="Helvetica Neue"/>
              </a:defRPr>
            </a:pPr>
            <a:r>
              <a:rPr lang="it-IT" dirty="0"/>
              <a:t>1.4. Collegamento dell'alfabetizzazione sanitaria con la salute e la qualità della vita</a:t>
            </a:r>
            <a:endParaRPr lang="it-IT" sz="4800" b="1" dirty="0">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562969" y="3352607"/>
            <a:ext cx="7044617" cy="5706755"/>
          </a:xfrm>
          <a:prstGeom prst="rect">
            <a:avLst/>
          </a:prstGeom>
          <a:noFill/>
        </p:spPr>
        <p:txBody>
          <a:bodyPr wrap="square">
            <a:spAutoFit/>
          </a:bodyPr>
          <a:lstStyle/>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L'alfabetizzazione sanitaria è citata come uno dei determinanti sociali della salute (Rowlands et al., 2017).</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La ricerca ha dimostrato che le persone con bassa alfabetizzazione sanitaria hanno più difficoltà ad accedere ai servizi sanitari, sono ricoverate più spesso, non seguono le raccomandazioni sanitarie (uso improprio di farmaci, non rispetto dei piani dietetici, mancanza di esercizio fisico, ecc.) e hanno meno probabilità di utilizzare misure di protezione preventiva e screening.</a:t>
            </a:r>
          </a:p>
        </p:txBody>
      </p:sp>
      <p:sp>
        <p:nvSpPr>
          <p:cNvPr id="6" name="Oval 5">
            <a:extLst>
              <a:ext uri="{FF2B5EF4-FFF2-40B4-BE49-F238E27FC236}">
                <a16:creationId xmlns:a16="http://schemas.microsoft.com/office/drawing/2014/main" id="{A89F7A28-D5CD-43BB-B87C-00B31351D2A8}"/>
              </a:ext>
            </a:extLst>
          </p:cNvPr>
          <p:cNvSpPr/>
          <p:nvPr/>
        </p:nvSpPr>
        <p:spPr>
          <a:xfrm>
            <a:off x="10062874" y="4649404"/>
            <a:ext cx="2659213" cy="2095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000">
                <a:ln w="0"/>
                <a:solidFill>
                  <a:srgbClr val="002060"/>
                </a:solidFill>
                <a:effectLst>
                  <a:outerShdw blurRad="38100" dist="19050" dir="2700000" algn="tl" rotWithShape="0">
                    <a:schemeClr val="dk1">
                      <a:alpha val="40000"/>
                    </a:schemeClr>
                  </a:outerShdw>
                </a:effectLst>
                <a:latin typeface="Calibri" panose="020F0502020204030204" pitchFamily="34" charset="0"/>
                <a:ea typeface="Yu Mincho" panose="02020400000000000000" pitchFamily="18" charset="-128"/>
                <a:cs typeface="Arial" panose="020B0604020202020204" pitchFamily="34" charset="0"/>
              </a:defRPr>
            </a:pPr>
            <a:r>
              <a:rPr lang="it-IT"/>
              <a:t>bassa alfabetizzazione sanitaria</a:t>
            </a:r>
            <a:endParaRPr lang="it-IT" sz="2000">
              <a:ln w="0"/>
              <a:solidFill>
                <a:srgbClr val="002060"/>
              </a:solidFill>
              <a:effectLst>
                <a:outerShdw blurRad="38100" dist="19050" dir="2700000" algn="tl" rotWithShape="0">
                  <a:schemeClr val="dk1">
                    <a:alpha val="40000"/>
                  </a:schemeClr>
                </a:outerShdw>
              </a:effectLst>
            </a:endParaRPr>
          </a:p>
        </p:txBody>
      </p:sp>
      <p:cxnSp>
        <p:nvCxnSpPr>
          <p:cNvPr id="8" name="Straight Arrow Connector 7">
            <a:extLst>
              <a:ext uri="{FF2B5EF4-FFF2-40B4-BE49-F238E27FC236}">
                <a16:creationId xmlns:a16="http://schemas.microsoft.com/office/drawing/2014/main" id="{D3314BEF-BC66-40F3-9674-412A628A564D}"/>
              </a:ext>
            </a:extLst>
          </p:cNvPr>
          <p:cNvCxnSpPr>
            <a:cxnSpLocks/>
          </p:cNvCxnSpPr>
          <p:nvPr/>
        </p:nvCxnSpPr>
        <p:spPr>
          <a:xfrm flipV="1">
            <a:off x="12224133" y="4599349"/>
            <a:ext cx="974509" cy="51682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4" name="Oval 13">
            <a:extLst>
              <a:ext uri="{FF2B5EF4-FFF2-40B4-BE49-F238E27FC236}">
                <a16:creationId xmlns:a16="http://schemas.microsoft.com/office/drawing/2014/main" id="{213C1467-F23A-462B-B2FE-62CF93CCCB42}"/>
              </a:ext>
            </a:extLst>
          </p:cNvPr>
          <p:cNvSpPr/>
          <p:nvPr/>
        </p:nvSpPr>
        <p:spPr>
          <a:xfrm>
            <a:off x="13658003" y="3620416"/>
            <a:ext cx="2060985" cy="18169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solidFill>
                  <a:srgbClr val="002060"/>
                </a:solidFill>
                <a:latin typeface="Calibri" panose="020F0502020204030204" pitchFamily="34" charset="0"/>
                <a:ea typeface="Yu Mincho" panose="02020400000000000000" pitchFamily="18" charset="-128"/>
                <a:cs typeface="Arial" panose="020B0604020202020204" pitchFamily="34" charset="0"/>
              </a:defRPr>
            </a:pPr>
            <a:r>
              <a:rPr lang="it-IT"/>
              <a:t>più probabilità di essere ricoverati in ospedale,</a:t>
            </a:r>
            <a:endParaRPr lang="it-IT">
              <a:solidFill>
                <a:srgbClr val="002060"/>
              </a:solidFill>
            </a:endParaRPr>
          </a:p>
        </p:txBody>
      </p:sp>
      <p:sp>
        <p:nvSpPr>
          <p:cNvPr id="15" name="Oval 14">
            <a:extLst>
              <a:ext uri="{FF2B5EF4-FFF2-40B4-BE49-F238E27FC236}">
                <a16:creationId xmlns:a16="http://schemas.microsoft.com/office/drawing/2014/main" id="{D2940993-535D-4223-96FF-81A4F6BD6F70}"/>
              </a:ext>
            </a:extLst>
          </p:cNvPr>
          <p:cNvSpPr/>
          <p:nvPr/>
        </p:nvSpPr>
        <p:spPr>
          <a:xfrm>
            <a:off x="13798977" y="5600512"/>
            <a:ext cx="2060985" cy="18169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solidFill>
                  <a:srgbClr val="002060"/>
                </a:solidFill>
              </a:defRPr>
            </a:pPr>
            <a:r>
              <a:rPr lang="it-IT"/>
              <a:t>non seguire le raccomandazioni sulla salute </a:t>
            </a:r>
            <a:endParaRPr lang="it-IT">
              <a:solidFill>
                <a:srgbClr val="002060"/>
              </a:solidFill>
            </a:endParaRPr>
          </a:p>
        </p:txBody>
      </p:sp>
      <p:sp>
        <p:nvSpPr>
          <p:cNvPr id="16" name="Oval 15">
            <a:extLst>
              <a:ext uri="{FF2B5EF4-FFF2-40B4-BE49-F238E27FC236}">
                <a16:creationId xmlns:a16="http://schemas.microsoft.com/office/drawing/2014/main" id="{CC4D7695-4149-4F36-9278-6ECADE6DAB9F}"/>
              </a:ext>
            </a:extLst>
          </p:cNvPr>
          <p:cNvSpPr/>
          <p:nvPr/>
        </p:nvSpPr>
        <p:spPr>
          <a:xfrm>
            <a:off x="12224133" y="7293515"/>
            <a:ext cx="2060985" cy="1646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solidFill>
                  <a:srgbClr val="002060"/>
                </a:solidFill>
              </a:defRPr>
            </a:pPr>
            <a:r>
              <a:rPr lang="it-IT"/>
              <a:t>meno probabilità di utilizzare misure di protezione preventiva e screening.</a:t>
            </a:r>
            <a:endParaRPr lang="it-IT">
              <a:solidFill>
                <a:srgbClr val="002060"/>
              </a:solidFill>
            </a:endParaRPr>
          </a:p>
        </p:txBody>
      </p:sp>
      <p:sp>
        <p:nvSpPr>
          <p:cNvPr id="17" name="Oval 16">
            <a:extLst>
              <a:ext uri="{FF2B5EF4-FFF2-40B4-BE49-F238E27FC236}">
                <a16:creationId xmlns:a16="http://schemas.microsoft.com/office/drawing/2014/main" id="{CF5EB805-0282-4C75-8BFA-9A22929768E4}"/>
              </a:ext>
            </a:extLst>
          </p:cNvPr>
          <p:cNvSpPr/>
          <p:nvPr/>
        </p:nvSpPr>
        <p:spPr>
          <a:xfrm>
            <a:off x="11774186" y="2921205"/>
            <a:ext cx="1883818" cy="14816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defRPr>
            </a:pPr>
            <a:r>
              <a:rPr lang="it-IT"/>
              <a:t>avere un accesso più difficile ai servizi sanitari</a:t>
            </a:r>
          </a:p>
        </p:txBody>
      </p:sp>
      <p:cxnSp>
        <p:nvCxnSpPr>
          <p:cNvPr id="28" name="Straight Arrow Connector 27">
            <a:extLst>
              <a:ext uri="{FF2B5EF4-FFF2-40B4-BE49-F238E27FC236}">
                <a16:creationId xmlns:a16="http://schemas.microsoft.com/office/drawing/2014/main" id="{0017988C-DFDE-47D2-99F6-15F4E3DB2196}"/>
              </a:ext>
            </a:extLst>
          </p:cNvPr>
          <p:cNvCxnSpPr>
            <a:cxnSpLocks/>
          </p:cNvCxnSpPr>
          <p:nvPr/>
        </p:nvCxnSpPr>
        <p:spPr>
          <a:xfrm flipV="1">
            <a:off x="11355516" y="3877227"/>
            <a:ext cx="418669" cy="71487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a:extLst>
              <a:ext uri="{FF2B5EF4-FFF2-40B4-BE49-F238E27FC236}">
                <a16:creationId xmlns:a16="http://schemas.microsoft.com/office/drawing/2014/main" id="{9AE607F3-5C87-4BEC-845A-455461C0C7C1}"/>
              </a:ext>
            </a:extLst>
          </p:cNvPr>
          <p:cNvCxnSpPr>
            <a:cxnSpLocks/>
          </p:cNvCxnSpPr>
          <p:nvPr/>
        </p:nvCxnSpPr>
        <p:spPr>
          <a:xfrm>
            <a:off x="11843640" y="6610600"/>
            <a:ext cx="500050" cy="80853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4" name="Straight Arrow Connector 33">
            <a:extLst>
              <a:ext uri="{FF2B5EF4-FFF2-40B4-BE49-F238E27FC236}">
                <a16:creationId xmlns:a16="http://schemas.microsoft.com/office/drawing/2014/main" id="{CF4D2E1B-7661-456A-816A-1208B9683B34}"/>
              </a:ext>
            </a:extLst>
          </p:cNvPr>
          <p:cNvCxnSpPr>
            <a:cxnSpLocks/>
          </p:cNvCxnSpPr>
          <p:nvPr/>
        </p:nvCxnSpPr>
        <p:spPr>
          <a:xfrm>
            <a:off x="12427985" y="5990247"/>
            <a:ext cx="1140408" cy="10718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556491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9DB37B-9375-4C07-91C8-CCB74BD1EABC}"/>
              </a:ext>
            </a:extLst>
          </p:cNvPr>
          <p:cNvPicPr>
            <a:picLocks noChangeAspect="1"/>
          </p:cNvPicPr>
          <p:nvPr/>
        </p:nvPicPr>
        <p:blipFill>
          <a:blip r:embed="rId2"/>
          <a:stretch>
            <a:fillRect/>
          </a:stretch>
        </p:blipFill>
        <p:spPr>
          <a:xfrm>
            <a:off x="8652894" y="3329131"/>
            <a:ext cx="8096250" cy="4905375"/>
          </a:xfrm>
          <a:prstGeom prst="rect">
            <a:avLst/>
          </a:prstGeom>
        </p:spPr>
      </p:pic>
      <p:sp>
        <p:nvSpPr>
          <p:cNvPr id="4" name="Rectangle 3">
            <a:extLst>
              <a:ext uri="{FF2B5EF4-FFF2-40B4-BE49-F238E27FC236}">
                <a16:creationId xmlns:a16="http://schemas.microsoft.com/office/drawing/2014/main" id="{FFB12784-C52C-48FA-909D-2C3171D80155}"/>
              </a:ext>
            </a:extLst>
          </p:cNvPr>
          <p:cNvSpPr/>
          <p:nvPr/>
        </p:nvSpPr>
        <p:spPr>
          <a:xfrm>
            <a:off x="8522208" y="8454598"/>
            <a:ext cx="9144000" cy="523220"/>
          </a:xfrm>
          <a:prstGeom prst="rect">
            <a:avLst/>
          </a:prstGeom>
        </p:spPr>
        <p:txBody>
          <a:bodyPr>
            <a:spAutoFit/>
          </a:bodyPr>
          <a:lstStyle/>
          <a:p>
            <a:r>
              <a:rPr lang="it-IT"/>
              <a:t>Centri per il controllo e la prevenzione delle malattie (CDC), Centro per la preparazione e la risposta: Disponibile presso:  https://www.cdc.gov/cpr/infographics/healthliteracy.htm</a:t>
            </a:r>
          </a:p>
        </p:txBody>
      </p:sp>
      <p:sp>
        <p:nvSpPr>
          <p:cNvPr id="7" name="Callout: Right Arrow 6">
            <a:extLst>
              <a:ext uri="{FF2B5EF4-FFF2-40B4-BE49-F238E27FC236}">
                <a16:creationId xmlns:a16="http://schemas.microsoft.com/office/drawing/2014/main" id="{3FB750B0-DAAA-402D-99E9-5517A087F6C3}"/>
              </a:ext>
            </a:extLst>
          </p:cNvPr>
          <p:cNvSpPr/>
          <p:nvPr/>
        </p:nvSpPr>
        <p:spPr>
          <a:xfrm>
            <a:off x="6565392" y="5097781"/>
            <a:ext cx="45719" cy="45719"/>
          </a:xfrm>
          <a:prstGeom prst="rightArrowCallout">
            <a:avLst>
              <a:gd name="adj1" fmla="val 25000"/>
              <a:gd name="adj2" fmla="val 50000"/>
              <a:gd name="adj3" fmla="val 25000"/>
              <a:gd name="adj4" fmla="val 7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9" name="Callout: Right Arrow 8">
            <a:extLst>
              <a:ext uri="{FF2B5EF4-FFF2-40B4-BE49-F238E27FC236}">
                <a16:creationId xmlns:a16="http://schemas.microsoft.com/office/drawing/2014/main" id="{B5A0A2D9-0272-4C49-8D1D-82AC177D8A1A}"/>
              </a:ext>
            </a:extLst>
          </p:cNvPr>
          <p:cNvSpPr/>
          <p:nvPr/>
        </p:nvSpPr>
        <p:spPr>
          <a:xfrm>
            <a:off x="1538856" y="4209051"/>
            <a:ext cx="6434712" cy="3145537"/>
          </a:xfrm>
          <a:prstGeom prst="rightArrowCallout">
            <a:avLst/>
          </a:prstGeom>
          <a:solidFill>
            <a:schemeClr val="bg1"/>
          </a:solidFill>
          <a:ln>
            <a:solidFill>
              <a:srgbClr val="0070C0"/>
            </a:solidFill>
          </a:ln>
          <a:effectLst>
            <a:outerShdw blurRad="50800" dist="38100" algn="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nchor="ctr"/>
          <a:lstStyle/>
          <a:p>
            <a:pPr algn="ctr">
              <a:defRPr sz="3200"/>
            </a:pPr>
            <a:r>
              <a:rPr lang="it-IT"/>
              <a:t>Risultati negativi sulla salute per i pazienti con bassa alfabetizzazione sanitaria</a:t>
            </a:r>
            <a:endParaRPr lang="it-IT" sz="3200"/>
          </a:p>
        </p:txBody>
      </p:sp>
      <p:sp>
        <p:nvSpPr>
          <p:cNvPr id="2" name="Google Shape;118;p6">
            <a:extLst>
              <a:ext uri="{FF2B5EF4-FFF2-40B4-BE49-F238E27FC236}">
                <a16:creationId xmlns:a16="http://schemas.microsoft.com/office/drawing/2014/main" id="{72BE49B7-9B6E-14B8-A7ED-CF72F36B9A36}"/>
              </a:ext>
            </a:extLst>
          </p:cNvPr>
          <p:cNvSpPr txBox="1"/>
          <p:nvPr/>
        </p:nvSpPr>
        <p:spPr>
          <a:xfrm>
            <a:off x="1562969" y="1442895"/>
            <a:ext cx="13033873" cy="1569620"/>
          </a:xfrm>
          <a:prstGeom prst="rect">
            <a:avLst/>
          </a:prstGeom>
          <a:noFill/>
          <a:ln>
            <a:noFill/>
          </a:ln>
        </p:spPr>
        <p:txBody>
          <a:bodyPr spcFirstLastPara="1" wrap="square" lIns="91425" tIns="45700" rIns="91425" bIns="45700" anchor="t" anchorCtr="0">
            <a:spAutoFit/>
          </a:bodyPr>
          <a:lstStyle/>
          <a:p>
            <a:pPr lvl="0">
              <a:defRPr sz="4800" b="1">
                <a:solidFill>
                  <a:schemeClr val="tx1"/>
                </a:solidFill>
                <a:ea typeface="Helvetica Neue"/>
                <a:cs typeface="Helvetica Neue"/>
                <a:sym typeface="Helvetica Neue"/>
              </a:defRPr>
            </a:pPr>
            <a:r>
              <a:rPr lang="it-IT" dirty="0"/>
              <a:t>1.4. Collegamento dell'alfabetizzazione sanitaria con la salute e la qualità della vita</a:t>
            </a:r>
            <a:endParaRPr lang="it-IT" sz="4800" b="1" dirty="0">
              <a:solidFill>
                <a:schemeClr val="tx1"/>
              </a:solidFill>
              <a:ea typeface="Helvetica Neue"/>
              <a:cs typeface="Helvetica Neue"/>
              <a:sym typeface="Helvetica Neue"/>
            </a:endParaRPr>
          </a:p>
        </p:txBody>
      </p:sp>
    </p:spTree>
    <p:extLst>
      <p:ext uri="{BB962C8B-B14F-4D97-AF65-F5344CB8AC3E}">
        <p14:creationId xmlns:p14="http://schemas.microsoft.com/office/powerpoint/2010/main" val="1377356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TextBox 4">
            <a:extLst>
              <a:ext uri="{FF2B5EF4-FFF2-40B4-BE49-F238E27FC236}">
                <a16:creationId xmlns:a16="http://schemas.microsoft.com/office/drawing/2014/main" id="{1699FA08-616C-41F5-9E6C-80AC51BDCC6E}"/>
              </a:ext>
            </a:extLst>
          </p:cNvPr>
          <p:cNvSpPr txBox="1"/>
          <p:nvPr/>
        </p:nvSpPr>
        <p:spPr>
          <a:xfrm>
            <a:off x="1344242" y="3491242"/>
            <a:ext cx="6935410" cy="1475404"/>
          </a:xfrm>
          <a:prstGeom prst="rect">
            <a:avLst/>
          </a:prstGeom>
          <a:noFill/>
        </p:spPr>
        <p:txBody>
          <a:bodyPr wrap="square">
            <a:spAutoFit/>
          </a:bodyPr>
          <a:lstStyle/>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Poiché la scarsa alfabetizzazione sanitaria incide sulla cattiva salute degli individui, pone anche un peso sulla comunità sociale.</a:t>
            </a:r>
            <a:endParaRPr lang="it-IT"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p:graphicFrame>
        <p:nvGraphicFramePr>
          <p:cNvPr id="4" name="Diagram 3">
            <a:extLst>
              <a:ext uri="{FF2B5EF4-FFF2-40B4-BE49-F238E27FC236}">
                <a16:creationId xmlns:a16="http://schemas.microsoft.com/office/drawing/2014/main" id="{05EA4B93-9278-4D93-A9A5-4EC94B9260EE}"/>
              </a:ext>
            </a:extLst>
          </p:cNvPr>
          <p:cNvGraphicFramePr/>
          <p:nvPr>
            <p:extLst>
              <p:ext uri="{D42A27DB-BD31-4B8C-83A1-F6EECF244321}">
                <p14:modId xmlns:p14="http://schemas.microsoft.com/office/powerpoint/2010/main" val="2217000735"/>
              </p:ext>
            </p:extLst>
          </p:nvPr>
        </p:nvGraphicFramePr>
        <p:xfrm>
          <a:off x="7988109" y="2743200"/>
          <a:ext cx="11247120" cy="6625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D1839AA-18D2-44F4-93E7-057DF58A798D}"/>
              </a:ext>
            </a:extLst>
          </p:cNvPr>
          <p:cNvSpPr txBox="1"/>
          <p:nvPr/>
        </p:nvSpPr>
        <p:spPr>
          <a:xfrm>
            <a:off x="9912098" y="5143500"/>
            <a:ext cx="1188718" cy="307777"/>
          </a:xfrm>
          <a:prstGeom prst="rect">
            <a:avLst/>
          </a:prstGeom>
          <a:noFill/>
        </p:spPr>
        <p:txBody>
          <a:bodyPr wrap="square">
            <a:spAutoFit/>
          </a:bodyPr>
          <a:lstStyle/>
          <a:p>
            <a:endParaRPr/>
          </a:p>
        </p:txBody>
      </p:sp>
      <p:pic>
        <p:nvPicPr>
          <p:cNvPr id="9" name="Graphic 8" descr="Arrow Counterclockwise curve">
            <a:extLst>
              <a:ext uri="{FF2B5EF4-FFF2-40B4-BE49-F238E27FC236}">
                <a16:creationId xmlns:a16="http://schemas.microsoft.com/office/drawing/2014/main" id="{FC5D36FC-AC43-4145-A1B8-876CC497FE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086758">
            <a:off x="6828559" y="5647349"/>
            <a:ext cx="2319100" cy="1874494"/>
          </a:xfrm>
          <a:prstGeom prst="rect">
            <a:avLst/>
          </a:prstGeom>
        </p:spPr>
      </p:pic>
      <p:sp>
        <p:nvSpPr>
          <p:cNvPr id="10" name="TextBox 9">
            <a:extLst>
              <a:ext uri="{FF2B5EF4-FFF2-40B4-BE49-F238E27FC236}">
                <a16:creationId xmlns:a16="http://schemas.microsoft.com/office/drawing/2014/main" id="{C730CBC8-1C8D-4857-9608-A1C279999972}"/>
              </a:ext>
            </a:extLst>
          </p:cNvPr>
          <p:cNvSpPr txBox="1"/>
          <p:nvPr/>
        </p:nvSpPr>
        <p:spPr>
          <a:xfrm>
            <a:off x="3842848" y="5544939"/>
            <a:ext cx="4297162" cy="1122808"/>
          </a:xfrm>
          <a:prstGeom prst="rect">
            <a:avLst/>
          </a:prstGeom>
          <a:noFill/>
        </p:spPr>
        <p:txBody>
          <a:bodyPr wrap="square">
            <a:spAutoFit/>
          </a:bodyPr>
          <a:lstStyle/>
          <a:p>
            <a:pPr algn="just">
              <a:lnSpc>
                <a:spcPct val="107000"/>
              </a:lnSpc>
              <a:spcAft>
                <a:spcPts val="800"/>
              </a:spcAft>
              <a:defRPr sz="3200" b="1">
                <a:solidFill>
                  <a:srgbClr val="0070C0"/>
                </a:solidFill>
                <a:latin typeface="Calibri" panose="020F0502020204030204" pitchFamily="34" charset="0"/>
                <a:ea typeface="Yu Mincho" panose="02020400000000000000" pitchFamily="18" charset="-128"/>
                <a:cs typeface="Arial" panose="020B0604020202020204" pitchFamily="34" charset="0"/>
              </a:defRPr>
            </a:pPr>
            <a:r>
              <a:rPr lang="it-IT" dirty="0"/>
              <a:t>Conseguenze per la salute</a:t>
            </a:r>
            <a:endParaRPr lang="it-IT" sz="2800" b="1"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
        <p:nvSpPr>
          <p:cNvPr id="2" name="Google Shape;118;p6">
            <a:extLst>
              <a:ext uri="{FF2B5EF4-FFF2-40B4-BE49-F238E27FC236}">
                <a16:creationId xmlns:a16="http://schemas.microsoft.com/office/drawing/2014/main" id="{E8B484C9-3962-268D-89FD-AD3B42A4AD35}"/>
              </a:ext>
            </a:extLst>
          </p:cNvPr>
          <p:cNvSpPr txBox="1"/>
          <p:nvPr/>
        </p:nvSpPr>
        <p:spPr>
          <a:xfrm>
            <a:off x="1562969" y="1442895"/>
            <a:ext cx="13033873" cy="1569620"/>
          </a:xfrm>
          <a:prstGeom prst="rect">
            <a:avLst/>
          </a:prstGeom>
          <a:noFill/>
          <a:ln>
            <a:noFill/>
          </a:ln>
        </p:spPr>
        <p:txBody>
          <a:bodyPr spcFirstLastPara="1" wrap="square" lIns="91425" tIns="45700" rIns="91425" bIns="45700" anchor="t" anchorCtr="0">
            <a:spAutoFit/>
          </a:bodyPr>
          <a:lstStyle/>
          <a:p>
            <a:pPr lvl="0">
              <a:defRPr sz="4800" b="1">
                <a:solidFill>
                  <a:schemeClr val="tx1"/>
                </a:solidFill>
                <a:ea typeface="Helvetica Neue"/>
                <a:cs typeface="Helvetica Neue"/>
                <a:sym typeface="Helvetica Neue"/>
              </a:defRPr>
            </a:pPr>
            <a:r>
              <a:rPr lang="it-IT" dirty="0"/>
              <a:t>1.4. Collegamento dell'alfabetizzazione sanitaria con la salute e la qualità della vita</a:t>
            </a:r>
            <a:endParaRPr lang="it-IT" sz="4800" b="1" dirty="0">
              <a:solidFill>
                <a:schemeClr val="tx1"/>
              </a:solidFill>
              <a:ea typeface="Helvetica Neue"/>
              <a:cs typeface="Helvetica Neue"/>
              <a:sym typeface="Helvetica Neue"/>
            </a:endParaRPr>
          </a:p>
        </p:txBody>
      </p:sp>
    </p:spTree>
    <p:extLst>
      <p:ext uri="{BB962C8B-B14F-4D97-AF65-F5344CB8AC3E}">
        <p14:creationId xmlns:p14="http://schemas.microsoft.com/office/powerpoint/2010/main" val="84005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2330"/>
            <a:ext cx="13210718" cy="1569620"/>
          </a:xfrm>
          <a:prstGeom prst="rect">
            <a:avLst/>
          </a:prstGeom>
          <a:noFill/>
          <a:ln>
            <a:noFill/>
          </a:ln>
        </p:spPr>
        <p:txBody>
          <a:bodyPr spcFirstLastPara="1" wrap="square" lIns="91425" tIns="45700" rIns="91425" bIns="45700" anchor="t" anchorCtr="0">
            <a:spAutoFit/>
          </a:bodyPr>
          <a:lstStyle/>
          <a:p>
            <a:pPr lvl="0">
              <a:defRPr sz="4800" b="1">
                <a:solidFill>
                  <a:schemeClr val="tx1"/>
                </a:solidFill>
                <a:ea typeface="Helvetica Neue"/>
                <a:cs typeface="Helvetica Neue"/>
                <a:sym typeface="Helvetica Neue"/>
              </a:defRPr>
            </a:pPr>
            <a:r>
              <a:rPr lang="it-IT"/>
              <a:t>1.4. Collegamento dell'alfabetizzazione sanitaria con la salute e la qualità della vita</a:t>
            </a:r>
            <a:endParaRPr lang="it-IT" sz="4800" b="1">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319724" y="3436657"/>
            <a:ext cx="6761896" cy="3648817"/>
          </a:xfrm>
          <a:prstGeom prst="rect">
            <a:avLst/>
          </a:prstGeom>
          <a:noFill/>
        </p:spPr>
        <p:txBody>
          <a:bodyPr wrap="square">
            <a:spAutoFit/>
          </a:bodyPr>
          <a:lstStyle/>
          <a:p>
            <a:pPr marL="457200" indent="-457200" algn="just">
              <a:lnSpc>
                <a:spcPct val="107000"/>
              </a:lnSpc>
              <a:spcAft>
                <a:spcPts val="800"/>
              </a:spcAft>
              <a:buFont typeface="Arial" panose="020B0604020202020204" pitchFamily="34" charset="0"/>
              <a:buChar char="•"/>
              <a:defRPr sz="24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Alti livelli di alfabetizzazione sanitaria sono associati a una migliore capacità di prendersi cura di se stessi, al controllo delle malattie croniche, a una maggiore disponibilità di servizi sanitari adeguati a costi inferiori e a migliori risultati sanitari e a una riduzione dell'incertezza relativa alla salute (Tardy e Hale, 1998), che contribuiscono notevolmente all'indipendenza e a una migliore qualità della vita.</a:t>
            </a:r>
          </a:p>
        </p:txBody>
      </p:sp>
      <p:sp>
        <p:nvSpPr>
          <p:cNvPr id="6" name="Oval 5">
            <a:extLst>
              <a:ext uri="{FF2B5EF4-FFF2-40B4-BE49-F238E27FC236}">
                <a16:creationId xmlns:a16="http://schemas.microsoft.com/office/drawing/2014/main" id="{06532FB8-B9E0-4E53-8EC8-A3DEA139BE6F}"/>
              </a:ext>
            </a:extLst>
          </p:cNvPr>
          <p:cNvSpPr/>
          <p:nvPr/>
        </p:nvSpPr>
        <p:spPr>
          <a:xfrm>
            <a:off x="10088012" y="4494237"/>
            <a:ext cx="2636705" cy="2095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000">
                <a:ln w="0"/>
                <a:solidFill>
                  <a:schemeClr val="tx1"/>
                </a:solidFill>
                <a:effectLst>
                  <a:outerShdw blurRad="38100" dist="19050" dir="2700000" algn="tl" rotWithShape="0">
                    <a:schemeClr val="dk1">
                      <a:alpha val="40000"/>
                    </a:schemeClr>
                  </a:outerShdw>
                </a:effectLst>
                <a:latin typeface="Calibri" panose="020F0502020204030204" pitchFamily="34" charset="0"/>
                <a:ea typeface="Yu Mincho" panose="02020400000000000000" pitchFamily="18" charset="-128"/>
                <a:cs typeface="Arial" panose="020B0604020202020204" pitchFamily="34" charset="0"/>
              </a:defRPr>
            </a:pPr>
            <a:r>
              <a:rPr lang="it-IT"/>
              <a:t>Alti livelli di alfabetizzazione sanitaria </a:t>
            </a:r>
            <a:endParaRPr lang="it-IT" sz="2000">
              <a:ln w="0"/>
              <a:solidFill>
                <a:schemeClr val="tx1"/>
              </a:solidFill>
              <a:effectLst>
                <a:outerShdw blurRad="38100" dist="19050" dir="2700000" algn="tl" rotWithShape="0">
                  <a:schemeClr val="dk1">
                    <a:alpha val="40000"/>
                  </a:schemeClr>
                </a:outerShdw>
              </a:effectLst>
            </a:endParaRPr>
          </a:p>
        </p:txBody>
      </p:sp>
      <p:cxnSp>
        <p:nvCxnSpPr>
          <p:cNvPr id="7" name="Straight Arrow Connector 6">
            <a:extLst>
              <a:ext uri="{FF2B5EF4-FFF2-40B4-BE49-F238E27FC236}">
                <a16:creationId xmlns:a16="http://schemas.microsoft.com/office/drawing/2014/main" id="{597DADF2-C3C2-466B-83B7-C7AAAD7EB136}"/>
              </a:ext>
            </a:extLst>
          </p:cNvPr>
          <p:cNvCxnSpPr>
            <a:cxnSpLocks/>
          </p:cNvCxnSpPr>
          <p:nvPr/>
        </p:nvCxnSpPr>
        <p:spPr>
          <a:xfrm flipV="1">
            <a:off x="11437825" y="3763145"/>
            <a:ext cx="573763" cy="45832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8" name="Straight Arrow Connector 7">
            <a:extLst>
              <a:ext uri="{FF2B5EF4-FFF2-40B4-BE49-F238E27FC236}">
                <a16:creationId xmlns:a16="http://schemas.microsoft.com/office/drawing/2014/main" id="{F3119D8D-E97A-4939-9572-91678FF40B63}"/>
              </a:ext>
            </a:extLst>
          </p:cNvPr>
          <p:cNvCxnSpPr>
            <a:cxnSpLocks/>
          </p:cNvCxnSpPr>
          <p:nvPr/>
        </p:nvCxnSpPr>
        <p:spPr>
          <a:xfrm flipV="1">
            <a:off x="12724717" y="4902651"/>
            <a:ext cx="847613" cy="16103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9" name="Straight Arrow Connector 8">
            <a:extLst>
              <a:ext uri="{FF2B5EF4-FFF2-40B4-BE49-F238E27FC236}">
                <a16:creationId xmlns:a16="http://schemas.microsoft.com/office/drawing/2014/main" id="{62C8F2CD-72E7-4E0E-BC53-C5A15FDACED1}"/>
              </a:ext>
            </a:extLst>
          </p:cNvPr>
          <p:cNvCxnSpPr>
            <a:cxnSpLocks/>
          </p:cNvCxnSpPr>
          <p:nvPr/>
        </p:nvCxnSpPr>
        <p:spPr>
          <a:xfrm>
            <a:off x="12807409" y="6016057"/>
            <a:ext cx="1041191" cy="19748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1" name="Straight Arrow Connector 10">
            <a:extLst>
              <a:ext uri="{FF2B5EF4-FFF2-40B4-BE49-F238E27FC236}">
                <a16:creationId xmlns:a16="http://schemas.microsoft.com/office/drawing/2014/main" id="{B7D647B2-335B-44FF-AD3B-F88091A6CD62}"/>
              </a:ext>
            </a:extLst>
          </p:cNvPr>
          <p:cNvCxnSpPr>
            <a:cxnSpLocks/>
          </p:cNvCxnSpPr>
          <p:nvPr/>
        </p:nvCxnSpPr>
        <p:spPr>
          <a:xfrm>
            <a:off x="12298252" y="6794129"/>
            <a:ext cx="773491" cy="24185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3" name="Oval 12">
            <a:extLst>
              <a:ext uri="{FF2B5EF4-FFF2-40B4-BE49-F238E27FC236}">
                <a16:creationId xmlns:a16="http://schemas.microsoft.com/office/drawing/2014/main" id="{2F64807B-B430-47D2-82AE-B39C62E9233C}"/>
              </a:ext>
            </a:extLst>
          </p:cNvPr>
          <p:cNvSpPr/>
          <p:nvPr/>
        </p:nvSpPr>
        <p:spPr>
          <a:xfrm>
            <a:off x="12194535" y="2816781"/>
            <a:ext cx="2060985" cy="15696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ln w="0"/>
                <a:solidFill>
                  <a:schemeClr val="tx1"/>
                </a:solidFill>
                <a:effectLst>
                  <a:outerShdw blurRad="38100" dist="19050" dir="2700000" algn="tl" rotWithShape="0">
                    <a:schemeClr val="dk1">
                      <a:alpha val="40000"/>
                    </a:schemeClr>
                  </a:outerShdw>
                </a:effectLst>
              </a:defRPr>
            </a:pPr>
            <a:r>
              <a:rPr lang="it-IT"/>
              <a:t>migliore capacità di prendersi cura di se stessi</a:t>
            </a:r>
          </a:p>
        </p:txBody>
      </p:sp>
      <p:sp>
        <p:nvSpPr>
          <p:cNvPr id="14" name="Oval 13">
            <a:extLst>
              <a:ext uri="{FF2B5EF4-FFF2-40B4-BE49-F238E27FC236}">
                <a16:creationId xmlns:a16="http://schemas.microsoft.com/office/drawing/2014/main" id="{B638BC3C-B753-48BB-851E-BBACF8A96D46}"/>
              </a:ext>
            </a:extLst>
          </p:cNvPr>
          <p:cNvSpPr/>
          <p:nvPr/>
        </p:nvSpPr>
        <p:spPr>
          <a:xfrm>
            <a:off x="14063518" y="3694724"/>
            <a:ext cx="2060985" cy="1728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ln w="0"/>
                <a:solidFill>
                  <a:schemeClr val="tx1"/>
                </a:solidFill>
                <a:effectLst>
                  <a:outerShdw blurRad="38100" dist="19050" dir="2700000" algn="tl" rotWithShape="0">
                    <a:schemeClr val="dk1">
                      <a:alpha val="40000"/>
                    </a:schemeClr>
                  </a:outerShdw>
                </a:effectLst>
              </a:defRPr>
            </a:pPr>
            <a:r>
              <a:rPr lang="it-IT"/>
              <a:t>controllo delle malattie croniche</a:t>
            </a:r>
          </a:p>
        </p:txBody>
      </p:sp>
      <p:sp>
        <p:nvSpPr>
          <p:cNvPr id="15" name="Oval 14">
            <a:extLst>
              <a:ext uri="{FF2B5EF4-FFF2-40B4-BE49-F238E27FC236}">
                <a16:creationId xmlns:a16="http://schemas.microsoft.com/office/drawing/2014/main" id="{1EA58870-F3C4-4B24-8254-417DFC02312D}"/>
              </a:ext>
            </a:extLst>
          </p:cNvPr>
          <p:cNvSpPr/>
          <p:nvPr/>
        </p:nvSpPr>
        <p:spPr>
          <a:xfrm>
            <a:off x="14123280" y="5609707"/>
            <a:ext cx="2060985" cy="15696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ln w="0"/>
                <a:solidFill>
                  <a:schemeClr val="tx1"/>
                </a:solidFill>
                <a:effectLst>
                  <a:outerShdw blurRad="38100" dist="19050" dir="2700000" algn="tl" rotWithShape="0">
                    <a:schemeClr val="dk1">
                      <a:alpha val="40000"/>
                    </a:schemeClr>
                  </a:outerShdw>
                </a:effectLst>
              </a:defRPr>
            </a:pPr>
            <a:r>
              <a:rPr lang="it-IT"/>
              <a:t>maggiore disponibilità di servizi sanitari adeguati a costi inferiori</a:t>
            </a:r>
          </a:p>
        </p:txBody>
      </p:sp>
      <p:sp>
        <p:nvSpPr>
          <p:cNvPr id="16" name="Oval 15">
            <a:extLst>
              <a:ext uri="{FF2B5EF4-FFF2-40B4-BE49-F238E27FC236}">
                <a16:creationId xmlns:a16="http://schemas.microsoft.com/office/drawing/2014/main" id="{8825FA63-86FA-4D70-A749-C98748655778}"/>
              </a:ext>
            </a:extLst>
          </p:cNvPr>
          <p:cNvSpPr/>
          <p:nvPr/>
        </p:nvSpPr>
        <p:spPr>
          <a:xfrm>
            <a:off x="12807409" y="7064681"/>
            <a:ext cx="2060985" cy="1632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ln w="0"/>
                <a:solidFill>
                  <a:schemeClr val="tx1"/>
                </a:solidFill>
                <a:effectLst>
                  <a:outerShdw blurRad="38100" dist="19050" dir="2700000" algn="tl" rotWithShape="0">
                    <a:schemeClr val="dk1">
                      <a:alpha val="40000"/>
                    </a:schemeClr>
                  </a:outerShdw>
                </a:effectLst>
              </a:defRPr>
            </a:pPr>
            <a:r>
              <a:rPr lang="it-IT"/>
              <a:t>migliori risultati in materia di salute</a:t>
            </a:r>
          </a:p>
        </p:txBody>
      </p:sp>
      <p:sp>
        <p:nvSpPr>
          <p:cNvPr id="23" name="Arrow: Left 22">
            <a:extLst>
              <a:ext uri="{FF2B5EF4-FFF2-40B4-BE49-F238E27FC236}">
                <a16:creationId xmlns:a16="http://schemas.microsoft.com/office/drawing/2014/main" id="{CB2B7099-BB0D-4A92-9F9D-FC5F27F74802}"/>
              </a:ext>
            </a:extLst>
          </p:cNvPr>
          <p:cNvSpPr/>
          <p:nvPr/>
        </p:nvSpPr>
        <p:spPr>
          <a:xfrm rot="19957232">
            <a:off x="10106503" y="6917383"/>
            <a:ext cx="1604896" cy="95712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000">
                <a:solidFill>
                  <a:srgbClr val="002060"/>
                </a:solidFill>
              </a:defRPr>
            </a:pPr>
            <a:r>
              <a:rPr lang="it-IT"/>
              <a:t>i risultati</a:t>
            </a:r>
          </a:p>
        </p:txBody>
      </p:sp>
      <p:sp>
        <p:nvSpPr>
          <p:cNvPr id="24" name="TextBox 23">
            <a:extLst>
              <a:ext uri="{FF2B5EF4-FFF2-40B4-BE49-F238E27FC236}">
                <a16:creationId xmlns:a16="http://schemas.microsoft.com/office/drawing/2014/main" id="{3DAAEC2A-B1FC-48E5-9024-74BDE36DFD1F}"/>
              </a:ext>
            </a:extLst>
          </p:cNvPr>
          <p:cNvSpPr txBox="1"/>
          <p:nvPr/>
        </p:nvSpPr>
        <p:spPr>
          <a:xfrm>
            <a:off x="6085102" y="7550947"/>
            <a:ext cx="3891209" cy="461665"/>
          </a:xfrm>
          <a:prstGeom prst="rect">
            <a:avLst/>
          </a:prstGeom>
          <a:noFill/>
        </p:spPr>
        <p:txBody>
          <a:bodyPr wrap="square">
            <a:spAutoFit/>
          </a:bodyPr>
          <a:lstStyle/>
          <a:p>
            <a:r>
              <a:rPr lang="it-IT" sz="2400" b="1"/>
              <a:t>INDIPENDENZA</a:t>
            </a:r>
            <a:r>
              <a:rPr lang="it-IT"/>
              <a:t>.</a:t>
            </a:r>
          </a:p>
        </p:txBody>
      </p:sp>
      <p:sp>
        <p:nvSpPr>
          <p:cNvPr id="25" name="Arrow: Curved Right 24">
            <a:extLst>
              <a:ext uri="{FF2B5EF4-FFF2-40B4-BE49-F238E27FC236}">
                <a16:creationId xmlns:a16="http://schemas.microsoft.com/office/drawing/2014/main" id="{BB456CAB-77F8-4B2F-88CF-9DD71C5936C5}"/>
              </a:ext>
            </a:extLst>
          </p:cNvPr>
          <p:cNvSpPr/>
          <p:nvPr/>
        </p:nvSpPr>
        <p:spPr>
          <a:xfrm rot="7189752">
            <a:off x="8730341" y="6604298"/>
            <a:ext cx="940654"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solidFill>
            </a:endParaRPr>
          </a:p>
        </p:txBody>
      </p:sp>
      <p:sp>
        <p:nvSpPr>
          <p:cNvPr id="27" name="Arrow: Curved Right 26">
            <a:extLst>
              <a:ext uri="{FF2B5EF4-FFF2-40B4-BE49-F238E27FC236}">
                <a16:creationId xmlns:a16="http://schemas.microsoft.com/office/drawing/2014/main" id="{2ADACA78-70E8-4996-8E1E-9157F11BDEDC}"/>
              </a:ext>
            </a:extLst>
          </p:cNvPr>
          <p:cNvSpPr/>
          <p:nvPr/>
        </p:nvSpPr>
        <p:spPr>
          <a:xfrm rot="20904589">
            <a:off x="8540166" y="7924998"/>
            <a:ext cx="940654"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solidFill>
            </a:endParaRPr>
          </a:p>
        </p:txBody>
      </p:sp>
      <p:sp>
        <p:nvSpPr>
          <p:cNvPr id="31" name="TextBox 30">
            <a:extLst>
              <a:ext uri="{FF2B5EF4-FFF2-40B4-BE49-F238E27FC236}">
                <a16:creationId xmlns:a16="http://schemas.microsoft.com/office/drawing/2014/main" id="{56083B61-8A45-4452-A81E-FEE332A7B3EA}"/>
              </a:ext>
            </a:extLst>
          </p:cNvPr>
          <p:cNvSpPr txBox="1"/>
          <p:nvPr/>
        </p:nvSpPr>
        <p:spPr>
          <a:xfrm>
            <a:off x="9593399" y="8792321"/>
            <a:ext cx="5274995" cy="461665"/>
          </a:xfrm>
          <a:prstGeom prst="rect">
            <a:avLst/>
          </a:prstGeom>
          <a:noFill/>
        </p:spPr>
        <p:txBody>
          <a:bodyPr wrap="square">
            <a:spAutoFit/>
          </a:bodyPr>
          <a:lstStyle/>
          <a:p>
            <a:pPr>
              <a:defRPr sz="2400" b="1"/>
            </a:pPr>
            <a:r>
              <a:rPr lang="it-IT"/>
              <a:t>MIGLIORE QUALITÀ DELLA VITA</a:t>
            </a:r>
          </a:p>
        </p:txBody>
      </p:sp>
    </p:spTree>
    <p:extLst>
      <p:ext uri="{BB962C8B-B14F-4D97-AF65-F5344CB8AC3E}">
        <p14:creationId xmlns:p14="http://schemas.microsoft.com/office/powerpoint/2010/main" val="2167755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2383176" cy="1569620"/>
          </a:xfrm>
          <a:prstGeom prst="rect">
            <a:avLst/>
          </a:prstGeom>
          <a:noFill/>
          <a:ln>
            <a:noFill/>
          </a:ln>
        </p:spPr>
        <p:txBody>
          <a:bodyPr spcFirstLastPara="1" wrap="square" lIns="91425" tIns="45700" rIns="91425" bIns="45700" anchor="t" anchorCtr="0">
            <a:spAutoFit/>
          </a:bodyPr>
          <a:lstStyle/>
          <a:p>
            <a:pPr lvl="0">
              <a:defRPr sz="4800" b="1">
                <a:solidFill>
                  <a:schemeClr val="tx1"/>
                </a:solidFill>
                <a:ea typeface="Helvetica Neue"/>
                <a:cs typeface="Helvetica Neue"/>
                <a:sym typeface="Helvetica Neue"/>
              </a:defRPr>
            </a:pPr>
            <a:r>
              <a:rPr lang="it-IT"/>
              <a:t>1.5. Alfabetizzazione in materia di sanità digitale</a:t>
            </a:r>
          </a:p>
        </p:txBody>
      </p:sp>
      <p:sp>
        <p:nvSpPr>
          <p:cNvPr id="5" name="TextBox 4">
            <a:extLst>
              <a:ext uri="{FF2B5EF4-FFF2-40B4-BE49-F238E27FC236}">
                <a16:creationId xmlns:a16="http://schemas.microsoft.com/office/drawing/2014/main" id="{1699FA08-616C-41F5-9E6C-80AC51BDCC6E}"/>
              </a:ext>
            </a:extLst>
          </p:cNvPr>
          <p:cNvSpPr txBox="1"/>
          <p:nvPr/>
        </p:nvSpPr>
        <p:spPr>
          <a:xfrm>
            <a:off x="1403918" y="3398317"/>
            <a:ext cx="7540668" cy="5245731"/>
          </a:xfrm>
          <a:prstGeom prst="rect">
            <a:avLst/>
          </a:prstGeom>
          <a:noFill/>
        </p:spPr>
        <p:txBody>
          <a:bodyPr wrap="square">
            <a:spAutoFit/>
          </a:bodyPr>
          <a:lstStyle/>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L'uso delle tecnologie dell'informazione per la salute richiede l'alfabetizzazione sanitaria digitale / elettronica - la capacità di leggere, utilizzare un computer, cercare informazioni, comprendere e contestualizzare le informazioni sulla salute </a:t>
            </a:r>
            <a:endParaRPr lang="it-IT"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L'alfabetizzazione sanitaria digitale / elettronica richiede la capacità di un individuo di cercare, trovare, valutare e applicare informazioni dall'ambiente elettronico per risolvere un problema di salute</a:t>
            </a:r>
            <a:endParaRPr lang="it-IT"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AutoShape 2" descr="Detalji su u opisu iza slike">
            <a:extLst>
              <a:ext uri="{FF2B5EF4-FFF2-40B4-BE49-F238E27FC236}">
                <a16:creationId xmlns:a16="http://schemas.microsoft.com/office/drawing/2014/main" id="{A1743740-B1AD-4926-A301-C087454DA537}"/>
              </a:ext>
            </a:extLst>
          </p:cNvPr>
          <p:cNvSpPr>
            <a:spLocks noChangeAspect="1" noChangeArrowheads="1"/>
          </p:cNvSpPr>
          <p:nvPr/>
        </p:nvSpPr>
        <p:spPr bwMode="auto">
          <a:xfrm>
            <a:off x="8991599" y="246647"/>
            <a:ext cx="5049253" cy="50492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a:p>
        </p:txBody>
      </p:sp>
      <p:pic>
        <p:nvPicPr>
          <p:cNvPr id="6" name="Picture 5">
            <a:extLst>
              <a:ext uri="{FF2B5EF4-FFF2-40B4-BE49-F238E27FC236}">
                <a16:creationId xmlns:a16="http://schemas.microsoft.com/office/drawing/2014/main" id="{ED9DFB60-8D97-4DFE-8B28-86D791333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19778" y="2597253"/>
            <a:ext cx="7077186" cy="5739063"/>
          </a:xfrm>
          <a:prstGeom prst="rect">
            <a:avLst/>
          </a:prstGeom>
        </p:spPr>
      </p:pic>
      <p:sp>
        <p:nvSpPr>
          <p:cNvPr id="7" name="Rectangle 6">
            <a:extLst>
              <a:ext uri="{FF2B5EF4-FFF2-40B4-BE49-F238E27FC236}">
                <a16:creationId xmlns:a16="http://schemas.microsoft.com/office/drawing/2014/main" id="{32B59B33-612C-4D6B-8D23-46CE96F9C8A4}"/>
              </a:ext>
            </a:extLst>
          </p:cNvPr>
          <p:cNvSpPr/>
          <p:nvPr/>
        </p:nvSpPr>
        <p:spPr>
          <a:xfrm>
            <a:off x="10298888" y="8874531"/>
            <a:ext cx="8566769" cy="276999"/>
          </a:xfrm>
          <a:prstGeom prst="rect">
            <a:avLst/>
          </a:prstGeom>
        </p:spPr>
        <p:txBody>
          <a:bodyPr wrap="square">
            <a:spAutoFit/>
          </a:bodyPr>
          <a:lstStyle/>
          <a:p>
            <a:pPr>
              <a:defRPr sz="1200"/>
            </a:pPr>
            <a:r>
              <a:t>https://onlinelibrary.wiley.com/cms/asset/bb72cf2d-4135-4fe2-8d7d-3d2641df5bc3/hpja387-fig-0001-m.jpg</a:t>
            </a:r>
          </a:p>
        </p:txBody>
      </p:sp>
    </p:spTree>
    <p:extLst>
      <p:ext uri="{BB962C8B-B14F-4D97-AF65-F5344CB8AC3E}">
        <p14:creationId xmlns:p14="http://schemas.microsoft.com/office/powerpoint/2010/main" val="24294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TextBox 4">
            <a:extLst>
              <a:ext uri="{FF2B5EF4-FFF2-40B4-BE49-F238E27FC236}">
                <a16:creationId xmlns:a16="http://schemas.microsoft.com/office/drawing/2014/main" id="{1699FA08-616C-41F5-9E6C-80AC51BDCC6E}"/>
              </a:ext>
            </a:extLst>
          </p:cNvPr>
          <p:cNvSpPr txBox="1"/>
          <p:nvPr/>
        </p:nvSpPr>
        <p:spPr>
          <a:xfrm>
            <a:off x="1126435" y="2480061"/>
            <a:ext cx="7854727" cy="7031216"/>
          </a:xfrm>
          <a:prstGeom prst="rect">
            <a:avLst/>
          </a:prstGeom>
          <a:noFill/>
        </p:spPr>
        <p:txBody>
          <a:bodyPr wrap="square">
            <a:spAutoFit/>
          </a:bodyPr>
          <a:lstStyle/>
          <a:p>
            <a:pPr marL="457200" indent="-457200" algn="just">
              <a:lnSpc>
                <a:spcPct val="107000"/>
              </a:lnSpc>
              <a:spcAft>
                <a:spcPts val="800"/>
              </a:spcAft>
              <a:buFont typeface="Arial" panose="020B0604020202020204" pitchFamily="34" charset="0"/>
              <a:buChar char="•"/>
            </a:pPr>
            <a:endParaRPr lang="it-IT" sz="280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Con l'aumento della fascia di età anziana, la domanda di formazione nell'alfabetizzazione sanitaria elettronica per navigare e comprendere meglio le informazioni sanitarie elettroniche è aumentata anche nei paesi sviluppati.</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L'alfabetizzazione sanitaria elettronica basata su computer (alfabetizzazione sanitaria elettronica) è progettata per facilitare l'accesso alle informazioni, ai servizi e alle cure sanitarie.</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Un aspetto importante della ricerca di informazioni sanitarie su Internet è il ruolo attivo delle persone nella ricerca e nella selezione delle informazioni desiderate. </a:t>
            </a:r>
          </a:p>
        </p:txBody>
      </p:sp>
      <p:pic>
        <p:nvPicPr>
          <p:cNvPr id="6" name="Picture 5">
            <a:extLst>
              <a:ext uri="{FF2B5EF4-FFF2-40B4-BE49-F238E27FC236}">
                <a16:creationId xmlns:a16="http://schemas.microsoft.com/office/drawing/2014/main" id="{85A7D8E8-A544-4929-90D8-57B52DBC75B1}"/>
              </a:ext>
            </a:extLst>
          </p:cNvPr>
          <p:cNvPicPr>
            <a:picLocks noChangeAspect="1"/>
          </p:cNvPicPr>
          <p:nvPr/>
        </p:nvPicPr>
        <p:blipFill>
          <a:blip r:embed="rId3"/>
          <a:stretch>
            <a:fillRect/>
          </a:stretch>
        </p:blipFill>
        <p:spPr>
          <a:xfrm>
            <a:off x="10250780" y="3188458"/>
            <a:ext cx="7239000" cy="5000625"/>
          </a:xfrm>
          <a:prstGeom prst="rect">
            <a:avLst/>
          </a:prstGeom>
        </p:spPr>
      </p:pic>
      <p:sp>
        <p:nvSpPr>
          <p:cNvPr id="7" name="Rectangle 6">
            <a:extLst>
              <a:ext uri="{FF2B5EF4-FFF2-40B4-BE49-F238E27FC236}">
                <a16:creationId xmlns:a16="http://schemas.microsoft.com/office/drawing/2014/main" id="{8C46BAD9-2730-40C7-A47F-8298D2E855F4}"/>
              </a:ext>
            </a:extLst>
          </p:cNvPr>
          <p:cNvSpPr/>
          <p:nvPr/>
        </p:nvSpPr>
        <p:spPr>
          <a:xfrm>
            <a:off x="10674533" y="8859142"/>
            <a:ext cx="5505033" cy="276999"/>
          </a:xfrm>
          <a:prstGeom prst="rect">
            <a:avLst/>
          </a:prstGeom>
        </p:spPr>
        <p:txBody>
          <a:bodyPr wrap="none">
            <a:spAutoFit/>
          </a:bodyPr>
          <a:lstStyle/>
          <a:p>
            <a:pPr>
              <a:defRPr sz="1200"/>
            </a:pPr>
            <a:r>
              <a:t>https://www.adiva.hr/wp-content/uploads/2021/09/shutterstock_686237878.jpg</a:t>
            </a:r>
          </a:p>
        </p:txBody>
      </p:sp>
      <p:sp>
        <p:nvSpPr>
          <p:cNvPr id="2" name="Google Shape;118;p6">
            <a:extLst>
              <a:ext uri="{FF2B5EF4-FFF2-40B4-BE49-F238E27FC236}">
                <a16:creationId xmlns:a16="http://schemas.microsoft.com/office/drawing/2014/main" id="{DA73C461-D30B-2938-0F73-120618954A0F}"/>
              </a:ext>
            </a:extLst>
          </p:cNvPr>
          <p:cNvSpPr txBox="1"/>
          <p:nvPr/>
        </p:nvSpPr>
        <p:spPr>
          <a:xfrm>
            <a:off x="1657676" y="1273969"/>
            <a:ext cx="12383176" cy="1569620"/>
          </a:xfrm>
          <a:prstGeom prst="rect">
            <a:avLst/>
          </a:prstGeom>
          <a:noFill/>
          <a:ln>
            <a:noFill/>
          </a:ln>
        </p:spPr>
        <p:txBody>
          <a:bodyPr spcFirstLastPara="1" wrap="square" lIns="91425" tIns="45700" rIns="91425" bIns="45700" anchor="t" anchorCtr="0">
            <a:spAutoFit/>
          </a:bodyPr>
          <a:lstStyle/>
          <a:p>
            <a:pPr lvl="0">
              <a:defRPr sz="4800" b="1">
                <a:solidFill>
                  <a:schemeClr val="tx1"/>
                </a:solidFill>
                <a:ea typeface="Helvetica Neue"/>
                <a:cs typeface="Helvetica Neue"/>
                <a:sym typeface="Helvetica Neue"/>
              </a:defRPr>
            </a:pPr>
            <a:r>
              <a:rPr lang="it-IT"/>
              <a:t>1.5. Alfabetizzazione in materia di sanità digitale</a:t>
            </a:r>
          </a:p>
        </p:txBody>
      </p:sp>
    </p:spTree>
    <p:extLst>
      <p:ext uri="{BB962C8B-B14F-4D97-AF65-F5344CB8AC3E}">
        <p14:creationId xmlns:p14="http://schemas.microsoft.com/office/powerpoint/2010/main" val="1547211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TextBox 4">
            <a:extLst>
              <a:ext uri="{FF2B5EF4-FFF2-40B4-BE49-F238E27FC236}">
                <a16:creationId xmlns:a16="http://schemas.microsoft.com/office/drawing/2014/main" id="{1699FA08-616C-41F5-9E6C-80AC51BDCC6E}"/>
              </a:ext>
            </a:extLst>
          </p:cNvPr>
          <p:cNvSpPr txBox="1"/>
          <p:nvPr/>
        </p:nvSpPr>
        <p:spPr>
          <a:xfrm>
            <a:off x="1159917" y="3054863"/>
            <a:ext cx="8672770" cy="4631461"/>
          </a:xfrm>
          <a:prstGeom prst="rect">
            <a:avLst/>
          </a:prstGeom>
          <a:noFill/>
        </p:spPr>
        <p:txBody>
          <a:bodyPr wrap="square">
            <a:spAutoFit/>
          </a:bodyPr>
          <a:lstStyle/>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La ricerca tra gli anziani ha dimostrato che il risultato della ricerca di informazioni sanitarie su Internet è lo sviluppo di una strategia per affrontare malattie o condizioni specifiche</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che coloro che utilizzano questo metodo per ottenere informazioni credano nel contenuto su Internet</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acquisire nuove conoscenze</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e correggere il loro comportamento di salute</a:t>
            </a:r>
          </a:p>
          <a:p>
            <a:pPr algn="just">
              <a:lnSpc>
                <a:spcPct val="107000"/>
              </a:lnSpc>
              <a:spcAft>
                <a:spcPts val="800"/>
              </a:spcAft>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                                                           (</a:t>
            </a:r>
            <a:r>
              <a:rPr lang="it-IT" dirty="0" err="1"/>
              <a:t>Pourrazavi</a:t>
            </a:r>
            <a:r>
              <a:rPr lang="it-IT" dirty="0"/>
              <a:t> et al., 2020)</a:t>
            </a:r>
          </a:p>
        </p:txBody>
      </p:sp>
      <p:graphicFrame>
        <p:nvGraphicFramePr>
          <p:cNvPr id="4" name="Diagram 3">
            <a:extLst>
              <a:ext uri="{FF2B5EF4-FFF2-40B4-BE49-F238E27FC236}">
                <a16:creationId xmlns:a16="http://schemas.microsoft.com/office/drawing/2014/main" id="{A9ACF719-0466-4A41-ABE2-E8FEE981CBFD}"/>
              </a:ext>
            </a:extLst>
          </p:cNvPr>
          <p:cNvGraphicFramePr/>
          <p:nvPr>
            <p:extLst>
              <p:ext uri="{D42A27DB-BD31-4B8C-83A1-F6EECF244321}">
                <p14:modId xmlns:p14="http://schemas.microsoft.com/office/powerpoint/2010/main" val="2069160028"/>
              </p:ext>
            </p:extLst>
          </p:nvPr>
        </p:nvGraphicFramePr>
        <p:xfrm>
          <a:off x="11411712" y="2378204"/>
          <a:ext cx="7778496" cy="6363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Google Shape;118;p6">
            <a:extLst>
              <a:ext uri="{FF2B5EF4-FFF2-40B4-BE49-F238E27FC236}">
                <a16:creationId xmlns:a16="http://schemas.microsoft.com/office/drawing/2014/main" id="{EC058EBD-3C1D-6335-3283-653D0685B433}"/>
              </a:ext>
            </a:extLst>
          </p:cNvPr>
          <p:cNvSpPr txBox="1"/>
          <p:nvPr/>
        </p:nvSpPr>
        <p:spPr>
          <a:xfrm>
            <a:off x="1657676" y="1273969"/>
            <a:ext cx="12383176" cy="1569620"/>
          </a:xfrm>
          <a:prstGeom prst="rect">
            <a:avLst/>
          </a:prstGeom>
          <a:noFill/>
          <a:ln>
            <a:noFill/>
          </a:ln>
        </p:spPr>
        <p:txBody>
          <a:bodyPr spcFirstLastPara="1" wrap="square" lIns="91425" tIns="45700" rIns="91425" bIns="45700" anchor="t" anchorCtr="0">
            <a:spAutoFit/>
          </a:bodyPr>
          <a:lstStyle/>
          <a:p>
            <a:pPr lvl="0">
              <a:defRPr sz="4800" b="1">
                <a:solidFill>
                  <a:schemeClr val="tx1"/>
                </a:solidFill>
                <a:ea typeface="Helvetica Neue"/>
                <a:cs typeface="Helvetica Neue"/>
                <a:sym typeface="Helvetica Neue"/>
              </a:defRPr>
            </a:pPr>
            <a:r>
              <a:rPr lang="it-IT" dirty="0"/>
              <a:t>1.5. Alfabetizzazione in materia di sanità digitale</a:t>
            </a:r>
          </a:p>
        </p:txBody>
      </p:sp>
    </p:spTree>
    <p:extLst>
      <p:ext uri="{BB962C8B-B14F-4D97-AF65-F5344CB8AC3E}">
        <p14:creationId xmlns:p14="http://schemas.microsoft.com/office/powerpoint/2010/main" val="1069752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p:nvPr/>
        </p:nvSpPr>
        <p:spPr>
          <a:xfrm>
            <a:off x="1872669" y="1143111"/>
            <a:ext cx="336103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defRPr sz="4800" b="1">
                <a:solidFill>
                  <a:srgbClr val="00CCFF"/>
                </a:solidFill>
                <a:latin typeface="+mn-lt"/>
                <a:ea typeface="Helvetica Neue"/>
                <a:cs typeface="Helvetica Neue"/>
                <a:sym typeface="Helvetica Neue"/>
              </a:defRPr>
            </a:pPr>
            <a:r>
              <a:t>Indice</a:t>
            </a:r>
            <a:endParaRPr sz="4800">
              <a:solidFill>
                <a:srgbClr val="00CCFF"/>
              </a:solidFill>
              <a:latin typeface="+mn-lt"/>
            </a:endParaRPr>
          </a:p>
        </p:txBody>
      </p:sp>
      <p:sp>
        <p:nvSpPr>
          <p:cNvPr id="58" name="Google Shape;58;p2"/>
          <p:cNvSpPr txBox="1"/>
          <p:nvPr/>
        </p:nvSpPr>
        <p:spPr>
          <a:xfrm>
            <a:off x="1559701" y="3286308"/>
            <a:ext cx="15447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defRPr sz="4800" b="1">
                <a:solidFill>
                  <a:srgbClr val="33CCFF"/>
                </a:solidFill>
                <a:latin typeface="+mn-lt"/>
                <a:ea typeface="Helvetica Neue"/>
                <a:cs typeface="Helvetica Neue"/>
                <a:sym typeface="Helvetica Neue"/>
              </a:defRPr>
            </a:pPr>
            <a:r>
              <a:t>1</a:t>
            </a:r>
            <a:endParaRPr>
              <a:solidFill>
                <a:srgbClr val="33CCFF"/>
              </a:solidFill>
              <a:latin typeface="+mn-lt"/>
            </a:endParaRPr>
          </a:p>
        </p:txBody>
      </p:sp>
      <p:sp>
        <p:nvSpPr>
          <p:cNvPr id="59" name="Google Shape;59;p2"/>
          <p:cNvSpPr txBox="1"/>
          <p:nvPr/>
        </p:nvSpPr>
        <p:spPr>
          <a:xfrm>
            <a:off x="1637912" y="5515721"/>
            <a:ext cx="15447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defRPr sz="4800" b="1">
                <a:solidFill>
                  <a:srgbClr val="33CCFF"/>
                </a:solidFill>
                <a:latin typeface="+mn-lt"/>
                <a:ea typeface="Helvetica Neue"/>
                <a:cs typeface="Helvetica Neue"/>
                <a:sym typeface="Helvetica Neue"/>
              </a:defRPr>
            </a:pPr>
            <a:r>
              <a:t>2</a:t>
            </a:r>
            <a:endParaRPr>
              <a:solidFill>
                <a:srgbClr val="33CCFF"/>
              </a:solidFill>
              <a:latin typeface="+mn-lt"/>
            </a:endParaRPr>
          </a:p>
        </p:txBody>
      </p:sp>
      <p:sp>
        <p:nvSpPr>
          <p:cNvPr id="60" name="Google Shape;60;p2"/>
          <p:cNvSpPr txBox="1"/>
          <p:nvPr/>
        </p:nvSpPr>
        <p:spPr>
          <a:xfrm>
            <a:off x="1700408" y="7411090"/>
            <a:ext cx="15447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defRPr sz="4800" b="1">
                <a:solidFill>
                  <a:srgbClr val="33CCFF"/>
                </a:solidFill>
                <a:latin typeface="+mn-lt"/>
                <a:ea typeface="Helvetica Neue"/>
                <a:cs typeface="Helvetica Neue"/>
                <a:sym typeface="Helvetica Neue"/>
              </a:defRPr>
            </a:pPr>
            <a:r>
              <a:t>3</a:t>
            </a:r>
            <a:endParaRPr>
              <a:solidFill>
                <a:srgbClr val="33CCFF"/>
              </a:solidFill>
              <a:latin typeface="+mn-lt"/>
            </a:endParaRPr>
          </a:p>
        </p:txBody>
      </p:sp>
      <p:sp>
        <p:nvSpPr>
          <p:cNvPr id="61" name="Google Shape;61;p2"/>
          <p:cNvSpPr txBox="1"/>
          <p:nvPr/>
        </p:nvSpPr>
        <p:spPr>
          <a:xfrm>
            <a:off x="2369439" y="2793784"/>
            <a:ext cx="2935381" cy="1569620"/>
          </a:xfrm>
          <a:prstGeom prst="rect">
            <a:avLst/>
          </a:prstGeom>
          <a:noFill/>
          <a:ln>
            <a:noFill/>
          </a:ln>
        </p:spPr>
        <p:txBody>
          <a:bodyPr spcFirstLastPara="1" wrap="square" lIns="91425" tIns="45700" rIns="91425" bIns="45700" anchor="t" anchorCtr="0">
            <a:spAutoFit/>
          </a:bodyPr>
          <a:lstStyle/>
          <a:p>
            <a:pPr lvl="0">
              <a:defRPr sz="2400">
                <a:solidFill>
                  <a:schemeClr val="dk1"/>
                </a:solidFill>
                <a:latin typeface="+mn-lt"/>
                <a:ea typeface="Helvetica Neue"/>
                <a:cs typeface="Helvetica Neue"/>
                <a:sym typeface="Helvetica Neue"/>
              </a:defRPr>
            </a:pPr>
            <a:r>
              <a:rPr lang="it-IT"/>
              <a:t>Comprendere il concetto di alfabetizzazione sanitaria</a:t>
            </a:r>
          </a:p>
        </p:txBody>
      </p:sp>
      <p:sp>
        <p:nvSpPr>
          <p:cNvPr id="62" name="Google Shape;62;p2"/>
          <p:cNvSpPr txBox="1"/>
          <p:nvPr/>
        </p:nvSpPr>
        <p:spPr>
          <a:xfrm>
            <a:off x="2330182" y="5515762"/>
            <a:ext cx="2935381" cy="1200288"/>
          </a:xfrm>
          <a:prstGeom prst="rect">
            <a:avLst/>
          </a:prstGeom>
          <a:noFill/>
          <a:ln>
            <a:noFill/>
          </a:ln>
        </p:spPr>
        <p:txBody>
          <a:bodyPr spcFirstLastPara="1" wrap="square" lIns="91425" tIns="45700" rIns="91425" bIns="45700" anchor="t" anchorCtr="0">
            <a:spAutoFit/>
          </a:bodyPr>
          <a:lstStyle/>
          <a:p>
            <a:pPr lvl="0">
              <a:defRPr sz="2400">
                <a:latin typeface="+mn-lt"/>
              </a:defRPr>
            </a:pPr>
            <a:r>
              <a:rPr lang="it-IT" dirty="0"/>
              <a:t>Identificazione della disinformazione sanitaria</a:t>
            </a:r>
            <a:endParaRPr lang="it-IT" sz="2400" dirty="0">
              <a:latin typeface="+mn-lt"/>
            </a:endParaRPr>
          </a:p>
        </p:txBody>
      </p:sp>
      <p:sp>
        <p:nvSpPr>
          <p:cNvPr id="63" name="Google Shape;63;p2"/>
          <p:cNvSpPr txBox="1"/>
          <p:nvPr/>
        </p:nvSpPr>
        <p:spPr>
          <a:xfrm>
            <a:off x="2355569" y="7376548"/>
            <a:ext cx="2935381" cy="830956"/>
          </a:xfrm>
          <a:prstGeom prst="rect">
            <a:avLst/>
          </a:prstGeom>
          <a:noFill/>
          <a:ln>
            <a:noFill/>
          </a:ln>
        </p:spPr>
        <p:txBody>
          <a:bodyPr spcFirstLastPara="1" wrap="square" lIns="91425" tIns="45700" rIns="91425" bIns="45700" anchor="t" anchorCtr="0">
            <a:spAutoFit/>
          </a:bodyPr>
          <a:lstStyle/>
          <a:p>
            <a:pPr lvl="0">
              <a:defRPr sz="2400">
                <a:solidFill>
                  <a:schemeClr val="dk1"/>
                </a:solidFill>
                <a:latin typeface="+mn-lt"/>
                <a:ea typeface="Helvetica Neue"/>
                <a:cs typeface="Helvetica Neue"/>
                <a:sym typeface="Helvetica Neue"/>
              </a:defRPr>
            </a:pPr>
            <a:r>
              <a:rPr lang="it-IT" dirty="0"/>
              <a:t>Comportamento online responsabile</a:t>
            </a:r>
            <a:endParaRPr lang="it-IT" dirty="0">
              <a:latin typeface="+mn-lt"/>
            </a:endParaRPr>
          </a:p>
        </p:txBody>
      </p:sp>
      <p:sp>
        <p:nvSpPr>
          <p:cNvPr id="70" name="Google Shape;70;p2"/>
          <p:cNvSpPr/>
          <p:nvPr/>
        </p:nvSpPr>
        <p:spPr>
          <a:xfrm>
            <a:off x="5074811" y="1558609"/>
            <a:ext cx="303203" cy="3382026"/>
          </a:xfrm>
          <a:prstGeom prst="lef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71" name="Google Shape;71;p2"/>
          <p:cNvSpPr/>
          <p:nvPr/>
        </p:nvSpPr>
        <p:spPr>
          <a:xfrm>
            <a:off x="5107514" y="7058210"/>
            <a:ext cx="270499" cy="1938952"/>
          </a:xfrm>
          <a:prstGeom prst="lef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72" name="Google Shape;72;p2"/>
          <p:cNvSpPr/>
          <p:nvPr/>
        </p:nvSpPr>
        <p:spPr>
          <a:xfrm rot="10800000" flipH="1">
            <a:off x="4999238" y="5229246"/>
            <a:ext cx="345325" cy="1540953"/>
          </a:xfrm>
          <a:prstGeom prst="lef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76" name="Google Shape;76;p2"/>
          <p:cNvSpPr txBox="1"/>
          <p:nvPr/>
        </p:nvSpPr>
        <p:spPr>
          <a:xfrm>
            <a:off x="5470469" y="6934470"/>
            <a:ext cx="6378576" cy="1938952"/>
          </a:xfrm>
          <a:prstGeom prst="rect">
            <a:avLst/>
          </a:prstGeom>
          <a:noFill/>
          <a:ln>
            <a:noFill/>
          </a:ln>
        </p:spPr>
        <p:txBody>
          <a:bodyPr spcFirstLastPara="1" wrap="square" lIns="91425" tIns="45700" rIns="91425" bIns="45700" anchor="t" anchorCtr="0">
            <a:spAutoFit/>
          </a:bodyPr>
          <a:lstStyle/>
          <a:p>
            <a:pPr>
              <a:defRPr sz="2400">
                <a:latin typeface="+mn-lt"/>
              </a:defRPr>
            </a:pPr>
            <a:r>
              <a:rPr lang="it-IT"/>
              <a:t>3.1. Modi per riconoscere la disinformazione nel settore sanitario</a:t>
            </a:r>
          </a:p>
          <a:p>
            <a:pPr>
              <a:defRPr sz="2400">
                <a:latin typeface="+mn-lt"/>
              </a:defRPr>
            </a:pPr>
            <a:r>
              <a:rPr lang="it-IT"/>
              <a:t>3.2. Uso responsabile delle fonti online di informazioni sanitarie </a:t>
            </a:r>
          </a:p>
          <a:p>
            <a:pPr>
              <a:defRPr sz="2400">
                <a:latin typeface="+mn-lt"/>
              </a:defRPr>
            </a:pPr>
            <a:r>
              <a:rPr lang="it-IT"/>
              <a:t>3.3. Comportamento online responsabile</a:t>
            </a:r>
          </a:p>
        </p:txBody>
      </p:sp>
      <p:sp>
        <p:nvSpPr>
          <p:cNvPr id="67" name="Google Shape;67;p2"/>
          <p:cNvSpPr txBox="1"/>
          <p:nvPr/>
        </p:nvSpPr>
        <p:spPr>
          <a:xfrm>
            <a:off x="5304820" y="1631365"/>
            <a:ext cx="7303086" cy="3046948"/>
          </a:xfrm>
          <a:prstGeom prst="rect">
            <a:avLst/>
          </a:prstGeom>
          <a:noFill/>
          <a:ln>
            <a:noFill/>
          </a:ln>
        </p:spPr>
        <p:txBody>
          <a:bodyPr spcFirstLastPara="1" wrap="square" lIns="91425" tIns="45700" rIns="91425" bIns="45700" anchor="t" anchorCtr="0">
            <a:spAutoFit/>
          </a:bodyPr>
          <a:lstStyle/>
          <a:p>
            <a:pPr>
              <a:defRPr sz="2400"/>
            </a:pPr>
            <a:r>
              <a:rPr lang="it-IT" dirty="0"/>
              <a:t>1.1. Definizione di alfabetizzazione sanitaria</a:t>
            </a:r>
          </a:p>
          <a:p>
            <a:pPr>
              <a:defRPr sz="2400"/>
            </a:pPr>
            <a:r>
              <a:rPr lang="it-IT" dirty="0"/>
              <a:t>1.2. Livelli di alfabetizzazione sanitaria</a:t>
            </a:r>
          </a:p>
          <a:p>
            <a:pPr>
              <a:defRPr sz="2400"/>
            </a:pPr>
            <a:r>
              <a:rPr lang="it-IT" dirty="0"/>
              <a:t>1.3. Fonti di informazione sanitaria</a:t>
            </a:r>
          </a:p>
          <a:p>
            <a:pPr>
              <a:defRPr sz="2400"/>
            </a:pPr>
            <a:r>
              <a:rPr lang="it-IT" dirty="0"/>
              <a:t>1.4. Collegamento dell'alfabetizzazione sanitaria con la salute e la qualità della vita</a:t>
            </a:r>
          </a:p>
          <a:p>
            <a:pPr>
              <a:defRPr sz="2400"/>
            </a:pPr>
            <a:r>
              <a:rPr lang="it-IT" dirty="0"/>
              <a:t>1.5. Alfabetizzazione in materia di sanità digitale</a:t>
            </a:r>
          </a:p>
          <a:p>
            <a:pPr>
              <a:defRPr sz="2400"/>
            </a:pPr>
            <a:r>
              <a:rPr lang="it-IT" dirty="0"/>
              <a:t>1.6. Motivi alla base della disinformazione</a:t>
            </a:r>
          </a:p>
          <a:p>
            <a:pPr>
              <a:defRPr sz="2400"/>
            </a:pPr>
            <a:r>
              <a:rPr lang="it-IT" dirty="0"/>
              <a:t>1.7. Il ruolo dei social media</a:t>
            </a:r>
          </a:p>
        </p:txBody>
      </p:sp>
      <p:sp>
        <p:nvSpPr>
          <p:cNvPr id="73" name="Google Shape;73;p2"/>
          <p:cNvSpPr txBox="1"/>
          <p:nvPr/>
        </p:nvSpPr>
        <p:spPr>
          <a:xfrm>
            <a:off x="5407598" y="5271874"/>
            <a:ext cx="7070907" cy="1938952"/>
          </a:xfrm>
          <a:prstGeom prst="rect">
            <a:avLst/>
          </a:prstGeom>
          <a:noFill/>
          <a:ln>
            <a:noFill/>
          </a:ln>
        </p:spPr>
        <p:txBody>
          <a:bodyPr spcFirstLastPara="1" wrap="square" lIns="91425" tIns="45700" rIns="91425" bIns="45700" anchor="t" anchorCtr="0">
            <a:spAutoFit/>
          </a:bodyPr>
          <a:lstStyle/>
          <a:p>
            <a:pPr lvl="0">
              <a:defRPr sz="2400">
                <a:latin typeface="+mn-lt"/>
              </a:defRPr>
            </a:pPr>
            <a:r>
              <a:rPr lang="it-IT" dirty="0"/>
              <a:t>2.1. Credibilità dei contenuti — Come identificare la disinformazione?</a:t>
            </a:r>
          </a:p>
          <a:p>
            <a:pPr lvl="0">
              <a:defRPr sz="2400">
                <a:latin typeface="+mn-lt"/>
              </a:defRPr>
            </a:pPr>
            <a:r>
              <a:rPr lang="it-IT" dirty="0"/>
              <a:t>2.2. Come identificare la credibilità delle fonti?</a:t>
            </a:r>
          </a:p>
          <a:p>
            <a:pPr lvl="0">
              <a:defRPr sz="2400">
                <a:latin typeface="+mn-lt"/>
              </a:defRPr>
            </a:pPr>
            <a:r>
              <a:rPr lang="it-IT" dirty="0"/>
              <a:t>2.3. Modalità di verifica delle fonti e dei fatti</a:t>
            </a:r>
          </a:p>
          <a:p>
            <a:pPr lvl="0"/>
            <a:endParaRPr lang="it-IT" sz="2400" dirty="0">
              <a:latin typeface="+mn-lt"/>
            </a:endParaRPr>
          </a:p>
        </p:txBody>
      </p:sp>
      <p:pic>
        <p:nvPicPr>
          <p:cNvPr id="5122" name="Picture 2" descr="Pogled sa strane na siluetu ženske glave okružene s pet ikona na temu komunikacije.">
            <a:extLst>
              <a:ext uri="{FF2B5EF4-FFF2-40B4-BE49-F238E27FC236}">
                <a16:creationId xmlns:a16="http://schemas.microsoft.com/office/drawing/2014/main" id="{30071F52-1A95-4643-A54C-E4517DF2C1D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40794" y="2021442"/>
            <a:ext cx="5688945" cy="53896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7E6916-5242-4BDE-AC26-238A329BF2F9}"/>
              </a:ext>
            </a:extLst>
          </p:cNvPr>
          <p:cNvSpPr/>
          <p:nvPr/>
        </p:nvSpPr>
        <p:spPr>
          <a:xfrm>
            <a:off x="11754853" y="8997162"/>
            <a:ext cx="6533147" cy="276999"/>
          </a:xfrm>
          <a:prstGeom prst="rect">
            <a:avLst/>
          </a:prstGeom>
        </p:spPr>
        <p:txBody>
          <a:bodyPr wrap="square">
            <a:spAutoFit/>
          </a:bodyPr>
          <a:lstStyle/>
          <a:p>
            <a:pPr>
              <a:defRPr sz="1200"/>
            </a:pPr>
            <a:r>
              <a:t>https://reemahealth.com/wp-content/uploads/2023/02/HealthLiteracy_Header-1600x1192.png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TextBox 4">
            <a:extLst>
              <a:ext uri="{FF2B5EF4-FFF2-40B4-BE49-F238E27FC236}">
                <a16:creationId xmlns:a16="http://schemas.microsoft.com/office/drawing/2014/main" id="{1699FA08-616C-41F5-9E6C-80AC51BDCC6E}"/>
              </a:ext>
            </a:extLst>
          </p:cNvPr>
          <p:cNvSpPr txBox="1"/>
          <p:nvPr/>
        </p:nvSpPr>
        <p:spPr>
          <a:xfrm>
            <a:off x="1440494" y="2843589"/>
            <a:ext cx="8672770" cy="6438301"/>
          </a:xfrm>
          <a:prstGeom prst="rect">
            <a:avLst/>
          </a:prstGeom>
          <a:noFill/>
        </p:spPr>
        <p:txBody>
          <a:bodyPr wrap="square">
            <a:spAutoFit/>
          </a:bodyPr>
          <a:lstStyle/>
          <a:p>
            <a:pPr marL="457200" indent="-457200" algn="just">
              <a:lnSpc>
                <a:spcPct val="107000"/>
              </a:lnSpc>
              <a:spcAft>
                <a:spcPts val="800"/>
              </a:spcAft>
              <a:buFont typeface="Arial" panose="020B0604020202020204" pitchFamily="34" charset="0"/>
              <a:buChar char="•"/>
              <a:defRPr sz="32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Il contenuto su Internet è meno regolamentato e più "sensibile" alla commercializzazione di informazioni false e non verificate. </a:t>
            </a:r>
          </a:p>
          <a:p>
            <a:pPr marL="457200" indent="-457200" algn="just">
              <a:lnSpc>
                <a:spcPct val="107000"/>
              </a:lnSpc>
              <a:spcAft>
                <a:spcPts val="800"/>
              </a:spcAft>
              <a:buFont typeface="Arial" panose="020B0604020202020204" pitchFamily="34" charset="0"/>
              <a:buChar char="•"/>
            </a:pPr>
            <a:endParaRPr lang="it-IT" sz="32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32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Altre fonti di informazioni sanitarie come libri, riviste o televisione meno "sensibili"</a:t>
            </a:r>
          </a:p>
          <a:p>
            <a:pPr marL="457200" indent="-457200" algn="just">
              <a:lnSpc>
                <a:spcPct val="107000"/>
              </a:lnSpc>
              <a:spcAft>
                <a:spcPts val="800"/>
              </a:spcAft>
              <a:buFont typeface="Arial" panose="020B0604020202020204" pitchFamily="34" charset="0"/>
              <a:buChar char="•"/>
            </a:pPr>
            <a:endParaRPr lang="it-IT" sz="32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32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Gli individui devono essere critici quando si utilizzano contenuti pubblici</a:t>
            </a:r>
          </a:p>
          <a:p>
            <a:pPr marL="457200" indent="-457200" algn="just">
              <a:lnSpc>
                <a:spcPct val="107000"/>
              </a:lnSpc>
              <a:spcAft>
                <a:spcPts val="800"/>
              </a:spcAft>
              <a:buFont typeface="Arial" panose="020B0604020202020204" pitchFamily="34" charset="0"/>
              <a:buChar char="•"/>
            </a:pPr>
            <a:endParaRPr lang="it-IT" sz="320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it-IT" sz="280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pic>
        <p:nvPicPr>
          <p:cNvPr id="4" name="Imagen 3">
            <a:extLst>
              <a:ext uri="{FF2B5EF4-FFF2-40B4-BE49-F238E27FC236}">
                <a16:creationId xmlns:a16="http://schemas.microsoft.com/office/drawing/2014/main" id="{C872C3F8-5BF2-9C36-347A-D50BCDB70131}"/>
              </a:ext>
            </a:extLst>
          </p:cNvPr>
          <p:cNvPicPr>
            <a:picLocks noChangeAspect="1"/>
          </p:cNvPicPr>
          <p:nvPr/>
        </p:nvPicPr>
        <p:blipFill>
          <a:blip r:embed="rId3"/>
          <a:stretch>
            <a:fillRect/>
          </a:stretch>
        </p:blipFill>
        <p:spPr>
          <a:xfrm>
            <a:off x="12283596" y="2843589"/>
            <a:ext cx="4563910" cy="4486990"/>
          </a:xfrm>
          <a:prstGeom prst="rect">
            <a:avLst/>
          </a:prstGeom>
        </p:spPr>
      </p:pic>
      <p:sp>
        <p:nvSpPr>
          <p:cNvPr id="2" name="Google Shape;118;p6">
            <a:extLst>
              <a:ext uri="{FF2B5EF4-FFF2-40B4-BE49-F238E27FC236}">
                <a16:creationId xmlns:a16="http://schemas.microsoft.com/office/drawing/2014/main" id="{4CBA5A03-BF48-5D0A-7D47-69A4DE6CFACF}"/>
              </a:ext>
            </a:extLst>
          </p:cNvPr>
          <p:cNvSpPr txBox="1"/>
          <p:nvPr/>
        </p:nvSpPr>
        <p:spPr>
          <a:xfrm>
            <a:off x="1657676" y="1273969"/>
            <a:ext cx="12383176" cy="1569620"/>
          </a:xfrm>
          <a:prstGeom prst="rect">
            <a:avLst/>
          </a:prstGeom>
          <a:noFill/>
          <a:ln>
            <a:noFill/>
          </a:ln>
        </p:spPr>
        <p:txBody>
          <a:bodyPr spcFirstLastPara="1" wrap="square" lIns="91425" tIns="45700" rIns="91425" bIns="45700" anchor="t" anchorCtr="0">
            <a:spAutoFit/>
          </a:bodyPr>
          <a:lstStyle/>
          <a:p>
            <a:pPr lvl="0">
              <a:defRPr sz="4800" b="1">
                <a:solidFill>
                  <a:schemeClr val="tx1"/>
                </a:solidFill>
                <a:ea typeface="Helvetica Neue"/>
                <a:cs typeface="Helvetica Neue"/>
                <a:sym typeface="Helvetica Neue"/>
              </a:defRPr>
            </a:pPr>
            <a:r>
              <a:rPr lang="it-IT"/>
              <a:t>1.5. Alfabetizzazione in materia di sanità digitale</a:t>
            </a:r>
          </a:p>
        </p:txBody>
      </p:sp>
    </p:spTree>
    <p:extLst>
      <p:ext uri="{BB962C8B-B14F-4D97-AF65-F5344CB8AC3E}">
        <p14:creationId xmlns:p14="http://schemas.microsoft.com/office/powerpoint/2010/main" val="2953535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3" name="TextBox 2"/>
          <p:cNvSpPr txBox="1"/>
          <p:nvPr/>
        </p:nvSpPr>
        <p:spPr>
          <a:xfrm>
            <a:off x="9353006" y="9015394"/>
            <a:ext cx="6984604" cy="307777"/>
          </a:xfrm>
          <a:prstGeom prst="rect">
            <a:avLst/>
          </a:prstGeom>
          <a:noFill/>
        </p:spPr>
        <p:txBody>
          <a:bodyPr wrap="none">
            <a:spAutoFit/>
          </a:bodyPr>
          <a:lstStyle/>
          <a:p>
            <a:r>
              <a:t>Fonte: https://firstdraftnews.org/long-form-article/understanding-information-disorder/</a:t>
            </a:r>
          </a:p>
        </p:txBody>
      </p:sp>
      <p:sp>
        <p:nvSpPr>
          <p:cNvPr id="5" name="TextBox 4">
            <a:extLst>
              <a:ext uri="{FF2B5EF4-FFF2-40B4-BE49-F238E27FC236}">
                <a16:creationId xmlns:a16="http://schemas.microsoft.com/office/drawing/2014/main" id="{1699FA08-616C-41F5-9E6C-80AC51BDCC6E}"/>
              </a:ext>
            </a:extLst>
          </p:cNvPr>
          <p:cNvSpPr txBox="1"/>
          <p:nvPr/>
        </p:nvSpPr>
        <p:spPr>
          <a:xfrm>
            <a:off x="1536746" y="2806553"/>
            <a:ext cx="11434258" cy="7141763"/>
          </a:xfrm>
          <a:prstGeom prst="rect">
            <a:avLst/>
          </a:prstGeom>
          <a:noFill/>
        </p:spPr>
        <p:txBody>
          <a:bodyPr wrap="square">
            <a:spAutoFit/>
          </a:bodyPr>
          <a:lstStyle/>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Le informazioni possono essere suddivise in informazioni false e disinformazione</a:t>
            </a:r>
          </a:p>
          <a:p>
            <a:pPr marL="457200" indent="-457200" algn="just">
              <a:lnSpc>
                <a:spcPct val="107000"/>
              </a:lnSpc>
              <a:spcAft>
                <a:spcPts val="800"/>
              </a:spcAft>
              <a:buFont typeface="Arial" panose="020B0604020202020204" pitchFamily="34" charset="0"/>
              <a:buChar char="•"/>
            </a:pPr>
            <a:endParaRPr lang="it-IT" sz="28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Le informazioni pubblicate sul presupposto che siano corrette (pubblicate involontariamente) e che si rivelano false dopo un certo tempo si chiamano disinformazione, mentre le informazioni intenzionalmente progettate e pubblicate con l'obiettivo di causare danni o guadagni finanziari e risultano false sono chiamate disinformazione</a:t>
            </a:r>
          </a:p>
          <a:p>
            <a:pPr algn="just">
              <a:lnSpc>
                <a:spcPct val="107000"/>
              </a:lnSpc>
              <a:spcAft>
                <a:spcPts val="800"/>
              </a:spcAft>
            </a:pPr>
            <a:endParaRPr lang="it-IT" sz="28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Proprio per questo motivo, è necessario acquisire una certa conoscenza in modo che il consumo di certe notizie e informazioni sia innocuo per la salute dell'individuo.</a:t>
            </a:r>
          </a:p>
          <a:p>
            <a:pPr algn="just">
              <a:lnSpc>
                <a:spcPct val="107000"/>
              </a:lnSpc>
              <a:spcAft>
                <a:spcPts val="800"/>
              </a:spcAft>
            </a:pPr>
            <a:endParaRPr lang="it-IT" sz="280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it-IT" sz="280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
        <p:nvSpPr>
          <p:cNvPr id="2" name="Google Shape;118;p6">
            <a:extLst>
              <a:ext uri="{FF2B5EF4-FFF2-40B4-BE49-F238E27FC236}">
                <a16:creationId xmlns:a16="http://schemas.microsoft.com/office/drawing/2014/main" id="{77C0D12E-2165-3D87-E855-1610882102AF}"/>
              </a:ext>
            </a:extLst>
          </p:cNvPr>
          <p:cNvSpPr txBox="1"/>
          <p:nvPr/>
        </p:nvSpPr>
        <p:spPr>
          <a:xfrm>
            <a:off x="1657676" y="1273969"/>
            <a:ext cx="12383176" cy="1569620"/>
          </a:xfrm>
          <a:prstGeom prst="rect">
            <a:avLst/>
          </a:prstGeom>
          <a:noFill/>
          <a:ln>
            <a:noFill/>
          </a:ln>
        </p:spPr>
        <p:txBody>
          <a:bodyPr spcFirstLastPara="1" wrap="square" lIns="91425" tIns="45700" rIns="91425" bIns="45700" anchor="t" anchorCtr="0">
            <a:spAutoFit/>
          </a:bodyPr>
          <a:lstStyle/>
          <a:p>
            <a:pPr lvl="0">
              <a:defRPr sz="4800" b="1">
                <a:solidFill>
                  <a:schemeClr val="tx1"/>
                </a:solidFill>
                <a:ea typeface="Helvetica Neue"/>
                <a:cs typeface="Helvetica Neue"/>
                <a:sym typeface="Helvetica Neue"/>
              </a:defRPr>
            </a:pPr>
            <a:r>
              <a:rPr lang="it-IT"/>
              <a:t>1.5. Alfabetizzazione in materia di sanità digitale</a:t>
            </a:r>
          </a:p>
        </p:txBody>
      </p:sp>
    </p:spTree>
    <p:extLst>
      <p:ext uri="{BB962C8B-B14F-4D97-AF65-F5344CB8AC3E}">
        <p14:creationId xmlns:p14="http://schemas.microsoft.com/office/powerpoint/2010/main" val="1766344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3" name="TextBox 2"/>
          <p:cNvSpPr txBox="1"/>
          <p:nvPr/>
        </p:nvSpPr>
        <p:spPr>
          <a:xfrm>
            <a:off x="8734926" y="8182076"/>
            <a:ext cx="806116" cy="307777"/>
          </a:xfrm>
          <a:prstGeom prst="rect">
            <a:avLst/>
          </a:prstGeom>
          <a:noFill/>
        </p:spPr>
        <p:txBody>
          <a:bodyPr wrap="square">
            <a:spAutoFit/>
          </a:bodyPr>
          <a:lstStyle/>
          <a:p>
            <a:r>
              <a:t>/</a:t>
            </a:r>
          </a:p>
        </p:txBody>
      </p:sp>
      <p:sp>
        <p:nvSpPr>
          <p:cNvPr id="7" name="TextBox 6">
            <a:extLst>
              <a:ext uri="{FF2B5EF4-FFF2-40B4-BE49-F238E27FC236}">
                <a16:creationId xmlns:a16="http://schemas.microsoft.com/office/drawing/2014/main" id="{C1483749-03CC-4753-8621-A5C251ADEBE3}"/>
              </a:ext>
            </a:extLst>
          </p:cNvPr>
          <p:cNvSpPr txBox="1"/>
          <p:nvPr/>
        </p:nvSpPr>
        <p:spPr>
          <a:xfrm>
            <a:off x="1690438" y="3570897"/>
            <a:ext cx="8015713" cy="3170099"/>
          </a:xfrm>
          <a:prstGeom prst="rect">
            <a:avLst/>
          </a:prstGeom>
          <a:noFill/>
        </p:spPr>
        <p:txBody>
          <a:bodyPr wrap="square">
            <a:spAutoFit/>
          </a:bodyPr>
          <a:lstStyle/>
          <a:p>
            <a:endParaRPr lang="it-IT" sz="2000"/>
          </a:p>
          <a:p>
            <a:pPr>
              <a:defRPr sz="2000" b="1"/>
            </a:pPr>
            <a:r>
              <a:rPr lang="it-IT"/>
              <a:t>Trattamento delle vene varicose a casa</a:t>
            </a:r>
            <a:endParaRPr lang="it-IT" sz="2000" b="1"/>
          </a:p>
          <a:p>
            <a:endParaRPr lang="it-IT" sz="2000"/>
          </a:p>
          <a:p>
            <a:pPr>
              <a:defRPr sz="1800"/>
            </a:pPr>
            <a:r>
              <a:rPr lang="it-IT"/>
              <a:t>https://hr4.varcosin.info/azhOwtuQOq/sn9vvMbh5RKAHAz/?al=95218&amp;ap=-1&amp;clickid=w073o9e7n2kjsbhr2c059sbs&amp;esub=-7EBRQCgQAAAPV0gMOZQMCZzfycwHQBgADD_Zl_2QRDRoRDSIRDUIRDVoDSFIHbmwyf2FkY29tYm__NWVLZjhQQnIAA2VJ&amp;site_option=0&amp;sub_2=416&amp;sub_3=noverukavic&amp;sub_4=linker&amp;target=-7EBNQCgQAAAPV0gMOZQAFAQEREQoRCQoRDUIRDRIAAX9hZGNvbWJvATE</a:t>
            </a:r>
          </a:p>
          <a:p>
            <a:endParaRPr lang="it-IT"/>
          </a:p>
        </p:txBody>
      </p:sp>
      <p:pic>
        <p:nvPicPr>
          <p:cNvPr id="10" name="Picture 9">
            <a:extLst>
              <a:ext uri="{FF2B5EF4-FFF2-40B4-BE49-F238E27FC236}">
                <a16:creationId xmlns:a16="http://schemas.microsoft.com/office/drawing/2014/main" id="{8872327E-9600-4399-A123-2D605CB55A17}"/>
              </a:ext>
            </a:extLst>
          </p:cNvPr>
          <p:cNvPicPr>
            <a:picLocks noChangeAspect="1"/>
          </p:cNvPicPr>
          <p:nvPr/>
        </p:nvPicPr>
        <p:blipFill>
          <a:blip r:embed="rId3"/>
          <a:stretch>
            <a:fillRect/>
          </a:stretch>
        </p:blipFill>
        <p:spPr>
          <a:xfrm>
            <a:off x="11041981" y="5605044"/>
            <a:ext cx="6286500" cy="3607337"/>
          </a:xfrm>
          <a:prstGeom prst="rect">
            <a:avLst/>
          </a:prstGeom>
        </p:spPr>
      </p:pic>
      <p:sp>
        <p:nvSpPr>
          <p:cNvPr id="11" name="Rectangle 10">
            <a:extLst>
              <a:ext uri="{FF2B5EF4-FFF2-40B4-BE49-F238E27FC236}">
                <a16:creationId xmlns:a16="http://schemas.microsoft.com/office/drawing/2014/main" id="{EC955842-9013-4E78-B27B-D5C4C2F72326}"/>
              </a:ext>
            </a:extLst>
          </p:cNvPr>
          <p:cNvSpPr/>
          <p:nvPr/>
        </p:nvSpPr>
        <p:spPr>
          <a:xfrm>
            <a:off x="11766883" y="4010112"/>
            <a:ext cx="4175482" cy="1754326"/>
          </a:xfrm>
          <a:prstGeom prst="rect">
            <a:avLst/>
          </a:prstGeom>
        </p:spPr>
        <p:txBody>
          <a:bodyPr wrap="square">
            <a:spAutoFit/>
          </a:bodyPr>
          <a:lstStyle/>
          <a:p>
            <a:endParaRPr lang="it-IT"/>
          </a:p>
          <a:p>
            <a:pPr>
              <a:defRPr sz="2000" b="1"/>
            </a:pPr>
            <a:r>
              <a:rPr lang="it-IT"/>
              <a:t>Trattamento della pressione sanguigna</a:t>
            </a:r>
            <a:endParaRPr lang="it-IT" sz="2000" b="1"/>
          </a:p>
          <a:p>
            <a:endParaRPr lang="it-IT" sz="2000" b="1"/>
          </a:p>
          <a:p>
            <a:pPr>
              <a:defRPr sz="2000"/>
            </a:pPr>
            <a:r>
              <a:rPr lang="it-IT"/>
              <a:t>http://spagetlink.com/tx4f</a:t>
            </a:r>
          </a:p>
          <a:p>
            <a:endParaRPr lang="it-IT"/>
          </a:p>
        </p:txBody>
      </p:sp>
      <p:sp>
        <p:nvSpPr>
          <p:cNvPr id="13" name="Rectangle 12">
            <a:extLst>
              <a:ext uri="{FF2B5EF4-FFF2-40B4-BE49-F238E27FC236}">
                <a16:creationId xmlns:a16="http://schemas.microsoft.com/office/drawing/2014/main" id="{78FBBCA6-5FAE-4D0E-A30E-5396A4010E05}"/>
              </a:ext>
            </a:extLst>
          </p:cNvPr>
          <p:cNvSpPr/>
          <p:nvPr/>
        </p:nvSpPr>
        <p:spPr>
          <a:xfrm>
            <a:off x="1657676" y="7374451"/>
            <a:ext cx="9144000" cy="1631216"/>
          </a:xfrm>
          <a:prstGeom prst="rect">
            <a:avLst/>
          </a:prstGeom>
        </p:spPr>
        <p:txBody>
          <a:bodyPr>
            <a:spAutoFit/>
          </a:bodyPr>
          <a:lstStyle/>
          <a:p>
            <a:endParaRPr lang="it-IT" sz="2000"/>
          </a:p>
          <a:p>
            <a:pPr>
              <a:defRPr sz="2000" b="1" u="sng">
                <a:solidFill>
                  <a:srgbClr val="1A0DAB"/>
                </a:solidFill>
                <a:latin typeface="arial" panose="020B0604020202020204" pitchFamily="34" charset="0"/>
                <a:hlinkClick r:id="rId4"/>
              </a:defRPr>
            </a:pPr>
            <a:r>
              <a:rPr lang="it-IT"/>
              <a:t>Gli esperti mettono in guardia dall’inalare candeggina dopo i commenti di Trump</a:t>
            </a:r>
            <a:endParaRPr lang="it-IT" sz="2000" b="1" u="sng">
              <a:solidFill>
                <a:srgbClr val="1A0DAB"/>
              </a:solidFill>
              <a:latin typeface="arial" panose="020B0604020202020204" pitchFamily="34" charset="0"/>
              <a:hlinkClick r:id="rId4"/>
            </a:endParaRPr>
          </a:p>
          <a:p>
            <a:endParaRPr lang="it-IT" sz="2000" u="sng">
              <a:solidFill>
                <a:srgbClr val="1A0DAB"/>
              </a:solidFill>
              <a:latin typeface="arial" panose="020B0604020202020204" pitchFamily="34" charset="0"/>
              <a:hlinkClick r:id="rId4"/>
            </a:endParaRPr>
          </a:p>
          <a:p>
            <a:pPr>
              <a:defRPr sz="2000" u="sng">
                <a:solidFill>
                  <a:srgbClr val="1A0DAB"/>
                </a:solidFill>
                <a:latin typeface="arial" panose="020B0604020202020204" pitchFamily="34" charset="0"/>
                <a:hlinkClick r:id="rId4">
                  <a:extLst>
                    <a:ext uri="{A12FA001-AC4F-418D-AE19-62706E023703}">
                      <ahyp:hlinkClr xmlns:ahyp="http://schemas.microsoft.com/office/drawing/2018/hyperlinkcolor" val="tx"/>
                    </a:ext>
                  </a:extLst>
                </a:hlinkClick>
              </a:defRPr>
            </a:pPr>
            <a:r>
              <a:rPr lang="it-IT"/>
              <a:t>https://time.com/5826882/coronavirus-trump-heat-bleach/</a:t>
            </a:r>
            <a:endParaRPr lang="it-IT" sz="2000" u="sng">
              <a:solidFill>
                <a:srgbClr val="1A0DAB"/>
              </a:solidFill>
              <a:latin typeface="arial" panose="020B0604020202020204" pitchFamily="34" charset="0"/>
              <a:hlinkClick r:id="rId4"/>
            </a:endParaRPr>
          </a:p>
        </p:txBody>
      </p:sp>
      <p:sp>
        <p:nvSpPr>
          <p:cNvPr id="14" name="Speech Bubble: Rectangle with Corners Rounded 13">
            <a:extLst>
              <a:ext uri="{FF2B5EF4-FFF2-40B4-BE49-F238E27FC236}">
                <a16:creationId xmlns:a16="http://schemas.microsoft.com/office/drawing/2014/main" id="{23C11607-94CC-4A08-88DE-923B011CD0CA}"/>
              </a:ext>
            </a:extLst>
          </p:cNvPr>
          <p:cNvSpPr/>
          <p:nvPr/>
        </p:nvSpPr>
        <p:spPr>
          <a:xfrm>
            <a:off x="1690437" y="2857743"/>
            <a:ext cx="1894973" cy="832687"/>
          </a:xfrm>
          <a:prstGeom prst="wedgeRoundRectCallout">
            <a:avLst/>
          </a:prstGeom>
          <a:solidFill>
            <a:srgbClr val="00B0F0"/>
          </a:solidFill>
        </p:spPr>
        <p:style>
          <a:lnRef idx="3">
            <a:schemeClr val="lt1"/>
          </a:lnRef>
          <a:fillRef idx="1">
            <a:schemeClr val="accent1"/>
          </a:fillRef>
          <a:effectRef idx="1">
            <a:schemeClr val="accent1"/>
          </a:effectRef>
          <a:fontRef idx="minor">
            <a:schemeClr val="lt1"/>
          </a:fontRef>
        </p:style>
        <p:txBody>
          <a:bodyPr anchor="ctr"/>
          <a:lstStyle/>
          <a:p>
            <a:pPr>
              <a:defRPr sz="2400">
                <a:solidFill>
                  <a:schemeClr val="tx1"/>
                </a:solidFill>
              </a:defRPr>
            </a:pPr>
            <a:r>
              <a:rPr lang="it-IT"/>
              <a:t>Esempio:</a:t>
            </a:r>
          </a:p>
        </p:txBody>
      </p:sp>
      <p:sp>
        <p:nvSpPr>
          <p:cNvPr id="17" name="Speech Bubble: Rectangle with Corners Rounded 16">
            <a:extLst>
              <a:ext uri="{FF2B5EF4-FFF2-40B4-BE49-F238E27FC236}">
                <a16:creationId xmlns:a16="http://schemas.microsoft.com/office/drawing/2014/main" id="{D0668A2D-9D6E-4E97-BBC2-F9FBA13BE1C6}"/>
              </a:ext>
            </a:extLst>
          </p:cNvPr>
          <p:cNvSpPr/>
          <p:nvPr/>
        </p:nvSpPr>
        <p:spPr>
          <a:xfrm>
            <a:off x="1654342" y="6576026"/>
            <a:ext cx="1894973" cy="832687"/>
          </a:xfrm>
          <a:prstGeom prst="wedgeRoundRectCallout">
            <a:avLst/>
          </a:prstGeom>
          <a:solidFill>
            <a:srgbClr val="00B0F0"/>
          </a:solidFill>
        </p:spPr>
        <p:style>
          <a:lnRef idx="3">
            <a:schemeClr val="lt1"/>
          </a:lnRef>
          <a:fillRef idx="1">
            <a:schemeClr val="accent1"/>
          </a:fillRef>
          <a:effectRef idx="1">
            <a:schemeClr val="accent1"/>
          </a:effectRef>
          <a:fontRef idx="minor">
            <a:schemeClr val="lt1"/>
          </a:fontRef>
        </p:style>
        <p:txBody>
          <a:bodyPr anchor="ctr"/>
          <a:lstStyle/>
          <a:p>
            <a:pPr>
              <a:defRPr sz="2400">
                <a:solidFill>
                  <a:schemeClr val="tx1"/>
                </a:solidFill>
              </a:defRPr>
            </a:pPr>
            <a:r>
              <a:rPr lang="it-IT"/>
              <a:t>Esempio:</a:t>
            </a:r>
          </a:p>
        </p:txBody>
      </p:sp>
      <p:pic>
        <p:nvPicPr>
          <p:cNvPr id="15" name="Picture 14">
            <a:extLst>
              <a:ext uri="{FF2B5EF4-FFF2-40B4-BE49-F238E27FC236}">
                <a16:creationId xmlns:a16="http://schemas.microsoft.com/office/drawing/2014/main" id="{6553D85E-338D-40C5-8571-FBBD7DCB92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766883" y="3040499"/>
            <a:ext cx="2233478" cy="1060796"/>
          </a:xfrm>
          <a:prstGeom prst="rect">
            <a:avLst/>
          </a:prstGeom>
        </p:spPr>
      </p:pic>
      <p:sp>
        <p:nvSpPr>
          <p:cNvPr id="2" name="Google Shape;118;p6">
            <a:extLst>
              <a:ext uri="{FF2B5EF4-FFF2-40B4-BE49-F238E27FC236}">
                <a16:creationId xmlns:a16="http://schemas.microsoft.com/office/drawing/2014/main" id="{ADF2E568-156C-BD4A-3736-847A3596CEB2}"/>
              </a:ext>
            </a:extLst>
          </p:cNvPr>
          <p:cNvSpPr txBox="1"/>
          <p:nvPr/>
        </p:nvSpPr>
        <p:spPr>
          <a:xfrm>
            <a:off x="1657676" y="1273969"/>
            <a:ext cx="12383176" cy="1569620"/>
          </a:xfrm>
          <a:prstGeom prst="rect">
            <a:avLst/>
          </a:prstGeom>
          <a:noFill/>
          <a:ln>
            <a:noFill/>
          </a:ln>
        </p:spPr>
        <p:txBody>
          <a:bodyPr spcFirstLastPara="1" wrap="square" lIns="91425" tIns="45700" rIns="91425" bIns="45700" anchor="t" anchorCtr="0">
            <a:spAutoFit/>
          </a:bodyPr>
          <a:lstStyle/>
          <a:p>
            <a:pPr lvl="0">
              <a:defRPr sz="4800" b="1">
                <a:solidFill>
                  <a:schemeClr val="tx1"/>
                </a:solidFill>
                <a:ea typeface="Helvetica Neue"/>
                <a:cs typeface="Helvetica Neue"/>
                <a:sym typeface="Helvetica Neue"/>
              </a:defRPr>
            </a:pPr>
            <a:r>
              <a:rPr lang="it-IT"/>
              <a:t>1.5. Alfabetizzazione in materia di sanità digitale</a:t>
            </a:r>
          </a:p>
        </p:txBody>
      </p:sp>
    </p:spTree>
    <p:extLst>
      <p:ext uri="{BB962C8B-B14F-4D97-AF65-F5344CB8AC3E}">
        <p14:creationId xmlns:p14="http://schemas.microsoft.com/office/powerpoint/2010/main" val="3200893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550504" y="1300474"/>
            <a:ext cx="13225124" cy="1446509"/>
          </a:xfrm>
          <a:prstGeom prst="rect">
            <a:avLst/>
          </a:prstGeom>
          <a:noFill/>
          <a:ln>
            <a:noFill/>
          </a:ln>
        </p:spPr>
        <p:txBody>
          <a:bodyPr spcFirstLastPara="1" wrap="square" lIns="91425" tIns="45700" rIns="91425" bIns="45700" anchor="t" anchorCtr="0">
            <a:spAutoFit/>
          </a:bodyPr>
          <a:lstStyle/>
          <a:p>
            <a:pPr lvl="0">
              <a:defRPr sz="4400" b="1">
                <a:solidFill>
                  <a:schemeClr val="tx1"/>
                </a:solidFill>
                <a:ea typeface="Helvetica Neue"/>
                <a:cs typeface="Helvetica Neue"/>
                <a:sym typeface="Helvetica Neue"/>
              </a:defRPr>
            </a:pPr>
            <a:r>
              <a:rPr lang="it-IT"/>
              <a:t>1.6	I motivi alla base della disinformazione sulla salute </a:t>
            </a:r>
          </a:p>
        </p:txBody>
      </p:sp>
      <p:sp>
        <p:nvSpPr>
          <p:cNvPr id="3" name="TextBox 2"/>
          <p:cNvSpPr txBox="1"/>
          <p:nvPr/>
        </p:nvSpPr>
        <p:spPr>
          <a:xfrm>
            <a:off x="9353006" y="9015394"/>
            <a:ext cx="6984604" cy="307777"/>
          </a:xfrm>
          <a:prstGeom prst="rect">
            <a:avLst/>
          </a:prstGeom>
          <a:noFill/>
        </p:spPr>
        <p:txBody>
          <a:bodyPr wrap="none">
            <a:spAutoFit/>
          </a:bodyPr>
          <a:lstStyle/>
          <a:p>
            <a:r>
              <a:t>Fonte: https://firstdraftnews.org/long-form-article/understanding-information-disorder/</a:t>
            </a:r>
          </a:p>
        </p:txBody>
      </p:sp>
      <p:sp>
        <p:nvSpPr>
          <p:cNvPr id="5" name="TextBox 4">
            <a:extLst>
              <a:ext uri="{FF2B5EF4-FFF2-40B4-BE49-F238E27FC236}">
                <a16:creationId xmlns:a16="http://schemas.microsoft.com/office/drawing/2014/main" id="{1699FA08-616C-41F5-9E6C-80AC51BDCC6E}"/>
              </a:ext>
            </a:extLst>
          </p:cNvPr>
          <p:cNvSpPr txBox="1"/>
          <p:nvPr/>
        </p:nvSpPr>
        <p:spPr>
          <a:xfrm>
            <a:off x="1440494" y="2843589"/>
            <a:ext cx="11043054" cy="5932393"/>
          </a:xfrm>
          <a:prstGeom prst="rect">
            <a:avLst/>
          </a:prstGeom>
          <a:noFill/>
        </p:spPr>
        <p:txBody>
          <a:bodyPr wrap="square">
            <a:spAutoFit/>
          </a:bodyPr>
          <a:lstStyle/>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Notizie false - Le pubblicazioni si riferiscono a informazioni intenzionalmente fabbricate o false presentate come vere per scopi promozionali, ad esempio per vendere un farmaco, una procedura per trattare una particolare malattia - condizione, o per qualche altro motivo.</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Le informazioni includono notizie false e informazioni sanitarie fuorvianti con affermazioni false che possono mettere direttamente in pericolo la vita e danneggiare seriamente la salute delle persone.</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È importante valutare le fonti, ossia verificare la credibilità delle informazioni, per evitare frodi, che possono avere gravi conseguenze nel caso di una malattia.</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È essenziale esaminare il motivo e lo scopo della pubblicazione.</a:t>
            </a:r>
          </a:p>
        </p:txBody>
      </p:sp>
    </p:spTree>
    <p:extLst>
      <p:ext uri="{BB962C8B-B14F-4D97-AF65-F5344CB8AC3E}">
        <p14:creationId xmlns:p14="http://schemas.microsoft.com/office/powerpoint/2010/main" val="3492761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2734980" cy="1323399"/>
          </a:xfrm>
          <a:prstGeom prst="rect">
            <a:avLst/>
          </a:prstGeom>
          <a:noFill/>
          <a:ln>
            <a:noFill/>
          </a:ln>
        </p:spPr>
        <p:txBody>
          <a:bodyPr spcFirstLastPara="1" wrap="square" lIns="91425" tIns="45700" rIns="91425" bIns="45700" anchor="t" anchorCtr="0">
            <a:spAutoFit/>
          </a:bodyPr>
          <a:lstStyle/>
          <a:p>
            <a:pPr lvl="0">
              <a:defRPr sz="4000" b="1">
                <a:solidFill>
                  <a:schemeClr val="tx1"/>
                </a:solidFill>
                <a:ea typeface="Helvetica Neue"/>
                <a:cs typeface="Helvetica Neue"/>
                <a:sym typeface="Helvetica Neue"/>
              </a:defRPr>
            </a:pPr>
            <a:r>
              <a:rPr lang="it-IT"/>
              <a:t>1.6	I motivi alla base della disinformazione sulla salute </a:t>
            </a:r>
            <a:endParaRPr lang="it-IT" sz="4000" b="1">
              <a:solidFill>
                <a:schemeClr val="tx1"/>
              </a:solidFill>
              <a:ea typeface="Helvetica Neue"/>
              <a:cs typeface="Helvetica Neue"/>
              <a:sym typeface="Helvetica Neue"/>
            </a:endParaRPr>
          </a:p>
        </p:txBody>
      </p:sp>
      <p:sp>
        <p:nvSpPr>
          <p:cNvPr id="3" name="TextBox 2"/>
          <p:cNvSpPr txBox="1"/>
          <p:nvPr/>
        </p:nvSpPr>
        <p:spPr>
          <a:xfrm>
            <a:off x="9353006" y="9015394"/>
            <a:ext cx="6984604" cy="307777"/>
          </a:xfrm>
          <a:prstGeom prst="rect">
            <a:avLst/>
          </a:prstGeom>
          <a:noFill/>
        </p:spPr>
        <p:txBody>
          <a:bodyPr wrap="none">
            <a:spAutoFit/>
          </a:bodyPr>
          <a:lstStyle/>
          <a:p>
            <a:r>
              <a:t>Fonte: https://firstdraftnews.org/long-form-article/understanding-information-disorder/</a:t>
            </a:r>
          </a:p>
        </p:txBody>
      </p:sp>
      <p:sp>
        <p:nvSpPr>
          <p:cNvPr id="5" name="TextBox 4">
            <a:extLst>
              <a:ext uri="{FF2B5EF4-FFF2-40B4-BE49-F238E27FC236}">
                <a16:creationId xmlns:a16="http://schemas.microsoft.com/office/drawing/2014/main" id="{1699FA08-616C-41F5-9E6C-80AC51BDCC6E}"/>
              </a:ext>
            </a:extLst>
          </p:cNvPr>
          <p:cNvSpPr txBox="1"/>
          <p:nvPr/>
        </p:nvSpPr>
        <p:spPr>
          <a:xfrm>
            <a:off x="1440493" y="2843589"/>
            <a:ext cx="13547715" cy="5881738"/>
          </a:xfrm>
          <a:prstGeom prst="rect">
            <a:avLst/>
          </a:prstGeom>
          <a:noFill/>
        </p:spPr>
        <p:txBody>
          <a:bodyPr wrap="square">
            <a:spAutoFit/>
          </a:bodyPr>
          <a:lstStyle/>
          <a:p>
            <a:pPr algn="just">
              <a:lnSpc>
                <a:spcPct val="107000"/>
              </a:lnSpc>
              <a:spcAft>
                <a:spcPts val="800"/>
              </a:spcAft>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Quali potrebbero essere i motivi della disinformazione sanitaria?</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Vendita di contenuti - guadagno economico. I falsi annunci sono solitamente motivati da incentivi finanziari. Individui o gruppi diffondono informazioni false su un particolare prodotto - un farmaco o una procedura terapeutica - per promuoverlo e fare un guadagno finanziario.</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Causare deliberatamente danni</a:t>
            </a:r>
          </a:p>
          <a:p>
            <a:pPr algn="just">
              <a:lnSpc>
                <a:spcPct val="107000"/>
              </a:lnSpc>
              <a:spcAft>
                <a:spcPts val="800"/>
              </a:spcAft>
            </a:pPr>
            <a:endParaRPr lang="it-IT"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Quale può essere lo scopo della disinformazione?</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Base politica - manipolazione dello scambio pubblico (durante la pandemia di COVID-19)</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Pubblicazione a scopo pubblicitario (pubblicità a pagamento)</a:t>
            </a:r>
          </a:p>
          <a:p>
            <a:pPr marL="457200" indent="-457200" algn="just">
              <a:lnSpc>
                <a:spcPct val="107000"/>
              </a:lnSpc>
              <a:spcAft>
                <a:spcPts val="800"/>
              </a:spcAft>
              <a:buFont typeface="Arial" panose="020B0604020202020204" pitchFamily="34" charset="0"/>
              <a:buChar char="•"/>
            </a:pPr>
            <a:endParaRPr lang="it-IT"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3780863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830956"/>
          </a:xfrm>
          <a:prstGeom prst="rect">
            <a:avLst/>
          </a:prstGeom>
          <a:noFill/>
          <a:ln>
            <a:noFill/>
          </a:ln>
        </p:spPr>
        <p:txBody>
          <a:bodyPr spcFirstLastPara="1" wrap="square" lIns="91425" tIns="45700" rIns="91425" bIns="45700" anchor="t" anchorCtr="0">
            <a:spAutoFit/>
          </a:bodyPr>
          <a:lstStyle/>
          <a:p>
            <a:pPr lvl="0">
              <a:defRPr sz="4800" b="1">
                <a:solidFill>
                  <a:schemeClr val="tx1"/>
                </a:solidFill>
                <a:ea typeface="Helvetica Neue"/>
                <a:cs typeface="Helvetica Neue"/>
                <a:sym typeface="Helvetica Neue"/>
              </a:defRPr>
            </a:pPr>
            <a:r>
              <a:rPr lang="it-IT"/>
              <a:t>1.7. Il ruolo dei social media</a:t>
            </a:r>
            <a:endParaRPr lang="it-IT" sz="4800" b="1">
              <a:solidFill>
                <a:schemeClr val="tx1"/>
              </a:solidFill>
              <a:ea typeface="Helvetica Neue"/>
              <a:cs typeface="Helvetica Neue"/>
              <a:sym typeface="Helvetica Neue"/>
            </a:endParaRPr>
          </a:p>
        </p:txBody>
      </p:sp>
      <p:sp>
        <p:nvSpPr>
          <p:cNvPr id="3" name="TextBox 2"/>
          <p:cNvSpPr txBox="1"/>
          <p:nvPr/>
        </p:nvSpPr>
        <p:spPr>
          <a:xfrm>
            <a:off x="9353006" y="9015394"/>
            <a:ext cx="6984604" cy="307777"/>
          </a:xfrm>
          <a:prstGeom prst="rect">
            <a:avLst/>
          </a:prstGeom>
          <a:noFill/>
        </p:spPr>
        <p:txBody>
          <a:bodyPr wrap="none">
            <a:spAutoFit/>
          </a:bodyPr>
          <a:lstStyle/>
          <a:p>
            <a:r>
              <a:t>Fonte: https://firstdraftnews.org/long-form-article/understanding-information-disorder/</a:t>
            </a:r>
          </a:p>
        </p:txBody>
      </p:sp>
      <p:sp>
        <p:nvSpPr>
          <p:cNvPr id="5" name="TextBox 4">
            <a:extLst>
              <a:ext uri="{FF2B5EF4-FFF2-40B4-BE49-F238E27FC236}">
                <a16:creationId xmlns:a16="http://schemas.microsoft.com/office/drawing/2014/main" id="{1699FA08-616C-41F5-9E6C-80AC51BDCC6E}"/>
              </a:ext>
            </a:extLst>
          </p:cNvPr>
          <p:cNvSpPr txBox="1"/>
          <p:nvPr/>
        </p:nvSpPr>
        <p:spPr>
          <a:xfrm>
            <a:off x="1392367" y="2651084"/>
            <a:ext cx="15081336" cy="6578147"/>
          </a:xfrm>
          <a:prstGeom prst="rect">
            <a:avLst/>
          </a:prstGeom>
          <a:noFill/>
        </p:spPr>
        <p:txBody>
          <a:bodyPr wrap="square">
            <a:spAutoFit/>
          </a:bodyPr>
          <a:lstStyle/>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I social media svolgono un ruolo importante nella diffusione della disinformazione, particolarmente evidente durante la pandemia di coronavirus e l'introduzione della quarantena, quando i social media erano la principale fonte di informazione. </a:t>
            </a:r>
          </a:p>
          <a:p>
            <a:pPr marL="457200" indent="-457200" algn="just">
              <a:lnSpc>
                <a:spcPct val="107000"/>
              </a:lnSpc>
              <a:spcAft>
                <a:spcPts val="800"/>
              </a:spcAft>
              <a:buFont typeface="Arial" panose="020B0604020202020204" pitchFamily="34" charset="0"/>
              <a:buChar char="•"/>
            </a:pPr>
            <a:endParaRPr lang="it-IT"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Con la diffusione della pandemia e lo sviluppo e l'introduzione del vaccino contro la malattia COVID-19, è stata diffusa una serie di disinformazione sulle piattaforme Internet sulla sicurezza del vaccino, su cosa fare in caso di malattia, ecc.</a:t>
            </a:r>
          </a:p>
          <a:p>
            <a:pPr algn="just">
              <a:lnSpc>
                <a:spcPct val="107000"/>
              </a:lnSpc>
              <a:spcAft>
                <a:spcPts val="800"/>
              </a:spcAft>
            </a:pPr>
            <a:endParaRPr lang="it-IT"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Uno degli esempi è che il lavaggio delle mani non aiuta nella lotta contro la COVID-19, oltre a pubblicizzare una serie di "medicinali" per il trattamento della COVID-19, il cui uso può avere gravi conseguenze per la salute umana, ad esempio "un'infezione da coronavirus può essere curata se si beve candeggina o alcool puro".</a:t>
            </a:r>
          </a:p>
          <a:p>
            <a:pPr marL="457200" indent="-457200" algn="just">
              <a:lnSpc>
                <a:spcPct val="107000"/>
              </a:lnSpc>
              <a:spcAft>
                <a:spcPts val="800"/>
              </a:spcAft>
              <a:buFont typeface="Arial" panose="020B0604020202020204" pitchFamily="34" charset="0"/>
              <a:buChar char="•"/>
            </a:pPr>
            <a:endParaRPr lang="it-IT"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16670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830956"/>
          </a:xfrm>
          <a:prstGeom prst="rect">
            <a:avLst/>
          </a:prstGeom>
          <a:noFill/>
          <a:ln>
            <a:noFill/>
          </a:ln>
        </p:spPr>
        <p:txBody>
          <a:bodyPr spcFirstLastPara="1" wrap="square" lIns="91425" tIns="45700" rIns="91425" bIns="45700" anchor="t" anchorCtr="0">
            <a:spAutoFit/>
          </a:bodyPr>
          <a:lstStyle/>
          <a:p>
            <a:pPr lvl="0">
              <a:defRPr sz="4800" b="1">
                <a:solidFill>
                  <a:schemeClr val="tx1"/>
                </a:solidFill>
                <a:ea typeface="Helvetica Neue"/>
                <a:cs typeface="Helvetica Neue"/>
                <a:sym typeface="Helvetica Neue"/>
              </a:defRPr>
            </a:pPr>
            <a:r>
              <a:rPr lang="it-IT"/>
              <a:t>1.7. Il ruolo dei social media</a:t>
            </a:r>
            <a:endParaRPr lang="it-IT" sz="4800" b="1">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440494" y="2843589"/>
            <a:ext cx="15081336" cy="6117124"/>
          </a:xfrm>
          <a:prstGeom prst="rect">
            <a:avLst/>
          </a:prstGeom>
          <a:noFill/>
        </p:spPr>
        <p:txBody>
          <a:bodyPr wrap="square">
            <a:spAutoFit/>
          </a:bodyPr>
          <a:lstStyle/>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Le piattaforme di social media rafforzano e diffondono la disinformazione attraverso vari contenuti creati dagli utenti che non sono autorizzati a fornire informazioni sanitarie e sulle cure. Per questo motivo, l'Unione Europea e i suoi Stati membri stanno intensificando le loro attività e adottando misure per combattere la disinformazione.</a:t>
            </a:r>
          </a:p>
          <a:p>
            <a:pPr marL="457200" indent="-457200" algn="just">
              <a:lnSpc>
                <a:spcPct val="107000"/>
              </a:lnSpc>
              <a:spcAft>
                <a:spcPts val="800"/>
              </a:spcAft>
              <a:buFont typeface="Arial" panose="020B0604020202020204" pitchFamily="34" charset="0"/>
              <a:buChar char="•"/>
            </a:pPr>
            <a:endParaRPr lang="it-IT" sz="28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Disponibile all'indirizzo:</a:t>
            </a:r>
          </a:p>
          <a:p>
            <a:pPr algn="just">
              <a:lnSpc>
                <a:spcPct val="107000"/>
              </a:lnSpc>
              <a:spcAft>
                <a:spcPts val="800"/>
              </a:spcAft>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      </a:t>
            </a:r>
            <a:r>
              <a:rPr lang="it-IT">
                <a:hlinkClick r:id="rId3"/>
              </a:rPr>
              <a:t>https://www.consilium.europa.eu/hr/policies/coronavirus/fighting-disinformation/</a:t>
            </a:r>
            <a:endParaRPr lang="it-IT" sz="28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Le istituzioni dell'UE stanno lavorando per sensibilizzare in merito ai pericoli della disinformazione e promuovere l'uso di fonti credibili. A tal fine, è stato pubblicato un elenco delle fonti d'informazione pertinenti (fonti ufficiali di informazione) nell'UE e delle pertinenti istituzioni e organizzazioni internazionali dell'UE.</a:t>
            </a:r>
          </a:p>
          <a:p>
            <a:pPr marL="457200" indent="-457200" algn="just">
              <a:lnSpc>
                <a:spcPct val="107000"/>
              </a:lnSpc>
              <a:spcAft>
                <a:spcPts val="800"/>
              </a:spcAft>
              <a:buFont typeface="Arial" panose="020B0604020202020204" pitchFamily="34" charset="0"/>
              <a:buChar char="•"/>
            </a:pPr>
            <a:endParaRPr lang="it-IT" sz="280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2024163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830956"/>
          </a:xfrm>
          <a:prstGeom prst="rect">
            <a:avLst/>
          </a:prstGeom>
          <a:noFill/>
          <a:ln>
            <a:noFill/>
          </a:ln>
        </p:spPr>
        <p:txBody>
          <a:bodyPr spcFirstLastPara="1" wrap="square" lIns="91425" tIns="45700" rIns="91425" bIns="45700" anchor="t" anchorCtr="0">
            <a:spAutoFit/>
          </a:bodyPr>
          <a:lstStyle/>
          <a:p>
            <a:pPr lvl="0">
              <a:defRPr sz="4800" b="1">
                <a:solidFill>
                  <a:schemeClr val="tx1"/>
                </a:solidFill>
                <a:ea typeface="Helvetica Neue"/>
                <a:cs typeface="Helvetica Neue"/>
                <a:sym typeface="Helvetica Neue"/>
              </a:defRPr>
            </a:pPr>
            <a:r>
              <a:rPr lang="it-IT"/>
              <a:t>1.7. Il ruolo dei social media</a:t>
            </a:r>
            <a:endParaRPr lang="it-IT" sz="4800" b="1">
              <a:solidFill>
                <a:schemeClr val="tx1"/>
              </a:solidFill>
              <a:ea typeface="Helvetica Neue"/>
              <a:cs typeface="Helvetica Neue"/>
              <a:sym typeface="Helvetica Neue"/>
            </a:endParaRPr>
          </a:p>
        </p:txBody>
      </p:sp>
      <p:sp>
        <p:nvSpPr>
          <p:cNvPr id="3" name="TextBox 2"/>
          <p:cNvSpPr txBox="1"/>
          <p:nvPr/>
        </p:nvSpPr>
        <p:spPr>
          <a:xfrm>
            <a:off x="9353006" y="9015394"/>
            <a:ext cx="6984604" cy="307777"/>
          </a:xfrm>
          <a:prstGeom prst="rect">
            <a:avLst/>
          </a:prstGeom>
          <a:noFill/>
        </p:spPr>
        <p:txBody>
          <a:bodyPr wrap="none">
            <a:spAutoFit/>
          </a:bodyPr>
          <a:lstStyle/>
          <a:p>
            <a:r>
              <a:t>Fonte: https://firstdraftnews.org/long-form-article/understanding-information-disorder/</a:t>
            </a:r>
          </a:p>
        </p:txBody>
      </p:sp>
      <p:sp>
        <p:nvSpPr>
          <p:cNvPr id="5" name="TextBox 4">
            <a:extLst>
              <a:ext uri="{FF2B5EF4-FFF2-40B4-BE49-F238E27FC236}">
                <a16:creationId xmlns:a16="http://schemas.microsoft.com/office/drawing/2014/main" id="{1699FA08-616C-41F5-9E6C-80AC51BDCC6E}"/>
              </a:ext>
            </a:extLst>
          </p:cNvPr>
          <p:cNvSpPr txBox="1"/>
          <p:nvPr/>
        </p:nvSpPr>
        <p:spPr>
          <a:xfrm>
            <a:off x="1256274" y="2386389"/>
            <a:ext cx="15081336" cy="7141763"/>
          </a:xfrm>
          <a:prstGeom prst="rect">
            <a:avLst/>
          </a:prstGeom>
          <a:noFill/>
        </p:spPr>
        <p:txBody>
          <a:bodyPr wrap="square">
            <a:spAutoFit/>
          </a:bodyPr>
          <a:lstStyle/>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A seguito delle attività di lotta contro la disinformazione, nel giugno 2020 è stata pubblicata una COMUNICAZIONE CONGIUNTA DEL PARLAMENTO EUROPEO, DEL CONSIGLIO EUROPEO, DEL CONSIGLIO, DEL COMITATO ECONOMICO E SOCIALE EUROPEO E DEL CONSIGLIO DELLE REGIONI dal titolo "La lotta contro la disinformazione sulla malattia COVID-19 - Riconoscimento dei fatti", in cui la Commissione Europea e l'Alto Rappresentante proporranno misure concrete per combattere il problema della diffusione della disinformazione.</a:t>
            </a:r>
          </a:p>
          <a:p>
            <a:pPr marL="457200" indent="-457200" algn="just">
              <a:lnSpc>
                <a:spcPct val="107000"/>
              </a:lnSpc>
              <a:spcAft>
                <a:spcPts val="800"/>
              </a:spcAft>
              <a:buFont typeface="Arial" panose="020B0604020202020204" pitchFamily="34" charset="0"/>
              <a:buChar char="•"/>
            </a:pPr>
            <a:endParaRPr lang="it-IT" sz="28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Il documento è disponibile al seguente indirizzo: </a:t>
            </a:r>
          </a:p>
          <a:p>
            <a:pPr algn="just">
              <a:lnSpc>
                <a:spcPct val="107000"/>
              </a:lnSpc>
              <a:spcAft>
                <a:spcPts val="800"/>
              </a:spcAft>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     (</a:t>
            </a:r>
            <a:r>
              <a:rPr lang="it-IT">
                <a:hlinkClick r:id="rId3"/>
              </a:rPr>
              <a:t>https://eur-lex.europa.eu/legal-content/HR/TXT/PDF/?uri=CELEX:52020JC0008</a:t>
            </a:r>
            <a:r>
              <a:rPr lang="it-IT"/>
              <a:t>) </a:t>
            </a:r>
          </a:p>
          <a:p>
            <a:pPr marL="457200" indent="-457200" algn="just">
              <a:lnSpc>
                <a:spcPct val="107000"/>
              </a:lnSpc>
              <a:spcAft>
                <a:spcPts val="800"/>
              </a:spcAft>
              <a:buFont typeface="Arial" panose="020B0604020202020204" pitchFamily="34" charset="0"/>
              <a:buChar char="•"/>
            </a:pPr>
            <a:endParaRPr lang="it-IT" sz="28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L'ampia portata dei social media, così come la disponibilità del loro utilizzo, li rendono un terreno fertile per la rapida diffusione di informazioni false o imprecise che possono avere conseguenze molto gravi per la salute degli individui.</a:t>
            </a:r>
          </a:p>
          <a:p>
            <a:pPr marL="457200" indent="-457200" algn="just">
              <a:lnSpc>
                <a:spcPct val="107000"/>
              </a:lnSpc>
              <a:spcAft>
                <a:spcPts val="800"/>
              </a:spcAft>
              <a:buFont typeface="Arial" panose="020B0604020202020204" pitchFamily="34" charset="0"/>
              <a:buChar char="•"/>
            </a:pPr>
            <a:endParaRPr lang="it-IT" sz="280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pic>
        <p:nvPicPr>
          <p:cNvPr id="4" name="Imagen 3">
            <a:extLst>
              <a:ext uri="{FF2B5EF4-FFF2-40B4-BE49-F238E27FC236}">
                <a16:creationId xmlns:a16="http://schemas.microsoft.com/office/drawing/2014/main" id="{8BB7CE44-A4C7-F162-3DD6-FBDB2C81A0E5}"/>
              </a:ext>
            </a:extLst>
          </p:cNvPr>
          <p:cNvPicPr>
            <a:picLocks noChangeAspect="1"/>
          </p:cNvPicPr>
          <p:nvPr/>
        </p:nvPicPr>
        <p:blipFill>
          <a:blip r:embed="rId4"/>
          <a:stretch>
            <a:fillRect/>
          </a:stretch>
        </p:blipFill>
        <p:spPr>
          <a:xfrm>
            <a:off x="14242876" y="4969897"/>
            <a:ext cx="3343666" cy="2289684"/>
          </a:xfrm>
          <a:prstGeom prst="rect">
            <a:avLst/>
          </a:prstGeom>
        </p:spPr>
      </p:pic>
    </p:spTree>
    <p:extLst>
      <p:ext uri="{BB962C8B-B14F-4D97-AF65-F5344CB8AC3E}">
        <p14:creationId xmlns:p14="http://schemas.microsoft.com/office/powerpoint/2010/main" val="384225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3" name="Google Shape;113;p5"/>
          <p:cNvSpPr txBox="1"/>
          <p:nvPr/>
        </p:nvSpPr>
        <p:spPr>
          <a:xfrm>
            <a:off x="1601095" y="3081570"/>
            <a:ext cx="15085809" cy="3785611"/>
          </a:xfrm>
          <a:prstGeom prst="rect">
            <a:avLst/>
          </a:prstGeom>
          <a:noFill/>
          <a:ln>
            <a:noFill/>
          </a:ln>
        </p:spPr>
        <p:txBody>
          <a:bodyPr spcFirstLastPara="1" wrap="square" lIns="91425" tIns="45700" rIns="91425" bIns="45700" anchor="t" anchorCtr="0">
            <a:spAutoFit/>
          </a:bodyPr>
          <a:lstStyle/>
          <a:p>
            <a:pPr lvl="0" algn="ctr">
              <a:buClr>
                <a:srgbClr val="AED633"/>
              </a:buClr>
              <a:buSzPts val="6000"/>
            </a:pPr>
            <a:endParaRPr lang="it-IT" sz="6000" b="1">
              <a:solidFill>
                <a:srgbClr val="00CCFF"/>
              </a:solidFill>
              <a:latin typeface="+mn-lt"/>
              <a:ea typeface="Helvetica Neue"/>
              <a:cs typeface="Helvetica Neue"/>
              <a:sym typeface="Helvetica Neue"/>
            </a:endParaRPr>
          </a:p>
          <a:p>
            <a:pPr lvl="0" algn="ctr">
              <a:buClr>
                <a:srgbClr val="AED633"/>
              </a:buClr>
              <a:buSzPts val="6000"/>
              <a:defRPr sz="6000" b="1">
                <a:solidFill>
                  <a:srgbClr val="00CCFF"/>
                </a:solidFill>
                <a:latin typeface="+mn-lt"/>
                <a:ea typeface="Helvetica Neue"/>
                <a:cs typeface="Helvetica Neue"/>
                <a:sym typeface="Helvetica Neue"/>
              </a:defRPr>
            </a:pPr>
            <a:r>
              <a:rPr lang="it-IT"/>
              <a:t>2. </a:t>
            </a:r>
          </a:p>
          <a:p>
            <a:pPr lvl="0" algn="ctr">
              <a:buClr>
                <a:srgbClr val="AED633"/>
              </a:buClr>
              <a:buSzPts val="6000"/>
              <a:defRPr sz="6000" b="1">
                <a:solidFill>
                  <a:srgbClr val="00CCFF"/>
                </a:solidFill>
                <a:latin typeface="+mn-lt"/>
                <a:ea typeface="Helvetica Neue"/>
                <a:cs typeface="Helvetica Neue"/>
                <a:sym typeface="Helvetica Neue"/>
              </a:defRPr>
            </a:pPr>
            <a:r>
              <a:rPr lang="it-IT"/>
              <a:t>Riconoscere la disinformazione sanitaria</a:t>
            </a:r>
          </a:p>
          <a:p>
            <a:pPr lvl="0" algn="ctr">
              <a:buClr>
                <a:srgbClr val="AED633"/>
              </a:buClr>
              <a:buSzPts val="6000"/>
            </a:pPr>
            <a:endParaRPr lang="it-IT" sz="6000" b="1">
              <a:solidFill>
                <a:srgbClr val="00CCFF"/>
              </a:solidFill>
              <a:latin typeface="+mn-lt"/>
              <a:ea typeface="Helvetica Neue"/>
              <a:cs typeface="Helvetica Neue"/>
              <a:sym typeface="Helvetica Neue"/>
            </a:endParaRPr>
          </a:p>
        </p:txBody>
      </p:sp>
      <p:sp>
        <p:nvSpPr>
          <p:cNvPr id="2" name="Rectangle 1">
            <a:extLst>
              <a:ext uri="{FF2B5EF4-FFF2-40B4-BE49-F238E27FC236}">
                <a16:creationId xmlns:a16="http://schemas.microsoft.com/office/drawing/2014/main" id="{210795AE-4B8E-44BA-B605-21844BA0208E}"/>
              </a:ext>
            </a:extLst>
          </p:cNvPr>
          <p:cNvSpPr/>
          <p:nvPr/>
        </p:nvSpPr>
        <p:spPr>
          <a:xfrm>
            <a:off x="12025837" y="8984095"/>
            <a:ext cx="5565947" cy="307777"/>
          </a:xfrm>
          <a:prstGeom prst="rect">
            <a:avLst/>
          </a:prstGeom>
        </p:spPr>
        <p:txBody>
          <a:bodyPr wrap="none">
            <a:spAutoFit/>
          </a:bodyPr>
          <a:lstStyle/>
          <a:p>
            <a:r>
              <a:t>https://www.vecernji.ba/media/img/d4/f2/2f8550822c1bff47f6db.jpeg</a:t>
            </a:r>
          </a:p>
        </p:txBody>
      </p:sp>
      <p:pic>
        <p:nvPicPr>
          <p:cNvPr id="3" name="Picture 2">
            <a:extLst>
              <a:ext uri="{FF2B5EF4-FFF2-40B4-BE49-F238E27FC236}">
                <a16:creationId xmlns:a16="http://schemas.microsoft.com/office/drawing/2014/main" id="{09261A5C-929B-47D5-90F8-A73DE1E993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21146" y="5889984"/>
            <a:ext cx="3981033" cy="2645893"/>
          </a:xfrm>
          <a:prstGeom prst="rect">
            <a:avLst/>
          </a:prstGeom>
        </p:spPr>
      </p:pic>
    </p:spTree>
    <p:extLst>
      <p:ext uri="{BB962C8B-B14F-4D97-AF65-F5344CB8AC3E}">
        <p14:creationId xmlns:p14="http://schemas.microsoft.com/office/powerpoint/2010/main" val="3463618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958061" y="1481476"/>
            <a:ext cx="13213759" cy="1200288"/>
          </a:xfrm>
          <a:prstGeom prst="rect">
            <a:avLst/>
          </a:prstGeom>
          <a:noFill/>
          <a:ln>
            <a:noFill/>
          </a:ln>
        </p:spPr>
        <p:txBody>
          <a:bodyPr spcFirstLastPara="1" wrap="square" lIns="91425" tIns="45700" rIns="91425" bIns="45700" anchor="t" anchorCtr="0">
            <a:spAutoFit/>
          </a:bodyPr>
          <a:lstStyle/>
          <a:p>
            <a:pPr lvl="0">
              <a:defRPr sz="3600" b="1">
                <a:solidFill>
                  <a:schemeClr val="tx1"/>
                </a:solidFill>
                <a:ea typeface="Helvetica Neue"/>
                <a:cs typeface="Helvetica Neue"/>
                <a:sym typeface="Helvetica Neue"/>
              </a:defRPr>
            </a:pPr>
            <a:r>
              <a:rPr lang="it-IT"/>
              <a:t>2.1. Credibilità dei contenuti - Come riconoscere la disinformazione sulla salute?</a:t>
            </a:r>
            <a:endParaRPr lang="it-IT" sz="3600" b="1">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801651" y="2991680"/>
            <a:ext cx="15081336" cy="6095964"/>
          </a:xfrm>
          <a:prstGeom prst="rect">
            <a:avLst/>
          </a:prstGeom>
          <a:noFill/>
        </p:spPr>
        <p:txBody>
          <a:bodyPr wrap="square">
            <a:spAutoFit/>
          </a:bodyPr>
          <a:lstStyle/>
          <a:p>
            <a:pPr algn="just">
              <a:lnSpc>
                <a:spcPct val="107000"/>
              </a:lnSpc>
              <a:spcAft>
                <a:spcPts val="800"/>
              </a:spcAft>
              <a:defRPr sz="36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Durante la ricerca di siti web, cioè di post su portali Internet</a:t>
            </a:r>
            <a:endParaRPr lang="it-IT" sz="36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defRPr sz="36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 </a:t>
            </a:r>
            <a:endParaRPr lang="it-IT" sz="36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36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controlla gli URL</a:t>
            </a:r>
            <a:endParaRPr lang="it-IT" sz="36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endParaRPr lang="it-IT" sz="36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36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verifica se il portale ha un'impronta </a:t>
            </a:r>
            <a:endParaRPr lang="it-IT" sz="36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it-IT" sz="36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36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controlla le identità delle persone che lo modificano</a:t>
            </a:r>
          </a:p>
          <a:p>
            <a:pPr algn="just">
              <a:lnSpc>
                <a:spcPct val="107000"/>
              </a:lnSpc>
              <a:spcAft>
                <a:spcPts val="800"/>
              </a:spcAft>
            </a:pPr>
            <a:endParaRPr lang="it-IT" sz="360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it-IT" sz="280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pic>
        <p:nvPicPr>
          <p:cNvPr id="8" name="Picture 7">
            <a:extLst>
              <a:ext uri="{FF2B5EF4-FFF2-40B4-BE49-F238E27FC236}">
                <a16:creationId xmlns:a16="http://schemas.microsoft.com/office/drawing/2014/main" id="{9D5B14A8-3C12-4F1B-BB34-069634D807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51890" y="6866243"/>
            <a:ext cx="1263317" cy="914479"/>
          </a:xfrm>
          <a:prstGeom prst="rect">
            <a:avLst/>
          </a:prstGeom>
        </p:spPr>
      </p:pic>
      <p:pic>
        <p:nvPicPr>
          <p:cNvPr id="9" name="Picture 8">
            <a:extLst>
              <a:ext uri="{FF2B5EF4-FFF2-40B4-BE49-F238E27FC236}">
                <a16:creationId xmlns:a16="http://schemas.microsoft.com/office/drawing/2014/main" id="{405962DB-852D-4FCF-B9E4-55EC023BB2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1224" y="5733007"/>
            <a:ext cx="1268078" cy="914479"/>
          </a:xfrm>
          <a:prstGeom prst="rect">
            <a:avLst/>
          </a:prstGeom>
        </p:spPr>
      </p:pic>
      <p:pic>
        <p:nvPicPr>
          <p:cNvPr id="10" name="Picture 9">
            <a:extLst>
              <a:ext uri="{FF2B5EF4-FFF2-40B4-BE49-F238E27FC236}">
                <a16:creationId xmlns:a16="http://schemas.microsoft.com/office/drawing/2014/main" id="{E526CE02-35CE-466F-A901-A79DA6086A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87866" y="4084681"/>
            <a:ext cx="1268078" cy="914479"/>
          </a:xfrm>
          <a:prstGeom prst="rect">
            <a:avLst/>
          </a:prstGeom>
        </p:spPr>
      </p:pic>
    </p:spTree>
    <p:extLst>
      <p:ext uri="{BB962C8B-B14F-4D97-AF65-F5344CB8AC3E}">
        <p14:creationId xmlns:p14="http://schemas.microsoft.com/office/powerpoint/2010/main" val="611044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C00C44-6D5D-4D6B-AC0F-5C115D0BD909}"/>
              </a:ext>
            </a:extLst>
          </p:cNvPr>
          <p:cNvSpPr txBox="1"/>
          <p:nvPr/>
        </p:nvSpPr>
        <p:spPr>
          <a:xfrm>
            <a:off x="1840803" y="4507418"/>
            <a:ext cx="13586765" cy="2677656"/>
          </a:xfrm>
          <a:prstGeom prst="rect">
            <a:avLst/>
          </a:prstGeom>
          <a:noFill/>
        </p:spPr>
        <p:txBody>
          <a:bodyPr wrap="square">
            <a:spAutoFit/>
          </a:bodyPr>
          <a:lstStyle/>
          <a:p>
            <a:pPr marL="342900" indent="-342900">
              <a:buFont typeface="Arial" panose="020B0604020202020204" pitchFamily="34" charset="0"/>
              <a:buChar char="•"/>
              <a:defRPr sz="2800"/>
            </a:pPr>
            <a:r>
              <a:rPr lang="it-IT" dirty="0"/>
              <a:t>Comprendere il concetto di alfabetizzazione sanitaria.</a:t>
            </a:r>
          </a:p>
          <a:p>
            <a:pPr marL="342900" indent="-342900">
              <a:buFont typeface="Arial" panose="020B0604020202020204" pitchFamily="34" charset="0"/>
              <a:buChar char="•"/>
              <a:defRPr sz="2800"/>
            </a:pPr>
            <a:r>
              <a:rPr lang="it-IT" dirty="0"/>
              <a:t>Comprendere il concetto di alfabetizzazione in materia di sanità digitale</a:t>
            </a:r>
          </a:p>
          <a:p>
            <a:pPr marL="342900" indent="-342900">
              <a:buFont typeface="Arial" panose="020B0604020202020204" pitchFamily="34" charset="0"/>
              <a:buChar char="•"/>
              <a:defRPr sz="2800"/>
            </a:pPr>
            <a:r>
              <a:rPr lang="it-IT" dirty="0"/>
              <a:t>Comprendere la disinformazione relativa alla salute e il suo impatto sulle persone</a:t>
            </a:r>
          </a:p>
          <a:p>
            <a:pPr marL="342900" indent="-342900">
              <a:buFont typeface="Arial" panose="020B0604020202020204" pitchFamily="34" charset="0"/>
              <a:buChar char="•"/>
              <a:defRPr sz="2800"/>
            </a:pPr>
            <a:r>
              <a:rPr lang="it-IT" dirty="0"/>
              <a:t>Sviluppare e migliorare le conoscenze e le capacità di pensiero critico per identificare e valutare la potenziale disinformazione legata alla salute</a:t>
            </a:r>
          </a:p>
          <a:p>
            <a:pPr marL="342900" indent="-342900">
              <a:buFont typeface="Arial" panose="020B0604020202020204" pitchFamily="34" charset="0"/>
              <a:buChar char="•"/>
              <a:defRPr sz="2800"/>
            </a:pPr>
            <a:r>
              <a:rPr lang="it-IT" dirty="0"/>
              <a:t>Applicare tecniche di base per verificare le informazioni utilizzando fonti pertinenti</a:t>
            </a:r>
            <a:endParaRPr lang="it-IT" sz="2800" dirty="0"/>
          </a:p>
        </p:txBody>
      </p:sp>
      <p:sp>
        <p:nvSpPr>
          <p:cNvPr id="6" name="Google Shape;98;p4">
            <a:extLst>
              <a:ext uri="{FF2B5EF4-FFF2-40B4-BE49-F238E27FC236}">
                <a16:creationId xmlns:a16="http://schemas.microsoft.com/office/drawing/2014/main" id="{80860384-A386-4B48-9CBD-7EE4F2C8C5C4}"/>
              </a:ext>
            </a:extLst>
          </p:cNvPr>
          <p:cNvSpPr txBox="1"/>
          <p:nvPr/>
        </p:nvSpPr>
        <p:spPr>
          <a:xfrm>
            <a:off x="1840804" y="1598036"/>
            <a:ext cx="369600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defRPr sz="4800" b="1">
                <a:solidFill>
                  <a:schemeClr val="tx1"/>
                </a:solidFill>
                <a:latin typeface="+mn-lt"/>
                <a:ea typeface="Helvetica Neue"/>
                <a:cs typeface="Helvetica Neue"/>
                <a:sym typeface="Helvetica Neue"/>
              </a:defRPr>
            </a:pPr>
            <a:r>
              <a:rPr lang="it-IT"/>
              <a:t>Obiettivi</a:t>
            </a:r>
          </a:p>
        </p:txBody>
      </p:sp>
      <p:sp>
        <p:nvSpPr>
          <p:cNvPr id="7" name="Rectangle 6">
            <a:extLst>
              <a:ext uri="{FF2B5EF4-FFF2-40B4-BE49-F238E27FC236}">
                <a16:creationId xmlns:a16="http://schemas.microsoft.com/office/drawing/2014/main" id="{D68EDEE5-0C9F-41BA-8AAB-5A27CF3EBA05}"/>
              </a:ext>
            </a:extLst>
          </p:cNvPr>
          <p:cNvSpPr/>
          <p:nvPr/>
        </p:nvSpPr>
        <p:spPr>
          <a:xfrm>
            <a:off x="1348469" y="3100430"/>
            <a:ext cx="7220246" cy="523220"/>
          </a:xfrm>
          <a:prstGeom prst="rect">
            <a:avLst/>
          </a:prstGeom>
        </p:spPr>
        <p:txBody>
          <a:bodyPr wrap="none">
            <a:spAutoFit/>
          </a:bodyPr>
          <a:lstStyle/>
          <a:p>
            <a:pPr lvl="0" algn="just">
              <a:defRPr sz="2800">
                <a:solidFill>
                  <a:schemeClr val="dk1"/>
                </a:solidFill>
                <a:ea typeface="Helvetica Neue"/>
                <a:cs typeface="Helvetica Neue"/>
                <a:sym typeface="Helvetica Neue"/>
              </a:defRPr>
            </a:pPr>
            <a:r>
              <a:rPr lang="it-IT"/>
              <a:t>Alla fine di questo modulo sarete in grado di:</a:t>
            </a:r>
            <a:endParaRPr lang="it-IT" sz="2800">
              <a:ea typeface="Helvetica Neue"/>
              <a:cs typeface="Helvetica Neue"/>
              <a:sym typeface="Helvetica Neue"/>
            </a:endParaRPr>
          </a:p>
        </p:txBody>
      </p:sp>
      <p:pic>
        <p:nvPicPr>
          <p:cNvPr id="4" name="Graphic 3" descr="Lightbulb and gear">
            <a:extLst>
              <a:ext uri="{FF2B5EF4-FFF2-40B4-BE49-F238E27FC236}">
                <a16:creationId xmlns:a16="http://schemas.microsoft.com/office/drawing/2014/main" id="{CFAD5C2B-58AF-43E5-90B3-6B1DB082DD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61958" y="3100430"/>
            <a:ext cx="1888958" cy="1699461"/>
          </a:xfrm>
          <a:prstGeom prst="rect">
            <a:avLst/>
          </a:prstGeom>
        </p:spPr>
      </p:pic>
    </p:spTree>
    <p:extLst>
      <p:ext uri="{BB962C8B-B14F-4D97-AF65-F5344CB8AC3E}">
        <p14:creationId xmlns:p14="http://schemas.microsoft.com/office/powerpoint/2010/main" val="4286863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41118" y="1286886"/>
            <a:ext cx="13746678" cy="1200288"/>
          </a:xfrm>
          <a:prstGeom prst="rect">
            <a:avLst/>
          </a:prstGeom>
          <a:noFill/>
          <a:ln>
            <a:noFill/>
          </a:ln>
        </p:spPr>
        <p:txBody>
          <a:bodyPr spcFirstLastPara="1" wrap="square" lIns="91425" tIns="45700" rIns="91425" bIns="45700" anchor="t" anchorCtr="0">
            <a:spAutoFit/>
          </a:bodyPr>
          <a:lstStyle/>
          <a:p>
            <a:pPr lvl="0">
              <a:defRPr sz="3600" b="1">
                <a:solidFill>
                  <a:schemeClr val="tx1"/>
                </a:solidFill>
                <a:ea typeface="Helvetica Neue"/>
                <a:cs typeface="Helvetica Neue"/>
                <a:sym typeface="Helvetica Neue"/>
              </a:defRPr>
            </a:pPr>
            <a:r>
              <a:rPr lang="it-IT"/>
              <a:t>2.1. Credibilità dei contenuti - Come riconoscere la disinformazione sulla salute?</a:t>
            </a:r>
          </a:p>
        </p:txBody>
      </p:sp>
      <p:sp>
        <p:nvSpPr>
          <p:cNvPr id="5" name="TextBox 4">
            <a:extLst>
              <a:ext uri="{FF2B5EF4-FFF2-40B4-BE49-F238E27FC236}">
                <a16:creationId xmlns:a16="http://schemas.microsoft.com/office/drawing/2014/main" id="{1699FA08-616C-41F5-9E6C-80AC51BDCC6E}"/>
              </a:ext>
            </a:extLst>
          </p:cNvPr>
          <p:cNvSpPr txBox="1"/>
          <p:nvPr/>
        </p:nvSpPr>
        <p:spPr>
          <a:xfrm>
            <a:off x="1553228" y="2788420"/>
            <a:ext cx="14993654" cy="6906378"/>
          </a:xfrm>
          <a:prstGeom prst="rect">
            <a:avLst/>
          </a:prstGeom>
          <a:noFill/>
        </p:spPr>
        <p:txBody>
          <a:bodyPr wrap="square">
            <a:spAutoFit/>
          </a:bodyPr>
          <a:lstStyle/>
          <a:p>
            <a:pPr algn="just">
              <a:lnSpc>
                <a:spcPct val="107000"/>
              </a:lnSpc>
              <a:spcAft>
                <a:spcPts val="800"/>
              </a:spcAft>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La fonte è credibile </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se c'è un esperto, una persona professionale (autore firmato) dietro la pubblicazione, </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se le fonti delle informazioni sono interlocutori effettivi (nome e cognome) </a:t>
            </a:r>
          </a:p>
          <a:p>
            <a:pPr algn="just">
              <a:lnSpc>
                <a:spcPct val="107000"/>
              </a:lnSpc>
              <a:spcAft>
                <a:spcPts val="800"/>
              </a:spcAft>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     o istituzioni/organizzazioni sanitarie pertinenti (livello primario, secondario, terziario dell'assistenza sanitaria), </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portali sanitari ufficiali, cioè siti web </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portali delle istituzioni sanitarie, associazioni della società civile, siti web ufficiali del Ministero e dell'Istituto di Sanità Pubblica </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se si può vedere che le informazioni pubblicate su un particolare supporto (portale Internet) sono regolarmente aggiornate (data di pubblicazione contrassegnata). </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nella pubblicità, quando vengono enfatizzati solo valori positivi per un determinato prodotto (farmaco) o servizio. Se si tratta di un articolo, controllare i riferimenti e la loro credibilità</a:t>
            </a:r>
          </a:p>
          <a:p>
            <a:pPr algn="just">
              <a:lnSpc>
                <a:spcPct val="107000"/>
              </a:lnSpc>
              <a:spcAft>
                <a:spcPts val="800"/>
              </a:spcAft>
            </a:pPr>
            <a:endParaRPr lang="it-IT" sz="280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988551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2221250" y="3062825"/>
            <a:ext cx="13390323" cy="5526513"/>
          </a:xfrm>
          <a:prstGeom prst="rect">
            <a:avLst/>
          </a:prstGeom>
          <a:noFill/>
        </p:spPr>
        <p:txBody>
          <a:bodyPr wrap="square">
            <a:spAutoFit/>
          </a:bodyPr>
          <a:lstStyle/>
          <a:p>
            <a:pPr marL="457200" indent="-457200" algn="just">
              <a:lnSpc>
                <a:spcPct val="107000"/>
              </a:lnSpc>
              <a:spcAft>
                <a:spcPts val="800"/>
              </a:spcAft>
              <a:buFont typeface="Arial" panose="020B0604020202020204" pitchFamily="34" charset="0"/>
              <a:buChar char="•"/>
              <a:defRPr sz="36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Verifica se il sito è accreditato</a:t>
            </a:r>
          </a:p>
          <a:p>
            <a:pPr marL="457200" indent="-457200" algn="just">
              <a:lnSpc>
                <a:spcPct val="107000"/>
              </a:lnSpc>
              <a:spcAft>
                <a:spcPts val="800"/>
              </a:spcAft>
              <a:buFont typeface="Arial" panose="020B0604020202020204" pitchFamily="34" charset="0"/>
              <a:buChar char="•"/>
              <a:defRPr sz="36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Verifica se gli autori e gli editori sono chiaramente evidenziati</a:t>
            </a:r>
          </a:p>
          <a:p>
            <a:pPr marL="457200" indent="-457200" algn="just">
              <a:lnSpc>
                <a:spcPct val="107000"/>
              </a:lnSpc>
              <a:spcAft>
                <a:spcPts val="800"/>
              </a:spcAft>
              <a:buFont typeface="Arial" panose="020B0604020202020204" pitchFamily="34" charset="0"/>
              <a:buChar char="•"/>
              <a:defRPr sz="36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Verifica se l'articolo è firmato dall'autore</a:t>
            </a:r>
          </a:p>
          <a:p>
            <a:pPr marL="457200" indent="-457200" algn="just">
              <a:lnSpc>
                <a:spcPct val="107000"/>
              </a:lnSpc>
              <a:spcAft>
                <a:spcPts val="800"/>
              </a:spcAft>
              <a:buFont typeface="Arial" panose="020B0604020202020204" pitchFamily="34" charset="0"/>
              <a:buChar char="•"/>
              <a:defRPr sz="36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Controlla i riferimenti</a:t>
            </a:r>
          </a:p>
          <a:p>
            <a:pPr marL="457200" indent="-457200" algn="just">
              <a:lnSpc>
                <a:spcPct val="107000"/>
              </a:lnSpc>
              <a:spcAft>
                <a:spcPts val="800"/>
              </a:spcAft>
              <a:buFont typeface="Arial" panose="020B0604020202020204" pitchFamily="34" charset="0"/>
              <a:buChar char="•"/>
              <a:defRPr sz="36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Controlla se il sito viene aggiornato regolarmente: la data </a:t>
            </a:r>
            <a:endParaRPr lang="it-IT" sz="36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defRPr sz="36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     dell'ultima modifica è indicata</a:t>
            </a:r>
          </a:p>
          <a:p>
            <a:pPr marL="457200" indent="-457200" algn="just">
              <a:lnSpc>
                <a:spcPct val="107000"/>
              </a:lnSpc>
              <a:spcAft>
                <a:spcPts val="800"/>
              </a:spcAft>
              <a:buFont typeface="Arial" panose="020B0604020202020204" pitchFamily="34" charset="0"/>
              <a:buChar char="•"/>
              <a:defRPr sz="36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Controlla la grammatica</a:t>
            </a:r>
          </a:p>
          <a:p>
            <a:pPr marL="457200" indent="-457200" algn="just">
              <a:lnSpc>
                <a:spcPct val="107000"/>
              </a:lnSpc>
              <a:spcAft>
                <a:spcPts val="800"/>
              </a:spcAft>
              <a:buFont typeface="Arial" panose="020B0604020202020204" pitchFamily="34" charset="0"/>
              <a:buChar char="•"/>
              <a:defRPr sz="36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Verificare il motivo e lo scopo della pubblicazione</a:t>
            </a: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512959" y="1616316"/>
            <a:ext cx="13210718" cy="769401"/>
          </a:xfrm>
          <a:prstGeom prst="rect">
            <a:avLst/>
          </a:prstGeom>
          <a:noFill/>
          <a:ln>
            <a:noFill/>
          </a:ln>
        </p:spPr>
        <p:txBody>
          <a:bodyPr spcFirstLastPara="1" wrap="square" lIns="91425" tIns="45700" rIns="91425" bIns="45700" anchor="t" anchorCtr="0">
            <a:spAutoFit/>
          </a:bodyPr>
          <a:lstStyle/>
          <a:p>
            <a:pPr lvl="0">
              <a:defRPr sz="4400" b="1">
                <a:solidFill>
                  <a:schemeClr val="tx1"/>
                </a:solidFill>
                <a:ea typeface="Helvetica Neue"/>
                <a:cs typeface="Helvetica Neue"/>
                <a:sym typeface="Helvetica Neue"/>
              </a:defRPr>
            </a:pPr>
            <a:r>
              <a:rPr lang="it-IT"/>
              <a:t>2.2. Come riconoscere la credibilità della fonte?</a:t>
            </a:r>
            <a:endParaRPr lang="it-IT" sz="4400" b="1">
              <a:solidFill>
                <a:schemeClr val="tx1"/>
              </a:solidFill>
              <a:ea typeface="Helvetica Neue"/>
              <a:cs typeface="Helvetica Neue"/>
              <a:sym typeface="Helvetica Neue"/>
            </a:endParaRPr>
          </a:p>
        </p:txBody>
      </p:sp>
      <p:pic>
        <p:nvPicPr>
          <p:cNvPr id="6" name="Imagen 5">
            <a:extLst>
              <a:ext uri="{FF2B5EF4-FFF2-40B4-BE49-F238E27FC236}">
                <a16:creationId xmlns:a16="http://schemas.microsoft.com/office/drawing/2014/main" id="{2C9C101E-487F-458B-2990-136E5C9F478D}"/>
              </a:ext>
            </a:extLst>
          </p:cNvPr>
          <p:cNvPicPr>
            <a:picLocks noChangeAspect="1"/>
          </p:cNvPicPr>
          <p:nvPr/>
        </p:nvPicPr>
        <p:blipFill>
          <a:blip r:embed="rId2"/>
          <a:stretch>
            <a:fillRect/>
          </a:stretch>
        </p:blipFill>
        <p:spPr>
          <a:xfrm>
            <a:off x="13644995" y="4335034"/>
            <a:ext cx="3933155" cy="4519464"/>
          </a:xfrm>
          <a:prstGeom prst="rect">
            <a:avLst/>
          </a:prstGeom>
        </p:spPr>
      </p:pic>
    </p:spTree>
    <p:extLst>
      <p:ext uri="{BB962C8B-B14F-4D97-AF65-F5344CB8AC3E}">
        <p14:creationId xmlns:p14="http://schemas.microsoft.com/office/powerpoint/2010/main" val="4206028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2400855" y="2256708"/>
            <a:ext cx="10441861" cy="7884402"/>
          </a:xfrm>
          <a:prstGeom prst="rect">
            <a:avLst/>
          </a:prstGeom>
          <a:noFill/>
        </p:spPr>
        <p:txBody>
          <a:bodyPr wrap="square">
            <a:spAutoFit/>
          </a:bodyPr>
          <a:lstStyle/>
          <a:p>
            <a:pPr algn="just">
              <a:lnSpc>
                <a:spcPct val="107000"/>
              </a:lnSpc>
              <a:spcAft>
                <a:spcPts val="800"/>
              </a:spcAft>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Diversi criteri possono essere utilizzati per valutare la pertinenza e l'accuratezza delle informazioni trovate:</a:t>
            </a:r>
            <a:endParaRPr lang="it-IT"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endParaRPr lang="it-IT"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verifica della data di pubblicazione</a:t>
            </a:r>
            <a:endParaRPr lang="it-IT"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verifica della fonte, </a:t>
            </a:r>
            <a:endParaRPr lang="it-IT"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se l'articolo è firmato dall'autore, </a:t>
            </a:r>
            <a:endParaRPr lang="it-IT"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se le informazioni sono reperibili su altri siti web (siti web - portali specializzati in salute), </a:t>
            </a:r>
            <a:endParaRPr lang="it-IT"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che si tratti di un articolo, </a:t>
            </a:r>
            <a:endParaRPr lang="it-IT"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se le informazioni sono supportate da virgolette - valutare la credibilità delle citazioni, </a:t>
            </a:r>
            <a:endParaRPr lang="it-IT"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oggetto dell'articolo: se l'articolo è un annuncio a pagamento o ha una base politica.</a:t>
            </a:r>
          </a:p>
          <a:p>
            <a:pPr marL="457200" indent="-457200" algn="just">
              <a:lnSpc>
                <a:spcPct val="107000"/>
              </a:lnSpc>
              <a:spcAft>
                <a:spcPts val="800"/>
              </a:spcAft>
              <a:buFont typeface="Arial" panose="020B0604020202020204" pitchFamily="34" charset="0"/>
              <a:buChar char="•"/>
            </a:pPr>
            <a:endParaRPr lang="it-IT"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it-IT"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2400855" y="1269637"/>
            <a:ext cx="13210718" cy="769401"/>
          </a:xfrm>
          <a:prstGeom prst="rect">
            <a:avLst/>
          </a:prstGeom>
          <a:noFill/>
          <a:ln>
            <a:noFill/>
          </a:ln>
        </p:spPr>
        <p:txBody>
          <a:bodyPr spcFirstLastPara="1" wrap="square" lIns="91425" tIns="45700" rIns="91425" bIns="45700" anchor="t" anchorCtr="0">
            <a:spAutoFit/>
          </a:bodyPr>
          <a:lstStyle/>
          <a:p>
            <a:pPr lvl="0">
              <a:defRPr sz="4400" b="1">
                <a:solidFill>
                  <a:schemeClr val="tx1"/>
                </a:solidFill>
                <a:ea typeface="Helvetica Neue"/>
                <a:cs typeface="Helvetica Neue"/>
                <a:sym typeface="Helvetica Neue"/>
              </a:defRPr>
            </a:pPr>
            <a:r>
              <a:rPr lang="it-IT"/>
              <a:t>2.3. Modalità di verifica delle fonti e dei fatti</a:t>
            </a:r>
          </a:p>
        </p:txBody>
      </p:sp>
      <p:pic>
        <p:nvPicPr>
          <p:cNvPr id="4" name="Picture 2" descr="Informacija – Wikipedija">
            <a:extLst>
              <a:ext uri="{FF2B5EF4-FFF2-40B4-BE49-F238E27FC236}">
                <a16:creationId xmlns:a16="http://schemas.microsoft.com/office/drawing/2014/main" id="{3BDDCD1E-99FA-461E-B82C-84D7DE5429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815582" y="455871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394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3" name="Google Shape;113;p5"/>
          <p:cNvSpPr txBox="1"/>
          <p:nvPr/>
        </p:nvSpPr>
        <p:spPr>
          <a:xfrm>
            <a:off x="2208353" y="2281218"/>
            <a:ext cx="14978911" cy="2862282"/>
          </a:xfrm>
          <a:prstGeom prst="rect">
            <a:avLst/>
          </a:prstGeom>
          <a:noFill/>
          <a:ln>
            <a:noFill/>
          </a:ln>
        </p:spPr>
        <p:txBody>
          <a:bodyPr spcFirstLastPara="1" wrap="square" lIns="91425" tIns="45700" rIns="91425" bIns="45700" anchor="t" anchorCtr="0">
            <a:spAutoFit/>
          </a:bodyPr>
          <a:lstStyle/>
          <a:p>
            <a:pPr lvl="0" algn="ctr">
              <a:buClr>
                <a:srgbClr val="AED633"/>
              </a:buClr>
              <a:buSzPts val="6000"/>
            </a:pPr>
            <a:endParaRPr lang="it-IT" sz="6000" b="1">
              <a:solidFill>
                <a:srgbClr val="00CCFF"/>
              </a:solidFill>
              <a:latin typeface="+mn-lt"/>
              <a:ea typeface="Helvetica Neue"/>
              <a:cs typeface="Helvetica Neue"/>
              <a:sym typeface="Helvetica Neue"/>
            </a:endParaRPr>
          </a:p>
          <a:p>
            <a:pPr lvl="0" algn="ctr">
              <a:buClr>
                <a:srgbClr val="AED633"/>
              </a:buClr>
              <a:buSzPts val="6000"/>
              <a:defRPr sz="6000" b="1">
                <a:solidFill>
                  <a:srgbClr val="00CCFF"/>
                </a:solidFill>
                <a:latin typeface="+mn-lt"/>
                <a:ea typeface="Helvetica Neue"/>
                <a:cs typeface="Helvetica Neue"/>
                <a:sym typeface="Helvetica Neue"/>
              </a:defRPr>
            </a:pPr>
            <a:r>
              <a:rPr lang="it-IT"/>
              <a:t>3. </a:t>
            </a:r>
          </a:p>
          <a:p>
            <a:pPr lvl="0" algn="ctr">
              <a:buClr>
                <a:srgbClr val="AED633"/>
              </a:buClr>
              <a:buSzPts val="6000"/>
              <a:defRPr sz="6000" b="1">
                <a:solidFill>
                  <a:srgbClr val="00CCFF"/>
                </a:solidFill>
                <a:latin typeface="+mn-lt"/>
                <a:ea typeface="Helvetica Neue"/>
                <a:cs typeface="Helvetica Neue"/>
                <a:sym typeface="Helvetica Neue"/>
              </a:defRPr>
            </a:pPr>
            <a:r>
              <a:rPr lang="it-IT"/>
              <a:t>Comportamento online responsabile</a:t>
            </a:r>
          </a:p>
        </p:txBody>
      </p:sp>
      <p:pic>
        <p:nvPicPr>
          <p:cNvPr id="3" name="Picture 2">
            <a:extLst>
              <a:ext uri="{FF2B5EF4-FFF2-40B4-BE49-F238E27FC236}">
                <a16:creationId xmlns:a16="http://schemas.microsoft.com/office/drawing/2014/main" id="{212434AD-34CB-448C-81B2-0ECA485D65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8378" y="5728498"/>
            <a:ext cx="4138863" cy="2759242"/>
          </a:xfrm>
          <a:prstGeom prst="rect">
            <a:avLst/>
          </a:prstGeom>
        </p:spPr>
      </p:pic>
      <p:sp>
        <p:nvSpPr>
          <p:cNvPr id="4" name="Rectangle 3">
            <a:extLst>
              <a:ext uri="{FF2B5EF4-FFF2-40B4-BE49-F238E27FC236}">
                <a16:creationId xmlns:a16="http://schemas.microsoft.com/office/drawing/2014/main" id="{DBD8FCC9-1DFD-46B3-84E3-0FFCCC136E85}"/>
              </a:ext>
            </a:extLst>
          </p:cNvPr>
          <p:cNvSpPr/>
          <p:nvPr/>
        </p:nvSpPr>
        <p:spPr>
          <a:xfrm>
            <a:off x="7333249" y="8740713"/>
            <a:ext cx="5233736" cy="246221"/>
          </a:xfrm>
          <a:prstGeom prst="rect">
            <a:avLst/>
          </a:prstGeom>
        </p:spPr>
        <p:txBody>
          <a:bodyPr wrap="square">
            <a:spAutoFit/>
          </a:bodyPr>
          <a:lstStyle/>
          <a:p>
            <a:pPr>
              <a:defRPr sz="1000"/>
            </a:pPr>
            <a:r>
              <a:t>https://www.dijabetes.hr/wp-content/uploads/2023/03/zdravstvena-pismenost-1.jpg</a:t>
            </a:r>
          </a:p>
        </p:txBody>
      </p:sp>
    </p:spTree>
    <p:extLst>
      <p:ext uri="{BB962C8B-B14F-4D97-AF65-F5344CB8AC3E}">
        <p14:creationId xmlns:p14="http://schemas.microsoft.com/office/powerpoint/2010/main" val="3413975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6609776" y="2355776"/>
            <a:ext cx="5592417" cy="619272"/>
          </a:xfrm>
          <a:prstGeom prst="rect">
            <a:avLst/>
          </a:prstGeom>
          <a:noFill/>
        </p:spPr>
        <p:txBody>
          <a:bodyPr wrap="square">
            <a:spAutoFit/>
          </a:bodyPr>
          <a:lstStyle/>
          <a:p>
            <a:pPr algn="just">
              <a:lnSpc>
                <a:spcPct val="107000"/>
              </a:lnSpc>
              <a:spcAft>
                <a:spcPts val="800"/>
              </a:spcAft>
              <a:defRPr sz="3200" b="1">
                <a:solidFill>
                  <a:srgbClr val="0070C0"/>
                </a:solidFill>
                <a:latin typeface="Calibri" panose="020F0502020204030204" pitchFamily="34" charset="0"/>
                <a:ea typeface="Yu Mincho" panose="02020400000000000000" pitchFamily="18" charset="-128"/>
                <a:cs typeface="Arial" panose="020B0604020202020204" pitchFamily="34" charset="0"/>
              </a:defRPr>
            </a:pPr>
            <a:r>
              <a:rPr lang="it-IT"/>
              <a:t>Utilizzare siti web accreditati</a:t>
            </a:r>
            <a:endParaRPr lang="it-IT" sz="3200" b="1">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618803" y="1365890"/>
            <a:ext cx="13210718" cy="1446509"/>
          </a:xfrm>
          <a:prstGeom prst="rect">
            <a:avLst/>
          </a:prstGeom>
          <a:noFill/>
          <a:ln>
            <a:noFill/>
          </a:ln>
        </p:spPr>
        <p:txBody>
          <a:bodyPr spcFirstLastPara="1" wrap="square" lIns="91425" tIns="45700" rIns="91425" bIns="45700" anchor="t" anchorCtr="0">
            <a:spAutoFit/>
          </a:bodyPr>
          <a:lstStyle/>
          <a:p>
            <a:pPr lvl="0">
              <a:defRPr sz="4400" b="1">
                <a:solidFill>
                  <a:schemeClr val="tx1"/>
                </a:solidFill>
                <a:ea typeface="Helvetica Neue"/>
                <a:cs typeface="Helvetica Neue"/>
                <a:sym typeface="Helvetica Neue"/>
              </a:defRPr>
            </a:pPr>
            <a:r>
              <a:rPr lang="it-IT"/>
              <a:t>3.1. Modi per riconoscere la disinformazione sulla salute</a:t>
            </a:r>
          </a:p>
        </p:txBody>
      </p:sp>
      <p:sp>
        <p:nvSpPr>
          <p:cNvPr id="6" name="TextBox 5">
            <a:extLst>
              <a:ext uri="{FF2B5EF4-FFF2-40B4-BE49-F238E27FC236}">
                <a16:creationId xmlns:a16="http://schemas.microsoft.com/office/drawing/2014/main" id="{9FE44B84-4444-40CD-AB69-137C29A7908D}"/>
              </a:ext>
            </a:extLst>
          </p:cNvPr>
          <p:cNvSpPr txBox="1"/>
          <p:nvPr/>
        </p:nvSpPr>
        <p:spPr>
          <a:xfrm>
            <a:off x="1997242" y="3368842"/>
            <a:ext cx="5462337" cy="4952190"/>
          </a:xfrm>
          <a:prstGeom prst="rect">
            <a:avLst/>
          </a:prstGeom>
          <a:noFill/>
        </p:spPr>
        <p:txBody>
          <a:bodyPr wrap="square">
            <a:spAutoFit/>
          </a:bodyPr>
          <a:lstStyle/>
          <a:p>
            <a:pPr marL="342900" indent="-342900" algn="just">
              <a:lnSpc>
                <a:spcPct val="107000"/>
              </a:lnSpc>
              <a:spcAft>
                <a:spcPts val="800"/>
              </a:spcAft>
              <a:buFont typeface="Arial" panose="020B0604020202020204" pitchFamily="34" charset="0"/>
              <a:buChar char="•"/>
              <a:defRPr sz="24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i siti web possono essere accreditati se soddisfano otto condizioni</a:t>
            </a:r>
          </a:p>
          <a:p>
            <a:pPr marL="342900" indent="-342900" algn="just">
              <a:lnSpc>
                <a:spcPct val="107000"/>
              </a:lnSpc>
              <a:spcAft>
                <a:spcPts val="800"/>
              </a:spcAft>
              <a:buFont typeface="Arial" panose="020B0604020202020204" pitchFamily="34" charset="0"/>
              <a:buChar char="•"/>
              <a:defRPr sz="24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gli autori e gli editori sono chiaramente evidenziati </a:t>
            </a:r>
          </a:p>
          <a:p>
            <a:pPr marL="342900" indent="-342900" algn="just">
              <a:lnSpc>
                <a:spcPct val="107000"/>
              </a:lnSpc>
              <a:spcAft>
                <a:spcPts val="800"/>
              </a:spcAft>
              <a:buFont typeface="Arial" panose="020B0604020202020204" pitchFamily="34" charset="0"/>
              <a:buChar char="•"/>
              <a:defRPr sz="24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si afferma che il sito web e il suo contenuto non possono sostituire una visita dal medico</a:t>
            </a:r>
          </a:p>
          <a:p>
            <a:pPr marL="342900" indent="-342900" algn="just">
              <a:lnSpc>
                <a:spcPct val="107000"/>
              </a:lnSpc>
              <a:spcAft>
                <a:spcPts val="800"/>
              </a:spcAft>
              <a:buFont typeface="Arial" panose="020B0604020202020204" pitchFamily="34" charset="0"/>
              <a:buChar char="•"/>
              <a:defRPr sz="24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i dati dell'utente sono protetti</a:t>
            </a:r>
          </a:p>
          <a:p>
            <a:pPr marL="342900" indent="-342900" algn="just">
              <a:lnSpc>
                <a:spcPct val="107000"/>
              </a:lnSpc>
              <a:spcAft>
                <a:spcPts val="800"/>
              </a:spcAft>
              <a:buFont typeface="Arial" panose="020B0604020202020204" pitchFamily="34" charset="0"/>
              <a:buChar char="•"/>
              <a:defRPr sz="24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il sito è aggiornato: è indicata la data dell'ultima modifica, </a:t>
            </a:r>
          </a:p>
          <a:p>
            <a:pPr marL="342900" indent="-342900" algn="just">
              <a:lnSpc>
                <a:spcPct val="107000"/>
              </a:lnSpc>
              <a:spcAft>
                <a:spcPts val="800"/>
              </a:spcAft>
              <a:buFont typeface="Arial" panose="020B0604020202020204" pitchFamily="34" charset="0"/>
              <a:buChar char="•"/>
              <a:defRPr sz="24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L'informazione è obiettiva e completa</a:t>
            </a:r>
          </a:p>
        </p:txBody>
      </p:sp>
      <p:sp>
        <p:nvSpPr>
          <p:cNvPr id="8" name="TextBox 7">
            <a:extLst>
              <a:ext uri="{FF2B5EF4-FFF2-40B4-BE49-F238E27FC236}">
                <a16:creationId xmlns:a16="http://schemas.microsoft.com/office/drawing/2014/main" id="{84A86663-793F-4EF5-992B-58543AF4B94E}"/>
              </a:ext>
            </a:extLst>
          </p:cNvPr>
          <p:cNvSpPr txBox="1"/>
          <p:nvPr/>
        </p:nvSpPr>
        <p:spPr>
          <a:xfrm>
            <a:off x="10627818" y="3072097"/>
            <a:ext cx="5812028" cy="5519844"/>
          </a:xfrm>
          <a:prstGeom prst="rect">
            <a:avLst/>
          </a:prstGeom>
          <a:noFill/>
        </p:spPr>
        <p:txBody>
          <a:bodyPr wrap="square">
            <a:spAutoFit/>
          </a:bodyPr>
          <a:lstStyle/>
          <a:p>
            <a:pPr marL="342900" indent="-342900" algn="just">
              <a:lnSpc>
                <a:spcPct val="107000"/>
              </a:lnSpc>
              <a:spcAft>
                <a:spcPts val="800"/>
              </a:spcAft>
              <a:buFont typeface="Arial" panose="020B0604020202020204" pitchFamily="34" charset="0"/>
              <a:buChar char="•"/>
              <a:defRPr sz="24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L'interfaccia del sito web è accessibile all'utente e ha un compito evidenziato</a:t>
            </a:r>
          </a:p>
          <a:p>
            <a:pPr marL="342900" indent="-342900" algn="just">
              <a:lnSpc>
                <a:spcPct val="107000"/>
              </a:lnSpc>
              <a:spcAft>
                <a:spcPts val="800"/>
              </a:spcAft>
              <a:buFont typeface="Arial" panose="020B0604020202020204" pitchFamily="34" charset="0"/>
              <a:buChar char="•"/>
              <a:defRPr sz="24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tutte le fonti di finanziamento sono chiaramente indicate</a:t>
            </a:r>
          </a:p>
          <a:p>
            <a:pPr marL="342900" indent="-342900" algn="just">
              <a:lnSpc>
                <a:spcPct val="107000"/>
              </a:lnSpc>
              <a:spcAft>
                <a:spcPts val="800"/>
              </a:spcAft>
              <a:buFont typeface="Arial" panose="020B0604020202020204" pitchFamily="34" charset="0"/>
              <a:buChar char="•"/>
              <a:defRPr sz="24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dirty="0"/>
              <a:t>tutti gli annunci pubblicitari devono essere contrassegnati come pubblicità in modo che il lettore possa distinguerli dal contenuto sanitario del sito web.</a:t>
            </a:r>
          </a:p>
          <a:p>
            <a:pPr marL="342900" indent="-342900" algn="just">
              <a:lnSpc>
                <a:spcPct val="107000"/>
              </a:lnSpc>
              <a:spcAft>
                <a:spcPts val="800"/>
              </a:spcAft>
              <a:buFont typeface="Arial" panose="020B0604020202020204" pitchFamily="34" charset="0"/>
              <a:buChar char="•"/>
              <a:defRPr>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sz="2400" dirty="0"/>
              <a:t>cerca siti web specializzati il cui contenuto è incentrato sulla prevenzione della salute e sulla prevenzione delle malattie, </a:t>
            </a:r>
            <a:r>
              <a:rPr lang="it-IT" sz="2400" dirty="0" err="1"/>
              <a:t>nonchè</a:t>
            </a:r>
            <a:r>
              <a:rPr lang="it-IT" sz="2400" dirty="0"/>
              <a:t> siti web - portali in cui è possibile ottenere risposte alle domande relative alla salute</a:t>
            </a:r>
            <a:r>
              <a:rPr lang="it-IT" sz="1200" dirty="0"/>
              <a:t>.</a:t>
            </a:r>
          </a:p>
        </p:txBody>
      </p:sp>
      <p:pic>
        <p:nvPicPr>
          <p:cNvPr id="10242" name="Picture 2" descr="Blue exclamation point button Digital Art by Henrik Lehnerer - Pixels">
            <a:extLst>
              <a:ext uri="{FF2B5EF4-FFF2-40B4-BE49-F238E27FC236}">
                <a16:creationId xmlns:a16="http://schemas.microsoft.com/office/drawing/2014/main" id="{B1ED73B8-EC75-4D32-9B74-A618CB72DE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30718" y="3802285"/>
            <a:ext cx="2997100" cy="29971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C4CF804-56C2-431F-ACEC-341A75B7252F}"/>
              </a:ext>
            </a:extLst>
          </p:cNvPr>
          <p:cNvSpPr/>
          <p:nvPr/>
        </p:nvSpPr>
        <p:spPr>
          <a:xfrm>
            <a:off x="7976936" y="8963495"/>
            <a:ext cx="3344006" cy="369332"/>
          </a:xfrm>
          <a:prstGeom prst="rect">
            <a:avLst/>
          </a:prstGeom>
        </p:spPr>
        <p:txBody>
          <a:bodyPr wrap="square">
            <a:spAutoFit/>
          </a:bodyPr>
          <a:lstStyle/>
          <a:p>
            <a:pPr>
              <a:defRPr sz="900"/>
            </a:pPr>
            <a:r>
              <a:t>https://images.fineartamerica.com/images-medium-large-5/blue-exclamation-point-button-henrik-lehnerer.jpg</a:t>
            </a:r>
          </a:p>
        </p:txBody>
      </p:sp>
    </p:spTree>
    <p:extLst>
      <p:ext uri="{BB962C8B-B14F-4D97-AF65-F5344CB8AC3E}">
        <p14:creationId xmlns:p14="http://schemas.microsoft.com/office/powerpoint/2010/main" val="206263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2212953" y="3132423"/>
            <a:ext cx="13390323" cy="5081648"/>
          </a:xfrm>
          <a:prstGeom prst="rect">
            <a:avLst/>
          </a:prstGeom>
          <a:noFill/>
        </p:spPr>
        <p:txBody>
          <a:bodyPr wrap="square">
            <a:spAutoFit/>
          </a:bodyPr>
          <a:lstStyle/>
          <a:p>
            <a:pPr algn="just">
              <a:lnSpc>
                <a:spcPct val="107000"/>
              </a:lnSpc>
              <a:spcAft>
                <a:spcPts val="800"/>
              </a:spcAft>
              <a:defRPr sz="3200" b="1">
                <a:solidFill>
                  <a:srgbClr val="0070C0"/>
                </a:solidFill>
                <a:latin typeface="Calibri" panose="020F0502020204030204" pitchFamily="34" charset="0"/>
                <a:ea typeface="Yu Mincho" panose="02020400000000000000" pitchFamily="18" charset="-128"/>
                <a:cs typeface="Arial" panose="020B0604020202020204" pitchFamily="34" charset="0"/>
              </a:defRPr>
            </a:pPr>
            <a:r>
              <a:rPr lang="it-IT"/>
              <a:t>Esempi di siti web accreditati:</a:t>
            </a:r>
          </a:p>
          <a:p>
            <a:pPr algn="just">
              <a:lnSpc>
                <a:spcPct val="107000"/>
              </a:lnSpc>
              <a:spcAft>
                <a:spcPts val="800"/>
              </a:spcAft>
              <a:defRPr sz="2400">
                <a:solidFill>
                  <a:srgbClr val="0070C0"/>
                </a:solidFill>
                <a:latin typeface="Calibri" panose="020F0502020204030204" pitchFamily="34" charset="0"/>
                <a:ea typeface="Yu Mincho" panose="02020400000000000000" pitchFamily="18" charset="-128"/>
                <a:cs typeface="Arial" panose="020B0604020202020204" pitchFamily="34" charset="0"/>
              </a:defRPr>
            </a:pPr>
            <a:r>
              <a:rPr lang="it-IT">
                <a:hlinkClick r:id="rId2"/>
              </a:rPr>
              <a:t>https://www.hzjz.hr/</a:t>
            </a:r>
            <a:r>
              <a:rPr lang="it-IT"/>
              <a:t> </a:t>
            </a:r>
            <a:endParaRPr lang="it-IT" sz="240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defRPr sz="2400">
                <a:solidFill>
                  <a:srgbClr val="0070C0"/>
                </a:solidFill>
                <a:latin typeface="Calibri" panose="020F0502020204030204" pitchFamily="34" charset="0"/>
                <a:ea typeface="Yu Mincho" panose="02020400000000000000" pitchFamily="18" charset="-128"/>
                <a:cs typeface="Arial" panose="020B0604020202020204" pitchFamily="34" charset="0"/>
              </a:defRPr>
            </a:pPr>
            <a:r>
              <a:rPr lang="it-IT">
                <a:hlinkClick r:id="rId3"/>
              </a:rPr>
              <a:t>https://stampar.hr/hr</a:t>
            </a:r>
            <a:r>
              <a:rPr lang="it-IT"/>
              <a:t> </a:t>
            </a:r>
            <a:endParaRPr lang="it-IT" sz="240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defRPr sz="2400">
                <a:solidFill>
                  <a:srgbClr val="0070C0"/>
                </a:solidFill>
                <a:latin typeface="Calibri" panose="020F0502020204030204" pitchFamily="34" charset="0"/>
                <a:ea typeface="Yu Mincho" panose="02020400000000000000" pitchFamily="18" charset="-128"/>
                <a:cs typeface="Arial" panose="020B0604020202020204" pitchFamily="34" charset="0"/>
              </a:defRPr>
            </a:pPr>
            <a:r>
              <a:rPr lang="it-IT">
                <a:hlinkClick r:id="rId4"/>
              </a:rPr>
              <a:t>https://eurohealthnet.eu/</a:t>
            </a:r>
            <a:r>
              <a:rPr lang="it-IT"/>
              <a:t>   </a:t>
            </a:r>
            <a:endParaRPr lang="it-IT" sz="240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defRPr sz="2400">
                <a:solidFill>
                  <a:srgbClr val="0070C0"/>
                </a:solidFill>
                <a:latin typeface="Calibri" panose="020F0502020204030204" pitchFamily="34" charset="0"/>
                <a:ea typeface="Yu Mincho" panose="02020400000000000000" pitchFamily="18" charset="-128"/>
                <a:cs typeface="Arial" panose="020B0604020202020204" pitchFamily="34" charset="0"/>
              </a:defRPr>
            </a:pPr>
            <a:r>
              <a:rPr lang="it-IT">
                <a:hlinkClick r:id="rId5"/>
              </a:rPr>
              <a:t>https://www.who.int/</a:t>
            </a:r>
            <a:r>
              <a:rPr lang="it-IT"/>
              <a:t>  </a:t>
            </a:r>
          </a:p>
          <a:p>
            <a:pPr algn="just">
              <a:lnSpc>
                <a:spcPct val="107000"/>
              </a:lnSpc>
              <a:spcAft>
                <a:spcPts val="800"/>
              </a:spcAft>
              <a:defRPr sz="2400">
                <a:solidFill>
                  <a:srgbClr val="0070C0"/>
                </a:solidFill>
                <a:latin typeface="Calibri" panose="020F0502020204030204" pitchFamily="34" charset="0"/>
                <a:ea typeface="Yu Mincho" panose="02020400000000000000" pitchFamily="18" charset="-128"/>
                <a:cs typeface="Arial" panose="020B0604020202020204" pitchFamily="34" charset="0"/>
              </a:defRPr>
            </a:pPr>
            <a:r>
              <a:rPr lang="it-IT">
                <a:hlinkClick r:id="rId6"/>
              </a:rPr>
              <a:t>https://united-healthcare.eu/</a:t>
            </a:r>
            <a:r>
              <a:rPr lang="it-IT"/>
              <a:t> </a:t>
            </a:r>
            <a:endParaRPr lang="it-IT" sz="240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defRPr sz="2400">
                <a:solidFill>
                  <a:srgbClr val="0070C0"/>
                </a:solidFill>
                <a:latin typeface="Calibri" panose="020F0502020204030204" pitchFamily="34" charset="0"/>
                <a:ea typeface="Yu Mincho" panose="02020400000000000000" pitchFamily="18" charset="-128"/>
                <a:cs typeface="Arial" panose="020B0604020202020204" pitchFamily="34" charset="0"/>
              </a:defRPr>
            </a:pPr>
            <a:r>
              <a:rPr lang="it-IT">
                <a:hlinkClick r:id="rId7"/>
              </a:rPr>
              <a:t>https://www.iss.it/web/iss-en</a:t>
            </a:r>
            <a:r>
              <a:rPr lang="it-IT"/>
              <a:t> </a:t>
            </a:r>
            <a:endParaRPr lang="it-IT" sz="240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defRPr sz="2400">
                <a:solidFill>
                  <a:srgbClr val="0070C0"/>
                </a:solidFill>
                <a:latin typeface="Calibri" panose="020F0502020204030204" pitchFamily="34" charset="0"/>
                <a:ea typeface="Yu Mincho" panose="02020400000000000000" pitchFamily="18" charset="-128"/>
                <a:cs typeface="Arial" panose="020B0604020202020204" pitchFamily="34" charset="0"/>
                <a:hlinkClick r:id="rId8"/>
              </a:defRPr>
            </a:pPr>
            <a:r>
              <a:rPr lang="it-IT"/>
              <a:t>https://www.sciensano.be/en/health-topics</a:t>
            </a:r>
            <a:endParaRPr lang="it-IT" sz="240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it-IT" sz="240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it-IT" sz="240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868558" y="1287925"/>
            <a:ext cx="12364278" cy="1446509"/>
          </a:xfrm>
          <a:prstGeom prst="rect">
            <a:avLst/>
          </a:prstGeom>
          <a:noFill/>
          <a:ln>
            <a:noFill/>
          </a:ln>
        </p:spPr>
        <p:txBody>
          <a:bodyPr spcFirstLastPara="1" wrap="square" lIns="91425" tIns="45700" rIns="91425" bIns="45700" anchor="t" anchorCtr="0">
            <a:spAutoFit/>
          </a:bodyPr>
          <a:lstStyle/>
          <a:p>
            <a:pPr lvl="0">
              <a:defRPr sz="4400" b="1">
                <a:solidFill>
                  <a:schemeClr val="tx1"/>
                </a:solidFill>
                <a:ea typeface="Helvetica Neue"/>
                <a:cs typeface="Helvetica Neue"/>
                <a:sym typeface="Helvetica Neue"/>
              </a:defRPr>
            </a:pPr>
            <a:r>
              <a:rPr lang="it-IT"/>
              <a:t>3.1. Modi per riconoscere la disinformazione sulla salute</a:t>
            </a:r>
          </a:p>
        </p:txBody>
      </p:sp>
    </p:spTree>
    <p:extLst>
      <p:ext uri="{BB962C8B-B14F-4D97-AF65-F5344CB8AC3E}">
        <p14:creationId xmlns:p14="http://schemas.microsoft.com/office/powerpoint/2010/main" val="533693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1941038" y="2789733"/>
            <a:ext cx="14756701" cy="6137578"/>
          </a:xfrm>
          <a:prstGeom prst="rect">
            <a:avLst/>
          </a:prstGeom>
          <a:noFill/>
        </p:spPr>
        <p:txBody>
          <a:bodyPr wrap="square">
            <a:spAutoFit/>
          </a:bodyPr>
          <a:lstStyle/>
          <a:p>
            <a:pPr algn="just">
              <a:lnSpc>
                <a:spcPct val="107000"/>
              </a:lnSpc>
              <a:spcAft>
                <a:spcPts val="800"/>
              </a:spcAft>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Un approccio responsabile al mondo di Internet, in questo caso dell'informazione sanitaria, richiede di seguire alcune regole. </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Rivedere le informazioni prima di condividerle o utilizzarle con altri. </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Cerca fonti affidabili e chiedere ad un professionista (medico, infermiere/tecnico) di confermare l'accuratezza delle informazioni. </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Valutare obiettivamente la credibilità dei contenuti e considerare prospettive alternative prima di utilizzare o condividere informazioni. </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Verificare la credibilità delle fonti cercando prove e verificando le affermazioni, soprattutto nei casi di "miracoli" e soluzioni facili nel trattamento e nella cura di determinate condizioni e malattie (ad esempio malattie croniche, diabete, artrite, ecc.), che ne mettono in discussione la veridicità. </a:t>
            </a:r>
          </a:p>
          <a:p>
            <a:pPr marL="457200" indent="-4572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Cerca altre fonti per informarti e capire meglio l'argomento (malattia, condizione)</a:t>
            </a: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797052" y="1257605"/>
            <a:ext cx="13800758" cy="1446509"/>
          </a:xfrm>
          <a:prstGeom prst="rect">
            <a:avLst/>
          </a:prstGeom>
          <a:noFill/>
          <a:ln>
            <a:noFill/>
          </a:ln>
        </p:spPr>
        <p:txBody>
          <a:bodyPr spcFirstLastPara="1" wrap="square" lIns="91425" tIns="45700" rIns="91425" bIns="45700" anchor="t" anchorCtr="0">
            <a:spAutoFit/>
          </a:bodyPr>
          <a:lstStyle/>
          <a:p>
            <a:pPr lvl="0">
              <a:defRPr b="1">
                <a:solidFill>
                  <a:schemeClr val="tx1"/>
                </a:solidFill>
                <a:ea typeface="Helvetica Neue"/>
                <a:cs typeface="Helvetica Neue"/>
                <a:sym typeface="Helvetica Neue"/>
              </a:defRPr>
            </a:pPr>
            <a:r>
              <a:rPr lang="it-IT" sz="4000"/>
              <a:t>3.2. Uso responsabile delle fonti online per l'informazione sanitaria</a:t>
            </a:r>
            <a:r>
              <a:rPr lang="it-IT" sz="4800"/>
              <a:t> </a:t>
            </a:r>
            <a:endParaRPr lang="it-IT" sz="4800" b="1">
              <a:solidFill>
                <a:schemeClr val="tx1"/>
              </a:solidFill>
              <a:ea typeface="Helvetica Neue"/>
              <a:cs typeface="Helvetica Neue"/>
              <a:sym typeface="Helvetica Neue"/>
            </a:endParaRPr>
          </a:p>
        </p:txBody>
      </p:sp>
    </p:spTree>
    <p:extLst>
      <p:ext uri="{BB962C8B-B14F-4D97-AF65-F5344CB8AC3E}">
        <p14:creationId xmlns:p14="http://schemas.microsoft.com/office/powerpoint/2010/main" val="563337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2198439" y="2449509"/>
            <a:ext cx="13390323" cy="6137578"/>
          </a:xfrm>
          <a:prstGeom prst="rect">
            <a:avLst/>
          </a:prstGeom>
          <a:noFill/>
        </p:spPr>
        <p:txBody>
          <a:bodyPr wrap="square">
            <a:spAutoFit/>
          </a:bodyPr>
          <a:lstStyle/>
          <a:p>
            <a:pPr algn="just">
              <a:lnSpc>
                <a:spcPct val="107000"/>
              </a:lnSpc>
              <a:spcAft>
                <a:spcPts val="800"/>
              </a:spcAft>
            </a:pPr>
            <a:endParaRPr lang="it-IT" sz="280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Verificare le informazioni prima di utilizzarle o condividerle: verificare l'autenticità e la credibilità delle informazioni provenienti da fonti attendibili o organizzazioni di controllo dei fatti (professionisti medici, strutture sanitarie specializzate, ecc.) prima di condividerle</a:t>
            </a:r>
          </a:p>
          <a:p>
            <a:pPr marL="342900" indent="-342900" algn="just">
              <a:lnSpc>
                <a:spcPct val="107000"/>
              </a:lnSpc>
              <a:spcAft>
                <a:spcPts val="800"/>
              </a:spcAft>
              <a:buFont typeface="Arial" panose="020B0604020202020204" pitchFamily="34" charset="0"/>
              <a:buChar char="•"/>
            </a:pPr>
            <a:endParaRPr lang="it-IT" sz="28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Utilizzare fonti affidabili - fonti specializzate: fare affidamento su fonti attendibili di informazioni sanitarie per evitare la disinformazione. Seguire siti web specializzati nel controllo dei fatti ed esperti in vari settori sanitari</a:t>
            </a:r>
          </a:p>
          <a:p>
            <a:pPr marL="342900" indent="-342900" algn="just">
              <a:lnSpc>
                <a:spcPct val="107000"/>
              </a:lnSpc>
              <a:spcAft>
                <a:spcPts val="800"/>
              </a:spcAft>
              <a:buFont typeface="Arial" panose="020B0604020202020204" pitchFamily="34" charset="0"/>
              <a:buChar char="•"/>
            </a:pPr>
            <a:endParaRPr lang="it-IT" sz="280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Verifica dei fatti e analisi - sviluppare capacità di pensiero critico esaminando le informazioni che si trovano. Valutare la credibilità della fonte, esaminare le prove</a:t>
            </a: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2016540" y="1455167"/>
            <a:ext cx="14168073" cy="830956"/>
          </a:xfrm>
          <a:prstGeom prst="rect">
            <a:avLst/>
          </a:prstGeom>
          <a:noFill/>
          <a:ln>
            <a:noFill/>
          </a:ln>
        </p:spPr>
        <p:txBody>
          <a:bodyPr spcFirstLastPara="1" wrap="square" lIns="91425" tIns="45700" rIns="91425" bIns="45700" anchor="t" anchorCtr="0">
            <a:spAutoFit/>
          </a:bodyPr>
          <a:lstStyle/>
          <a:p>
            <a:pPr lvl="0">
              <a:defRPr sz="4800" b="1">
                <a:solidFill>
                  <a:schemeClr val="tx1"/>
                </a:solidFill>
                <a:ea typeface="Helvetica Neue"/>
                <a:cs typeface="Helvetica Neue"/>
                <a:sym typeface="Helvetica Neue"/>
              </a:defRPr>
            </a:pPr>
            <a:r>
              <a:rPr lang="it-IT"/>
              <a:t>3.3. Comportamento online responsabile</a:t>
            </a:r>
          </a:p>
        </p:txBody>
      </p:sp>
    </p:spTree>
    <p:extLst>
      <p:ext uri="{BB962C8B-B14F-4D97-AF65-F5344CB8AC3E}">
        <p14:creationId xmlns:p14="http://schemas.microsoft.com/office/powerpoint/2010/main" val="4140516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2222503" y="2100593"/>
            <a:ext cx="6115381" cy="6290825"/>
          </a:xfrm>
          <a:prstGeom prst="rect">
            <a:avLst/>
          </a:prstGeom>
          <a:noFill/>
        </p:spPr>
        <p:txBody>
          <a:bodyPr wrap="square">
            <a:spAutoFit/>
          </a:bodyPr>
          <a:lstStyle/>
          <a:p>
            <a:pPr algn="just">
              <a:lnSpc>
                <a:spcPct val="107000"/>
              </a:lnSpc>
              <a:spcAft>
                <a:spcPts val="800"/>
              </a:spcAft>
            </a:pPr>
            <a:endParaRPr lang="it-IT" sz="280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Utilizzare strumenti di controllo dei fatti: utilizzare strumenti e risorse di controllo dei fatti disponibili su Internet per verificare l'accuratezza delle richieste - ricerca di altri siti web specializzati - fonti per verificare i fatti relativi alla salute dichiarati.</a:t>
            </a:r>
          </a:p>
          <a:p>
            <a:pPr marL="342900" indent="-342900" algn="just">
              <a:lnSpc>
                <a:spcPct val="107000"/>
              </a:lnSpc>
              <a:spcAft>
                <a:spcPts val="800"/>
              </a:spcAft>
              <a:buFont typeface="Arial" panose="020B0604020202020204" pitchFamily="34" charset="0"/>
              <a:buChar char="•"/>
              <a:defRPr sz="2800">
                <a:solidFill>
                  <a:schemeClr val="tx1"/>
                </a:solidFill>
                <a:latin typeface="Calibri" panose="020F0502020204030204" pitchFamily="34" charset="0"/>
                <a:ea typeface="Yu Mincho" panose="02020400000000000000" pitchFamily="18" charset="-128"/>
                <a:cs typeface="Arial" panose="020B0604020202020204" pitchFamily="34" charset="0"/>
              </a:defRPr>
            </a:pPr>
            <a:r>
              <a:rPr lang="it-IT"/>
              <a:t>Riferire e segnalare la disinformazione: se ti imbatti in informazioni false o imprecise, segnalale alla piattaforma o al social network dove è possibile trovarle.</a:t>
            </a: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2082802" y="1394022"/>
            <a:ext cx="14168073" cy="830956"/>
          </a:xfrm>
          <a:prstGeom prst="rect">
            <a:avLst/>
          </a:prstGeom>
          <a:noFill/>
          <a:ln>
            <a:noFill/>
          </a:ln>
        </p:spPr>
        <p:txBody>
          <a:bodyPr spcFirstLastPara="1" wrap="square" lIns="91425" tIns="45700" rIns="91425" bIns="45700" anchor="t" anchorCtr="0">
            <a:spAutoFit/>
          </a:bodyPr>
          <a:lstStyle/>
          <a:p>
            <a:pPr lvl="0">
              <a:defRPr sz="4800" b="1">
                <a:solidFill>
                  <a:schemeClr val="tx1"/>
                </a:solidFill>
                <a:ea typeface="Helvetica Neue"/>
                <a:cs typeface="Helvetica Neue"/>
                <a:sym typeface="Helvetica Neue"/>
              </a:defRPr>
            </a:pPr>
            <a:r>
              <a:rPr lang="it-IT"/>
              <a:t>3.3. Comportamento online responsabile</a:t>
            </a:r>
          </a:p>
        </p:txBody>
      </p:sp>
      <p:pic>
        <p:nvPicPr>
          <p:cNvPr id="4" name="Picture 3">
            <a:extLst>
              <a:ext uri="{FF2B5EF4-FFF2-40B4-BE49-F238E27FC236}">
                <a16:creationId xmlns:a16="http://schemas.microsoft.com/office/drawing/2014/main" id="{1056F102-53C8-423A-AEE8-3E30E8F051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85162" y="3265267"/>
            <a:ext cx="5702511" cy="3955590"/>
          </a:xfrm>
          <a:prstGeom prst="rect">
            <a:avLst/>
          </a:prstGeom>
        </p:spPr>
      </p:pic>
      <p:sp>
        <p:nvSpPr>
          <p:cNvPr id="5" name="Rectangle 4">
            <a:extLst>
              <a:ext uri="{FF2B5EF4-FFF2-40B4-BE49-F238E27FC236}">
                <a16:creationId xmlns:a16="http://schemas.microsoft.com/office/drawing/2014/main" id="{24BF1A3A-B317-4A21-AA0F-4AE3972EB2F5}"/>
              </a:ext>
            </a:extLst>
          </p:cNvPr>
          <p:cNvSpPr/>
          <p:nvPr/>
        </p:nvSpPr>
        <p:spPr>
          <a:xfrm>
            <a:off x="11381874" y="8753938"/>
            <a:ext cx="6323141" cy="461665"/>
          </a:xfrm>
          <a:prstGeom prst="rect">
            <a:avLst/>
          </a:prstGeom>
        </p:spPr>
        <p:txBody>
          <a:bodyPr wrap="square">
            <a:spAutoFit/>
          </a:bodyPr>
          <a:lstStyle/>
          <a:p>
            <a:pPr>
              <a:defRPr sz="1200"/>
            </a:pPr>
            <a:r>
              <a:rPr lang="it-IT"/>
              <a:t>https://sites.google.com/a/uconn.edu/internet-safety-101/_/rsrc/1406055561420/digital-citizenship/Nine%20Elements%20of%20Digital%20Citizenship.gif?height=286&amp;width=400</a:t>
            </a:r>
          </a:p>
        </p:txBody>
      </p:sp>
      <p:sp>
        <p:nvSpPr>
          <p:cNvPr id="7" name="Rectangle 6">
            <a:extLst>
              <a:ext uri="{FF2B5EF4-FFF2-40B4-BE49-F238E27FC236}">
                <a16:creationId xmlns:a16="http://schemas.microsoft.com/office/drawing/2014/main" id="{1370304C-856E-4AB6-9FF3-0CDE2302AEC1}"/>
              </a:ext>
            </a:extLst>
          </p:cNvPr>
          <p:cNvSpPr/>
          <p:nvPr/>
        </p:nvSpPr>
        <p:spPr>
          <a:xfrm>
            <a:off x="9987622" y="2657197"/>
            <a:ext cx="7877478" cy="307777"/>
          </a:xfrm>
          <a:prstGeom prst="rect">
            <a:avLst/>
          </a:prstGeom>
        </p:spPr>
        <p:txBody>
          <a:bodyPr wrap="none">
            <a:spAutoFit/>
          </a:bodyPr>
          <a:lstStyle/>
          <a:p>
            <a:pPr>
              <a:defRPr b="1"/>
            </a:pPr>
            <a:r>
              <a:rPr lang="it-IT"/>
              <a:t>Linee guida per un comportamento responsabile, appropriato, nell'utilizzo della tecnologia</a:t>
            </a:r>
          </a:p>
        </p:txBody>
      </p:sp>
    </p:spTree>
    <p:extLst>
      <p:ext uri="{BB962C8B-B14F-4D97-AF65-F5344CB8AC3E}">
        <p14:creationId xmlns:p14="http://schemas.microsoft.com/office/powerpoint/2010/main" val="1826827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187" name="Google Shape;187;p11"/>
          <p:cNvGrpSpPr/>
          <p:nvPr/>
        </p:nvGrpSpPr>
        <p:grpSpPr>
          <a:xfrm>
            <a:off x="9042400" y="1940676"/>
            <a:ext cx="7905269" cy="2992272"/>
            <a:chOff x="1200443" y="2400300"/>
            <a:chExt cx="5702739" cy="2527566"/>
          </a:xfrm>
        </p:grpSpPr>
        <p:sp>
          <p:nvSpPr>
            <p:cNvPr id="188" name="Google Shape;188;p11"/>
            <p:cNvSpPr/>
            <p:nvPr/>
          </p:nvSpPr>
          <p:spPr>
            <a:xfrm>
              <a:off x="1219200" y="2400300"/>
              <a:ext cx="5665225" cy="2527566"/>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it-IT" sz="1800">
                <a:solidFill>
                  <a:schemeClr val="dk1"/>
                </a:solidFill>
                <a:latin typeface="+mn-lt"/>
                <a:ea typeface="Calibri"/>
                <a:cs typeface="Calibri"/>
                <a:sym typeface="Calibri"/>
              </a:endParaRPr>
            </a:p>
          </p:txBody>
        </p:sp>
        <p:sp>
          <p:nvSpPr>
            <p:cNvPr id="189" name="Google Shape;189;p11"/>
            <p:cNvSpPr/>
            <p:nvPr/>
          </p:nvSpPr>
          <p:spPr>
            <a:xfrm>
              <a:off x="1200443" y="2472745"/>
              <a:ext cx="5702739" cy="2365767"/>
            </a:xfrm>
            <a:prstGeom prst="rect">
              <a:avLst/>
            </a:prstGeom>
            <a:noFill/>
            <a:ln>
              <a:noFill/>
            </a:ln>
          </p:spPr>
          <p:txBody>
            <a:bodyPr spcFirstLastPara="1" wrap="square" lIns="91425" tIns="45700" rIns="91425" bIns="45700" anchor="t" anchorCtr="0">
              <a:spAutoFit/>
            </a:bodyPr>
            <a:lstStyle/>
            <a:p>
              <a:pPr>
                <a:defRPr sz="1600"/>
              </a:pPr>
              <a:r>
                <a:rPr lang="it-IT" dirty="0"/>
                <a:t>L'alfabetizzazione funzionale alla salute rappresenta:</a:t>
              </a:r>
              <a:endParaRPr lang="it-IT" sz="1600" dirty="0"/>
            </a:p>
            <a:p>
              <a:endParaRPr lang="it-IT" sz="1600" dirty="0"/>
            </a:p>
            <a:p>
              <a:pPr marL="342900" indent="-342900">
                <a:buFont typeface="Arial" panose="020B0604020202020204" pitchFamily="34" charset="0"/>
                <a:buChar char="•"/>
                <a:defRPr sz="1600"/>
              </a:pPr>
              <a:r>
                <a:rPr lang="it-IT" dirty="0"/>
                <a:t>Le conoscenze e le competenze più avanzate di natura sanitaria e sociale che consentono la considerazione critica delle informazioni sulla salute, il miglioramento delle competenze personali e sociali e la comprensione dei livelli sociali, politici ed economici della salute.</a:t>
              </a:r>
              <a:endParaRPr lang="it-IT" sz="1600" dirty="0"/>
            </a:p>
            <a:p>
              <a:pPr marL="342900" indent="-342900">
                <a:buFont typeface="Arial" panose="020B0604020202020204" pitchFamily="34" charset="0"/>
                <a:buChar char="•"/>
                <a:defRPr sz="1600"/>
              </a:pPr>
              <a:r>
                <a:rPr lang="it-IT" dirty="0"/>
                <a:t>Conoscenze e competenze avanzate che consentono la partecipazione a specifiche attività sanitarie, la comprensione di varie forme di informazioni sulla salute e la sua applicazione in un ambiente in evoluzione.</a:t>
              </a:r>
              <a:endParaRPr lang="it-IT" sz="1600" dirty="0"/>
            </a:p>
            <a:p>
              <a:pPr marL="342900" indent="-342900">
                <a:buFont typeface="Arial" panose="020B0604020202020204" pitchFamily="34" charset="0"/>
                <a:buChar char="•"/>
                <a:defRPr sz="1600"/>
              </a:pPr>
              <a:r>
                <a:rPr lang="it-IT" dirty="0"/>
                <a:t>Conoscenze e competenze di base che consentono un efficace funzionamento e gestione dell'ambiente sanitario </a:t>
              </a:r>
              <a:endParaRPr lang="it-IT" sz="1600" dirty="0"/>
            </a:p>
          </p:txBody>
        </p:sp>
      </p:grpSp>
      <p:sp>
        <p:nvSpPr>
          <p:cNvPr id="191" name="Google Shape;191;p11"/>
          <p:cNvSpPr txBox="1"/>
          <p:nvPr/>
        </p:nvSpPr>
        <p:spPr>
          <a:xfrm>
            <a:off x="1836643" y="1178275"/>
            <a:ext cx="1085552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defRPr sz="4800" b="1">
                <a:solidFill>
                  <a:schemeClr val="tx1"/>
                </a:solidFill>
                <a:latin typeface="+mn-lt"/>
                <a:ea typeface="Helvetica Neue"/>
                <a:cs typeface="Helvetica Neue"/>
                <a:sym typeface="Helvetica Neue"/>
              </a:defRPr>
            </a:pPr>
            <a:r>
              <a:rPr lang="it-IT"/>
              <a:t>Metti alla prova le tue conoscenze!</a:t>
            </a:r>
            <a:endParaRPr lang="it-IT">
              <a:solidFill>
                <a:schemeClr val="tx1"/>
              </a:solidFill>
              <a:latin typeface="+mn-lt"/>
            </a:endParaRPr>
          </a:p>
        </p:txBody>
      </p:sp>
      <p:sp>
        <p:nvSpPr>
          <p:cNvPr id="192" name="Google Shape;192;p11"/>
          <p:cNvSpPr txBox="1"/>
          <p:nvPr/>
        </p:nvSpPr>
        <p:spPr>
          <a:xfrm>
            <a:off x="8063184" y="1417475"/>
            <a:ext cx="68763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defRPr sz="2800" b="1">
                <a:solidFill>
                  <a:srgbClr val="00CCFF"/>
                </a:solidFill>
                <a:latin typeface="+mn-lt"/>
                <a:ea typeface="Helvetica Neue"/>
                <a:cs typeface="Helvetica Neue"/>
                <a:sym typeface="Helvetica Neue"/>
              </a:defRPr>
            </a:pPr>
            <a:r>
              <a:t>:</a:t>
            </a:r>
            <a:endParaRPr>
              <a:solidFill>
                <a:srgbClr val="00CCFF"/>
              </a:solidFill>
              <a:latin typeface="+mn-lt"/>
            </a:endParaRPr>
          </a:p>
        </p:txBody>
      </p:sp>
      <p:grpSp>
        <p:nvGrpSpPr>
          <p:cNvPr id="193" name="Google Shape;193;p11"/>
          <p:cNvGrpSpPr/>
          <p:nvPr/>
        </p:nvGrpSpPr>
        <p:grpSpPr>
          <a:xfrm>
            <a:off x="1155569" y="2564411"/>
            <a:ext cx="7141733" cy="2111489"/>
            <a:chOff x="1191108" y="4871723"/>
            <a:chExt cx="6768966" cy="1834432"/>
          </a:xfrm>
        </p:grpSpPr>
        <p:sp>
          <p:nvSpPr>
            <p:cNvPr id="194" name="Google Shape;194;p11"/>
            <p:cNvSpPr/>
            <p:nvPr/>
          </p:nvSpPr>
          <p:spPr>
            <a:xfrm>
              <a:off x="1191108" y="4871723"/>
              <a:ext cx="6722680" cy="1834432"/>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it-IT" sz="1800">
                <a:solidFill>
                  <a:schemeClr val="dk1"/>
                </a:solidFill>
                <a:latin typeface="+mn-lt"/>
                <a:ea typeface="Calibri"/>
                <a:cs typeface="Calibri"/>
                <a:sym typeface="Calibri"/>
              </a:endParaRPr>
            </a:p>
          </p:txBody>
        </p:sp>
        <p:sp>
          <p:nvSpPr>
            <p:cNvPr id="195" name="Google Shape;195;p11"/>
            <p:cNvSpPr/>
            <p:nvPr/>
          </p:nvSpPr>
          <p:spPr>
            <a:xfrm>
              <a:off x="1394052" y="4961116"/>
              <a:ext cx="6566022" cy="1577577"/>
            </a:xfrm>
            <a:prstGeom prst="rect">
              <a:avLst/>
            </a:prstGeom>
            <a:noFill/>
            <a:ln>
              <a:noFill/>
            </a:ln>
          </p:spPr>
          <p:txBody>
            <a:bodyPr spcFirstLastPara="1" wrap="square" lIns="91425" tIns="45700" rIns="91425" bIns="45700" anchor="t" anchorCtr="0">
              <a:spAutoFit/>
            </a:bodyPr>
            <a:lstStyle/>
            <a:p>
              <a:pPr>
                <a:defRPr sz="1600"/>
              </a:pPr>
              <a:r>
                <a:rPr lang="it-IT" dirty="0"/>
                <a:t>L'aspetto più importante della ricerca di informazioni sanitarie su Internet è:</a:t>
              </a:r>
              <a:endParaRPr lang="it-IT" sz="1600" dirty="0"/>
            </a:p>
            <a:p>
              <a:pPr marL="342900" indent="-342900">
                <a:buFont typeface="Arial" panose="020B0604020202020204" pitchFamily="34" charset="0"/>
                <a:buChar char="•"/>
                <a:defRPr sz="1600"/>
              </a:pPr>
              <a:r>
                <a:rPr lang="it-IT" dirty="0"/>
                <a:t>Il ruolo attivo dell'individuo nella ricerca e nella selezione delle informazioni desiderate</a:t>
              </a:r>
              <a:endParaRPr lang="it-IT" sz="1600" dirty="0"/>
            </a:p>
            <a:p>
              <a:pPr marL="342900" indent="-342900">
                <a:buFont typeface="Arial" panose="020B0604020202020204" pitchFamily="34" charset="0"/>
                <a:buChar char="•"/>
                <a:defRPr sz="1600"/>
              </a:pPr>
              <a:r>
                <a:rPr lang="it-IT" dirty="0"/>
                <a:t>Lo sviluppo di una strategia di gestione delle malattie</a:t>
              </a:r>
              <a:endParaRPr lang="it-IT" sz="1600" dirty="0"/>
            </a:p>
            <a:p>
              <a:pPr marL="342900" indent="-342900">
                <a:buFont typeface="Arial" panose="020B0604020202020204" pitchFamily="34" charset="0"/>
                <a:buChar char="•"/>
                <a:defRPr sz="1600"/>
              </a:pPr>
              <a:r>
                <a:rPr lang="it-IT" dirty="0"/>
                <a:t>La correzione del comportamento sanitario</a:t>
              </a:r>
              <a:endParaRPr lang="it-IT" sz="1600" dirty="0"/>
            </a:p>
            <a:p>
              <a:pPr marL="342900" indent="-342900">
                <a:buFont typeface="Arial" panose="020B0604020202020204" pitchFamily="34" charset="0"/>
                <a:buChar char="•"/>
                <a:defRPr sz="1600"/>
              </a:pPr>
              <a:r>
                <a:rPr lang="it-IT" dirty="0"/>
                <a:t>Tutte le precedenti </a:t>
              </a:r>
              <a:endParaRPr lang="it-IT" sz="1600" dirty="0"/>
            </a:p>
          </p:txBody>
        </p:sp>
      </p:grpSp>
      <p:grpSp>
        <p:nvGrpSpPr>
          <p:cNvPr id="199" name="Google Shape;199;p11"/>
          <p:cNvGrpSpPr/>
          <p:nvPr/>
        </p:nvGrpSpPr>
        <p:grpSpPr>
          <a:xfrm>
            <a:off x="-5147104" y="5310986"/>
            <a:ext cx="10934294" cy="2834809"/>
            <a:chOff x="2442418" y="3717601"/>
            <a:chExt cx="11292011" cy="2834809"/>
          </a:xfrm>
        </p:grpSpPr>
        <p:sp>
          <p:nvSpPr>
            <p:cNvPr id="200" name="Google Shape;200;p11"/>
            <p:cNvSpPr/>
            <p:nvPr/>
          </p:nvSpPr>
          <p:spPr>
            <a:xfrm>
              <a:off x="9158012" y="4871723"/>
              <a:ext cx="4576417" cy="1680687"/>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201" name="Google Shape;201;p11"/>
            <p:cNvSpPr/>
            <p:nvPr/>
          </p:nvSpPr>
          <p:spPr>
            <a:xfrm>
              <a:off x="2442418" y="3717601"/>
              <a:ext cx="6715593" cy="46162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2400"/>
              </a:pPr>
              <a:endParaRPr sz="2400">
                <a:solidFill>
                  <a:schemeClr val="dk1"/>
                </a:solidFill>
                <a:latin typeface="+mn-lt"/>
                <a:ea typeface="Helvetica Neue"/>
                <a:cs typeface="Helvetica Neue"/>
                <a:sym typeface="Helvetica Neue"/>
              </a:endParaRPr>
            </a:p>
          </p:txBody>
        </p:sp>
      </p:grpSp>
      <p:sp>
        <p:nvSpPr>
          <p:cNvPr id="5" name="Rectangle 4">
            <a:extLst>
              <a:ext uri="{FF2B5EF4-FFF2-40B4-BE49-F238E27FC236}">
                <a16:creationId xmlns:a16="http://schemas.microsoft.com/office/drawing/2014/main" id="{F0DA196F-3497-4303-B981-730E1583A354}"/>
              </a:ext>
            </a:extLst>
          </p:cNvPr>
          <p:cNvSpPr/>
          <p:nvPr/>
        </p:nvSpPr>
        <p:spPr>
          <a:xfrm>
            <a:off x="1351878" y="6407695"/>
            <a:ext cx="4661227" cy="1815882"/>
          </a:xfrm>
          <a:prstGeom prst="rect">
            <a:avLst/>
          </a:prstGeom>
        </p:spPr>
        <p:txBody>
          <a:bodyPr wrap="square">
            <a:spAutoFit/>
          </a:bodyPr>
          <a:lstStyle/>
          <a:p>
            <a:pPr>
              <a:defRPr sz="1600"/>
            </a:pPr>
            <a:r>
              <a:rPr lang="it-IT" dirty="0"/>
              <a:t>Alti livelli di alfabetizzazione sanitaria sono associati con:</a:t>
            </a:r>
          </a:p>
          <a:p>
            <a:pPr marL="342900" indent="-342900">
              <a:buFont typeface="Arial" panose="020B0604020202020204" pitchFamily="34" charset="0"/>
              <a:buChar char="•"/>
              <a:defRPr sz="1600"/>
            </a:pPr>
            <a:r>
              <a:rPr lang="it-IT" dirty="0"/>
              <a:t>Migliore capacità di prendersi cura di se stessi</a:t>
            </a:r>
          </a:p>
          <a:p>
            <a:pPr marL="342900" indent="-342900">
              <a:buFont typeface="Arial" panose="020B0604020202020204" pitchFamily="34" charset="0"/>
              <a:buChar char="•"/>
              <a:defRPr sz="1600"/>
            </a:pPr>
            <a:r>
              <a:rPr lang="it-IT" dirty="0"/>
              <a:t>Migliore gestione delle malattie croniche</a:t>
            </a:r>
          </a:p>
          <a:p>
            <a:pPr marL="342900" indent="-342900">
              <a:buFont typeface="Arial" panose="020B0604020202020204" pitchFamily="34" charset="0"/>
              <a:buChar char="•"/>
              <a:defRPr sz="1600"/>
            </a:pPr>
            <a:r>
              <a:rPr lang="it-IT" dirty="0"/>
              <a:t>Migliore qualità della vita</a:t>
            </a:r>
          </a:p>
          <a:p>
            <a:pPr marL="342900" indent="-342900">
              <a:buFont typeface="Arial" panose="020B0604020202020204" pitchFamily="34" charset="0"/>
              <a:buChar char="•"/>
              <a:defRPr sz="1600"/>
            </a:pPr>
            <a:r>
              <a:rPr lang="it-IT" dirty="0"/>
              <a:t>Tutte le precedenti</a:t>
            </a:r>
            <a:endParaRPr lang="it-IT" sz="1600" dirty="0"/>
          </a:p>
        </p:txBody>
      </p:sp>
      <p:sp>
        <p:nvSpPr>
          <p:cNvPr id="15" name="Google Shape;194;p11">
            <a:extLst>
              <a:ext uri="{FF2B5EF4-FFF2-40B4-BE49-F238E27FC236}">
                <a16:creationId xmlns:a16="http://schemas.microsoft.com/office/drawing/2014/main" id="{88CB9845-8F10-47C1-A4FE-969E6DADA3E3}"/>
              </a:ext>
            </a:extLst>
          </p:cNvPr>
          <p:cNvSpPr/>
          <p:nvPr/>
        </p:nvSpPr>
        <p:spPr>
          <a:xfrm>
            <a:off x="6661127" y="5655319"/>
            <a:ext cx="4811817" cy="1660317"/>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20" name="Google Shape;194;p11">
            <a:extLst>
              <a:ext uri="{FF2B5EF4-FFF2-40B4-BE49-F238E27FC236}">
                <a16:creationId xmlns:a16="http://schemas.microsoft.com/office/drawing/2014/main" id="{08A884BF-73BD-4B04-8673-C97CFEE8CF59}"/>
              </a:ext>
            </a:extLst>
          </p:cNvPr>
          <p:cNvSpPr/>
          <p:nvPr/>
        </p:nvSpPr>
        <p:spPr>
          <a:xfrm>
            <a:off x="12135852" y="6485478"/>
            <a:ext cx="4811817" cy="1660317"/>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21" name="Google Shape;189;p11">
            <a:extLst>
              <a:ext uri="{FF2B5EF4-FFF2-40B4-BE49-F238E27FC236}">
                <a16:creationId xmlns:a16="http://schemas.microsoft.com/office/drawing/2014/main" id="{5BFCCA0C-6326-4F43-8259-236CEBCAC9C3}"/>
              </a:ext>
            </a:extLst>
          </p:cNvPr>
          <p:cNvSpPr/>
          <p:nvPr/>
        </p:nvSpPr>
        <p:spPr>
          <a:xfrm>
            <a:off x="12269343" y="6520641"/>
            <a:ext cx="4255499" cy="1569620"/>
          </a:xfrm>
          <a:prstGeom prst="rect">
            <a:avLst/>
          </a:prstGeom>
          <a:noFill/>
          <a:ln>
            <a:noFill/>
          </a:ln>
        </p:spPr>
        <p:txBody>
          <a:bodyPr spcFirstLastPara="1" wrap="square" lIns="91425" tIns="45700" rIns="91425" bIns="45700" anchor="t" anchorCtr="0">
            <a:spAutoFit/>
          </a:bodyPr>
          <a:lstStyle/>
          <a:p>
            <a:r>
              <a:rPr lang="it-IT" sz="1600" dirty="0"/>
              <a:t>Come verificare la credibilità di una fonte?</a:t>
            </a:r>
          </a:p>
          <a:p>
            <a:pPr marL="285750" indent="-285750">
              <a:buFont typeface="Arial" panose="020B0604020202020204" pitchFamily="34" charset="0"/>
              <a:buChar char="•"/>
            </a:pPr>
            <a:r>
              <a:rPr lang="it-IT" sz="1600" dirty="0"/>
              <a:t>Verificare l'identità delle persone che modificano la fonte.</a:t>
            </a:r>
          </a:p>
          <a:p>
            <a:pPr marL="285750" indent="-285750">
              <a:buFont typeface="Arial" panose="020B0604020202020204" pitchFamily="34" charset="0"/>
              <a:buChar char="•"/>
            </a:pPr>
            <a:r>
              <a:rPr lang="it-IT" sz="1600" dirty="0"/>
              <a:t>Controlla gli URL</a:t>
            </a:r>
          </a:p>
          <a:p>
            <a:pPr marL="285750" indent="-285750">
              <a:buFont typeface="Arial" panose="020B0604020202020204" pitchFamily="34" charset="0"/>
              <a:buChar char="•"/>
            </a:pPr>
            <a:r>
              <a:rPr lang="it-IT" sz="1600" dirty="0"/>
              <a:t>Controlla se il portale ha un'impronta.</a:t>
            </a:r>
          </a:p>
          <a:p>
            <a:pPr marL="285750" indent="-285750">
              <a:buFont typeface="Arial" panose="020B0604020202020204" pitchFamily="34" charset="0"/>
              <a:buChar char="•"/>
            </a:pPr>
            <a:r>
              <a:rPr lang="it-IT" sz="1600" dirty="0"/>
              <a:t>Tutte le precedenti </a:t>
            </a:r>
          </a:p>
        </p:txBody>
      </p:sp>
      <p:pic>
        <p:nvPicPr>
          <p:cNvPr id="6" name="Graphic 5" descr="Question mark">
            <a:extLst>
              <a:ext uri="{FF2B5EF4-FFF2-40B4-BE49-F238E27FC236}">
                <a16:creationId xmlns:a16="http://schemas.microsoft.com/office/drawing/2014/main" id="{F3919675-9925-430C-A445-621361C82D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8003" y="4932948"/>
            <a:ext cx="914400" cy="914400"/>
          </a:xfrm>
          <a:prstGeom prst="rect">
            <a:avLst/>
          </a:prstGeom>
        </p:spPr>
      </p:pic>
      <p:pic>
        <p:nvPicPr>
          <p:cNvPr id="24" name="Graphic 23" descr="Question mark">
            <a:extLst>
              <a:ext uri="{FF2B5EF4-FFF2-40B4-BE49-F238E27FC236}">
                <a16:creationId xmlns:a16="http://schemas.microsoft.com/office/drawing/2014/main" id="{EA132C3A-AADC-4A4A-9772-D37341F9BA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27360" y="5196640"/>
            <a:ext cx="914400" cy="914400"/>
          </a:xfrm>
          <a:prstGeom prst="rect">
            <a:avLst/>
          </a:prstGeom>
        </p:spPr>
      </p:pic>
      <p:pic>
        <p:nvPicPr>
          <p:cNvPr id="25" name="Graphic 24" descr="Question mark">
            <a:extLst>
              <a:ext uri="{FF2B5EF4-FFF2-40B4-BE49-F238E27FC236}">
                <a16:creationId xmlns:a16="http://schemas.microsoft.com/office/drawing/2014/main" id="{D1003B9C-CDF0-4D1E-8A32-F21470D6BC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7303" y="7946333"/>
            <a:ext cx="914400" cy="914400"/>
          </a:xfrm>
          <a:prstGeom prst="rect">
            <a:avLst/>
          </a:prstGeom>
        </p:spPr>
      </p:pic>
      <p:sp>
        <p:nvSpPr>
          <p:cNvPr id="3" name="Google Shape;189;p11">
            <a:extLst>
              <a:ext uri="{FF2B5EF4-FFF2-40B4-BE49-F238E27FC236}">
                <a16:creationId xmlns:a16="http://schemas.microsoft.com/office/drawing/2014/main" id="{E98233BF-A8E7-96C0-1371-69FC2AB36CEC}"/>
              </a:ext>
            </a:extLst>
          </p:cNvPr>
          <p:cNvSpPr/>
          <p:nvPr/>
        </p:nvSpPr>
        <p:spPr>
          <a:xfrm>
            <a:off x="6914650" y="5700667"/>
            <a:ext cx="4255499" cy="1569620"/>
          </a:xfrm>
          <a:prstGeom prst="rect">
            <a:avLst/>
          </a:prstGeom>
          <a:noFill/>
          <a:ln>
            <a:noFill/>
          </a:ln>
        </p:spPr>
        <p:txBody>
          <a:bodyPr spcFirstLastPara="1" wrap="square" lIns="91425" tIns="45700" rIns="91425" bIns="45700" anchor="t" anchorCtr="0">
            <a:spAutoFit/>
          </a:bodyPr>
          <a:lstStyle/>
          <a:p>
            <a:r>
              <a:rPr lang="it-IT" sz="1600" dirty="0"/>
              <a:t>Gli individui attraverso l’alfabetizzazione sulla salute digitale</a:t>
            </a:r>
          </a:p>
          <a:p>
            <a:pPr marL="285750" indent="-285750">
              <a:buFont typeface="Arial" panose="020B0604020202020204" pitchFamily="34" charset="0"/>
              <a:buChar char="•"/>
            </a:pPr>
            <a:r>
              <a:rPr lang="it-IT" sz="1600" dirty="0"/>
              <a:t>Sviluppano strategie di coping</a:t>
            </a:r>
          </a:p>
          <a:p>
            <a:pPr marL="285750" indent="-285750">
              <a:buFont typeface="Arial" panose="020B0604020202020204" pitchFamily="34" charset="0"/>
              <a:buChar char="•"/>
            </a:pPr>
            <a:r>
              <a:rPr lang="it-IT" sz="1600" dirty="0"/>
              <a:t>Acquisiscono nuove conoscenze</a:t>
            </a:r>
          </a:p>
          <a:p>
            <a:pPr marL="285750" indent="-285750">
              <a:buFont typeface="Arial" panose="020B0604020202020204" pitchFamily="34" charset="0"/>
              <a:buChar char="•"/>
            </a:pPr>
            <a:r>
              <a:rPr lang="it-IT" sz="1600" dirty="0"/>
              <a:t>Correggono i loro comportamenti in salute</a:t>
            </a:r>
          </a:p>
          <a:p>
            <a:pPr marL="285750" indent="-285750">
              <a:buFont typeface="Arial" panose="020B0604020202020204" pitchFamily="34" charset="0"/>
              <a:buChar char="•"/>
            </a:pPr>
            <a:r>
              <a:rPr lang="it-IT" sz="1600" dirty="0"/>
              <a:t>Tutte le precedenti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3" name="Google Shape;113;p5"/>
          <p:cNvSpPr txBox="1"/>
          <p:nvPr/>
        </p:nvSpPr>
        <p:spPr>
          <a:xfrm>
            <a:off x="3600899" y="2316117"/>
            <a:ext cx="12017829" cy="3785611"/>
          </a:xfrm>
          <a:prstGeom prst="rect">
            <a:avLst/>
          </a:prstGeom>
          <a:noFill/>
          <a:ln>
            <a:noFill/>
          </a:ln>
        </p:spPr>
        <p:txBody>
          <a:bodyPr spcFirstLastPara="1" wrap="square" lIns="91425" tIns="45700" rIns="91425" bIns="45700" anchor="t" anchorCtr="0">
            <a:spAutoFit/>
          </a:bodyPr>
          <a:lstStyle/>
          <a:p>
            <a:pPr lvl="0" algn="ctr">
              <a:buClr>
                <a:srgbClr val="AED633"/>
              </a:buClr>
              <a:buSzPts val="6000"/>
            </a:pPr>
            <a:endParaRPr lang="it-IT" sz="6000" b="1">
              <a:solidFill>
                <a:srgbClr val="00CCFF"/>
              </a:solidFill>
              <a:latin typeface="+mn-lt"/>
              <a:ea typeface="Helvetica Neue"/>
              <a:cs typeface="Helvetica Neue"/>
              <a:sym typeface="Helvetica Neue"/>
            </a:endParaRPr>
          </a:p>
          <a:p>
            <a:pPr lvl="0" algn="ctr">
              <a:buClr>
                <a:srgbClr val="AED633"/>
              </a:buClr>
              <a:buSzPts val="6000"/>
              <a:defRPr sz="6000" b="1">
                <a:solidFill>
                  <a:srgbClr val="00CCFF"/>
                </a:solidFill>
                <a:latin typeface="+mn-lt"/>
                <a:ea typeface="Helvetica Neue"/>
                <a:cs typeface="Helvetica Neue"/>
                <a:sym typeface="Helvetica Neue"/>
              </a:defRPr>
            </a:pPr>
            <a:r>
              <a:rPr lang="it-IT"/>
              <a:t>1. Comprendere il concetto di Alfabetizzazione sanitaria</a:t>
            </a:r>
          </a:p>
          <a:p>
            <a:pPr lvl="0" algn="ctr">
              <a:buClr>
                <a:srgbClr val="AED633"/>
              </a:buClr>
              <a:buSzPts val="6000"/>
            </a:pPr>
            <a:endParaRPr lang="it-IT" sz="6000" b="1">
              <a:solidFill>
                <a:srgbClr val="00CCFF"/>
              </a:solidFill>
              <a:latin typeface="+mn-lt"/>
              <a:ea typeface="Helvetica Neue"/>
              <a:cs typeface="Helvetica Neue"/>
              <a:sym typeface="Helvetica Neue"/>
            </a:endParaRPr>
          </a:p>
        </p:txBody>
      </p:sp>
      <p:pic>
        <p:nvPicPr>
          <p:cNvPr id="13314" name="Picture 2" descr="Why You Need to Check for Understanding – Executive Leadership Consulting">
            <a:extLst>
              <a:ext uri="{FF2B5EF4-FFF2-40B4-BE49-F238E27FC236}">
                <a16:creationId xmlns:a16="http://schemas.microsoft.com/office/drawing/2014/main" id="{73888D75-5505-483D-923A-E33600BB45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39287" y="5739063"/>
            <a:ext cx="4141055" cy="24085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B3D82E6-EF07-454A-92BA-72581636EE0F}"/>
              </a:ext>
            </a:extLst>
          </p:cNvPr>
          <p:cNvSpPr/>
          <p:nvPr/>
        </p:nvSpPr>
        <p:spPr>
          <a:xfrm>
            <a:off x="6680580" y="8839717"/>
            <a:ext cx="6005170" cy="276999"/>
          </a:xfrm>
          <a:prstGeom prst="rect">
            <a:avLst/>
          </a:prstGeom>
        </p:spPr>
        <p:txBody>
          <a:bodyPr wrap="none">
            <a:spAutoFit/>
          </a:bodyPr>
          <a:lstStyle/>
          <a:p>
            <a:pPr>
              <a:defRPr sz="1200"/>
            </a:pPr>
            <a:r>
              <a:t>https://executiveleader.com/wp-content/uploads/2018/02/understanding-1536x896.jpg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3"/>
          <p:cNvSpPr txBox="1"/>
          <p:nvPr/>
        </p:nvSpPr>
        <p:spPr>
          <a:xfrm>
            <a:off x="2008632" y="1431035"/>
            <a:ext cx="464820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4D94B7"/>
              </a:buClr>
              <a:buSzPts val="4800"/>
              <a:buFont typeface="Helvetica Neue"/>
              <a:buNone/>
              <a:defRPr sz="4800" b="1">
                <a:solidFill>
                  <a:schemeClr val="tx1"/>
                </a:solidFill>
                <a:latin typeface="+mn-lt"/>
                <a:ea typeface="Helvetica Neue"/>
                <a:cs typeface="Helvetica Neue"/>
                <a:sym typeface="Helvetica Neue"/>
              </a:defRPr>
            </a:pPr>
            <a:r>
              <a:t>Bibliografia</a:t>
            </a:r>
            <a:endParaRPr sz="1800">
              <a:solidFill>
                <a:schemeClr val="tx1"/>
              </a:solidFill>
              <a:latin typeface="+mn-lt"/>
              <a:ea typeface="Calibri"/>
              <a:cs typeface="Calibri"/>
              <a:sym typeface="Calibri"/>
            </a:endParaRPr>
          </a:p>
        </p:txBody>
      </p:sp>
      <p:sp>
        <p:nvSpPr>
          <p:cNvPr id="221" name="Google Shape;221;p13"/>
          <p:cNvSpPr/>
          <p:nvPr/>
        </p:nvSpPr>
        <p:spPr>
          <a:xfrm>
            <a:off x="1503600" y="2261991"/>
            <a:ext cx="15280800" cy="6217046"/>
          </a:xfrm>
          <a:prstGeom prst="rect">
            <a:avLst/>
          </a:prstGeom>
          <a:noFill/>
          <a:ln>
            <a:noFill/>
          </a:ln>
        </p:spPr>
        <p:txBody>
          <a:bodyPr spcFirstLastPara="1" wrap="square" lIns="91425" tIns="45700" rIns="91425" bIns="45700" anchor="t" anchorCtr="0">
            <a:spAutoFit/>
          </a:bodyPr>
          <a:lstStyle/>
          <a:p>
            <a:pPr marL="534988" marR="0" lvl="0" indent="-534988" algn="l" rtl="0">
              <a:spcBef>
                <a:spcPts val="0"/>
              </a:spcBef>
              <a:spcAft>
                <a:spcPts val="0"/>
              </a:spcAft>
              <a:buClr>
                <a:schemeClr val="dk1"/>
              </a:buClr>
              <a:buSzPts val="3360"/>
              <a:buFont typeface="Wingdings" pitchFamily="2" charset="2"/>
              <a:buChar char="q"/>
            </a:pPr>
            <a:endParaRPr>
              <a:latin typeface="+mn-lt"/>
            </a:endParaRPr>
          </a:p>
          <a:p>
            <a:pPr marL="342900" lvl="0" indent="-342900">
              <a:buClr>
                <a:schemeClr val="dk1"/>
              </a:buClr>
              <a:buSzPts val="3360"/>
              <a:buFont typeface="Wingdings" pitchFamily="2" charset="2"/>
              <a:buChar char="§"/>
              <a:defRPr sz="2400">
                <a:latin typeface="+mn-lt"/>
              </a:defRPr>
            </a:pPr>
            <a:r>
              <a:t>Pourrazavi, S., Kouzekanani, K., Bazargan-Hejazi, S., Shaghaghi, A., Hashemiparast, M., Fathifar, Z., &amp; Allahverdipour, H. (2020). Interventi di alfabetizzazione E-health basati sulla teoria negli anziani: una revisione sistematica. Archivi di sanità pubblica, 78, 1-8.</a:t>
            </a:r>
          </a:p>
          <a:p>
            <a:pPr marL="342900" lvl="0" indent="-342900">
              <a:buClr>
                <a:schemeClr val="dk1"/>
              </a:buClr>
              <a:buSzPts val="3360"/>
              <a:buFont typeface="Wingdings" pitchFamily="2" charset="2"/>
              <a:buChar char="§"/>
              <a:defRPr sz="2400">
                <a:latin typeface="+mn-lt"/>
              </a:defRPr>
            </a:pPr>
            <a:r>
              <a:t>Rowlands, G., Shaw, A., Jaswal, S., Smith, S., &amp; Harpham, T. (2017). Alfabetizzazione sanitaria e determinanti sociali della salute: Un modello qualitativo di studenti adulti. Promozione della salute internazionale, 32(1), 13-138. https://doi.org/10.1093/heapro/dav093 </a:t>
            </a:r>
          </a:p>
          <a:p>
            <a:pPr marL="342900" lvl="0" indent="-342900">
              <a:buClr>
                <a:schemeClr val="dk1"/>
              </a:buClr>
              <a:buSzPts val="3360"/>
              <a:buFont typeface="Wingdings" pitchFamily="2" charset="2"/>
              <a:buChar char="§"/>
              <a:defRPr sz="2400">
                <a:latin typeface="+mn-lt"/>
              </a:defRPr>
            </a:pPr>
            <a:r>
              <a:t>Coughlin, S. S., Stewart, J. L., Young, L., Heboyan, V., &amp; De Leo, G. (2018). Alfabetizzazione sanitaria e portali web dei pazienti. Rivista internazionale di informatica medica, 113, 43-48.</a:t>
            </a:r>
          </a:p>
          <a:p>
            <a:pPr marL="342900" lvl="0" indent="-342900">
              <a:buClr>
                <a:schemeClr val="dk1"/>
              </a:buClr>
              <a:buSzPts val="3360"/>
              <a:buFont typeface="Wingdings" pitchFamily="2" charset="2"/>
              <a:buChar char="§"/>
              <a:defRPr sz="2400">
                <a:latin typeface="+mn-lt"/>
              </a:defRPr>
            </a:pPr>
            <a:r>
              <a:t>Burkhardt, J. Verità, post-verità e alfabetizzazione dell'informazione: Valutare le fonti. //Alfabetizzazione informatica e biblioteche nell'era delle fake news/Denise E. Agosto. Santa Barbara; Denver: Biblioteche Illimitate, 2018, 94-105.  </a:t>
            </a:r>
          </a:p>
          <a:p>
            <a:pPr marL="342900" lvl="0" indent="-342900">
              <a:buClr>
                <a:schemeClr val="dk1"/>
              </a:buClr>
              <a:buSzPts val="3360"/>
              <a:buFont typeface="Wingdings" pitchFamily="2" charset="2"/>
              <a:buChar char="§"/>
              <a:defRPr sz="2400">
                <a:latin typeface="+mn-lt"/>
              </a:defRPr>
            </a:pPr>
            <a:r>
              <a:t>Ecker, U. et al. Le persone continuano a credere perché vogliono?  Attitudini preesistenti e l'influenza continua della disinformazione. //Memory &amp; Cognition 42, 2(2014), str. 292-304. Dostupno na: https://www.researchgate.net/publication/255950545_Do_People_Keep_Believing_because_They_Want_To_Preexisting_Attitudes_and_the_Continued_Influence_of_Misinformation (20.8.2023.).</a:t>
            </a:r>
          </a:p>
          <a:p>
            <a:pPr lvl="0">
              <a:buClr>
                <a:schemeClr val="dk1"/>
              </a:buClr>
              <a:buSzPts val="3360"/>
            </a:pPr>
            <a:endParaRPr sz="2400">
              <a:latin typeface="+mn-l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3"/>
          <p:cNvSpPr txBox="1"/>
          <p:nvPr/>
        </p:nvSpPr>
        <p:spPr>
          <a:xfrm>
            <a:off x="2008632" y="1431035"/>
            <a:ext cx="464820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4D94B7"/>
              </a:buClr>
              <a:buSzPts val="4800"/>
              <a:buFont typeface="Helvetica Neue"/>
              <a:buNone/>
              <a:defRPr sz="4800" b="1">
                <a:solidFill>
                  <a:schemeClr val="tx1"/>
                </a:solidFill>
                <a:latin typeface="+mn-lt"/>
                <a:ea typeface="Helvetica Neue"/>
                <a:cs typeface="Helvetica Neue"/>
                <a:sym typeface="Helvetica Neue"/>
              </a:defRPr>
            </a:pPr>
            <a:r>
              <a:t>Bibliografia</a:t>
            </a:r>
            <a:endParaRPr sz="1800">
              <a:solidFill>
                <a:schemeClr val="tx1"/>
              </a:solidFill>
              <a:latin typeface="+mn-lt"/>
              <a:ea typeface="Calibri"/>
              <a:cs typeface="Calibri"/>
              <a:sym typeface="Calibri"/>
            </a:endParaRPr>
          </a:p>
        </p:txBody>
      </p:sp>
      <p:sp>
        <p:nvSpPr>
          <p:cNvPr id="221" name="Google Shape;221;p13"/>
          <p:cNvSpPr/>
          <p:nvPr/>
        </p:nvSpPr>
        <p:spPr>
          <a:xfrm>
            <a:off x="1503600" y="2712565"/>
            <a:ext cx="15280800" cy="4524275"/>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3360"/>
              <a:buFont typeface="Wingdings" pitchFamily="2" charset="2"/>
              <a:buChar char="§"/>
              <a:defRPr sz="2400">
                <a:latin typeface="+mn-lt"/>
              </a:defRPr>
            </a:pPr>
            <a:r>
              <a:t>A. (2006). eHEALS: la scala di alfabetizzazione eHealth. Giornale di ricerca medica su Internet, 8(4), e507. https://pubmed.ncbi.nlm.nih.gov/17213046/  </a:t>
            </a:r>
          </a:p>
          <a:p>
            <a:pPr marL="342900" lvl="0" indent="-342900">
              <a:buClr>
                <a:schemeClr val="dk1"/>
              </a:buClr>
              <a:buSzPts val="3360"/>
              <a:buFont typeface="Wingdings" pitchFamily="2" charset="2"/>
              <a:buChar char="§"/>
              <a:defRPr sz="2400">
                <a:latin typeface="+mn-lt"/>
              </a:defRPr>
            </a:pPr>
            <a:r>
              <a:t>Chung, S. Y., &amp; Nahm, E. S. (2015). Testare l'affidabilità e la validità della scala eHealth Literacy (eHEALS) per gli anziani reclutati online. Computer, informatica, infermieristica: CIN, 33, PARAGRAFO 4, E 150.</a:t>
            </a:r>
          </a:p>
          <a:p>
            <a:pPr marL="342900" lvl="0" indent="-342900">
              <a:buClr>
                <a:schemeClr val="dk1"/>
              </a:buClr>
              <a:buSzPts val="3360"/>
              <a:buFont typeface="Wingdings" pitchFamily="2" charset="2"/>
              <a:buChar char="§"/>
              <a:defRPr sz="2400">
                <a:latin typeface="+mn-lt"/>
              </a:defRPr>
            </a:pPr>
            <a:r>
              <a:t>De Brún, C. Alfabetizzazione sanitaria e informazione sulla salute, e il ruolo dei bibliotecari. Conoscenza per l'assistenza sanitaria. 2019. Dostupno na: https://kfh.libraryservices.nhs.uk/health-literacy-and-health-information-literacy-and-the-role-of-librarians/ (20.8.2023.).</a:t>
            </a:r>
          </a:p>
          <a:p>
            <a:pPr marL="342900" lvl="0" indent="-342900">
              <a:buClr>
                <a:schemeClr val="dk1"/>
              </a:buClr>
              <a:buSzPts val="3360"/>
              <a:buFont typeface="Wingdings" pitchFamily="2" charset="2"/>
              <a:buChar char="§"/>
              <a:defRPr sz="2400">
                <a:latin typeface="+mn-lt"/>
              </a:defRPr>
            </a:pPr>
            <a:r>
              <a:t>Detmer, D. et al. Il paziente informato: Relazione di studio. Cambridge University Health, 2003. Disponibile all'indirizzo: https://citeseerx.ist.psu.edu/viewdoc/download?doi=10.1.1.471.7791&amp;rep=rep1&amp;type=pdf (15.1.2021.).</a:t>
            </a:r>
          </a:p>
          <a:p>
            <a:pPr marL="342900" lvl="0" indent="-342900">
              <a:buClr>
                <a:schemeClr val="dk1"/>
              </a:buClr>
              <a:buSzPts val="3360"/>
              <a:buFont typeface="Wingdings" pitchFamily="2" charset="2"/>
              <a:buChar char="§"/>
            </a:pPr>
            <a:endParaRPr sz="2400"/>
          </a:p>
          <a:p>
            <a:pPr marL="342900" lvl="0" indent="-342900">
              <a:buClr>
                <a:schemeClr val="dk1"/>
              </a:buClr>
              <a:buSzPts val="3360"/>
              <a:buFont typeface="Wingdings" pitchFamily="2" charset="2"/>
              <a:buChar char="§"/>
            </a:pPr>
            <a:endParaRPr sz="2400">
              <a:latin typeface="+mn-lt"/>
            </a:endParaRPr>
          </a:p>
          <a:p>
            <a:pPr marL="342900" lvl="0" indent="-342900">
              <a:buClr>
                <a:schemeClr val="dk1"/>
              </a:buClr>
              <a:buSzPts val="3360"/>
              <a:buFont typeface="Wingdings" pitchFamily="2" charset="2"/>
              <a:buChar char="§"/>
            </a:pPr>
            <a:endParaRPr sz="2400">
              <a:latin typeface="+mn-lt"/>
            </a:endParaRPr>
          </a:p>
        </p:txBody>
      </p:sp>
    </p:spTree>
    <p:extLst>
      <p:ext uri="{BB962C8B-B14F-4D97-AF65-F5344CB8AC3E}">
        <p14:creationId xmlns:p14="http://schemas.microsoft.com/office/powerpoint/2010/main" val="3241911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15"/>
          <p:cNvSpPr txBox="1"/>
          <p:nvPr/>
        </p:nvSpPr>
        <p:spPr>
          <a:xfrm>
            <a:off x="4691670" y="6761211"/>
            <a:ext cx="9144000" cy="1754286"/>
          </a:xfrm>
          <a:prstGeom prst="rect">
            <a:avLst/>
          </a:prstGeom>
          <a:noFill/>
          <a:ln>
            <a:noFill/>
          </a:ln>
        </p:spPr>
        <p:txBody>
          <a:bodyPr spcFirstLastPara="1" wrap="square" lIns="91425" tIns="45700" rIns="91425" bIns="45700" anchor="t" anchorCtr="0">
            <a:spAutoFit/>
          </a:bodyPr>
          <a:lstStyle/>
          <a:p>
            <a:pPr lvl="0" algn="ctr">
              <a:buClr>
                <a:srgbClr val="4D94B7"/>
              </a:buClr>
              <a:buSzPts val="7200"/>
              <a:defRPr sz="5400" b="1">
                <a:solidFill>
                  <a:schemeClr val="tx1"/>
                </a:solidFill>
                <a:latin typeface="+mn-lt"/>
                <a:ea typeface="Helvetica Neue"/>
                <a:cs typeface="Helvetica Neue"/>
                <a:sym typeface="Helvetica Neue"/>
              </a:defRPr>
            </a:pPr>
            <a:r>
              <a:rPr lang="it-IT"/>
              <a:t>Grazie per la vostra attenzione!</a:t>
            </a:r>
            <a:endParaRPr lang="it-IT" sz="5400" b="1" i="0" u="none" strike="noStrike" cap="none">
              <a:solidFill>
                <a:schemeClr val="tx1"/>
              </a:solidFill>
              <a:latin typeface="+mn-lt"/>
              <a:ea typeface="Helvetica Neue"/>
              <a:cs typeface="Helvetica Neue"/>
              <a:sym typeface="Helvetica Neue"/>
            </a:endParaRPr>
          </a:p>
        </p:txBody>
      </p:sp>
      <p:pic>
        <p:nvPicPr>
          <p:cNvPr id="5" name="Grafik 3" descr="Ein Bild, das Text, Clipart enthält.  Automatisch generierte Beschreibung"/>
          <p:cNvPicPr/>
          <p:nvPr/>
        </p:nvPicPr>
        <p:blipFill>
          <a:blip r:embed="rId3" cstate="email">
            <a:extLst>
              <a:ext uri="{28A0092B-C50C-407E-A947-70E740481C1C}">
                <a14:useLocalDpi xmlns:a14="http://schemas.microsoft.com/office/drawing/2010/main"/>
              </a:ext>
            </a:extLst>
          </a:blip>
          <a:srcRect/>
          <a:stretch>
            <a:fillRect/>
          </a:stretch>
        </p:blipFill>
        <p:spPr bwMode="auto">
          <a:xfrm>
            <a:off x="6394813" y="2850294"/>
            <a:ext cx="5737714" cy="2435384"/>
          </a:xfrm>
          <a:prstGeom prst="rect">
            <a:avLst/>
          </a:prstGeom>
          <a:noFill/>
          <a:ln>
            <a:noFill/>
          </a:ln>
        </p:spPr>
      </p:pic>
      <p:sp>
        <p:nvSpPr>
          <p:cNvPr id="6" name="Rectangle 5"/>
          <p:cNvSpPr/>
          <p:nvPr/>
        </p:nvSpPr>
        <p:spPr>
          <a:xfrm>
            <a:off x="7404410" y="5792612"/>
            <a:ext cx="5575610" cy="461665"/>
          </a:xfrm>
          <a:prstGeom prst="rect">
            <a:avLst/>
          </a:prstGeom>
        </p:spPr>
        <p:txBody>
          <a:bodyPr wrap="square">
            <a:spAutoFit/>
          </a:bodyPr>
          <a:lstStyle/>
          <a:p>
            <a:pPr>
              <a:defRPr sz="2400" b="1">
                <a:solidFill>
                  <a:srgbClr val="00CCFF"/>
                </a:solidFill>
                <a:latin typeface="+mn-lt"/>
              </a:defRPr>
            </a:pPr>
            <a:r>
              <a:t>www.digital-boomer.eu</a:t>
            </a:r>
            <a:endParaRPr sz="2400" b="1">
              <a:solidFill>
                <a:srgbClr val="00CCFF"/>
              </a:solidFill>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22783" y="1346413"/>
            <a:ext cx="9829549" cy="1785064"/>
          </a:xfrm>
          <a:prstGeom prst="rect">
            <a:avLst/>
          </a:prstGeom>
          <a:noFill/>
          <a:ln>
            <a:noFill/>
          </a:ln>
        </p:spPr>
        <p:txBody>
          <a:bodyPr spcFirstLastPara="1" wrap="square" lIns="91425" tIns="45700" rIns="91425" bIns="45700" anchor="t" anchorCtr="0">
            <a:spAutoFit/>
          </a:bodyPr>
          <a:lstStyle/>
          <a:p>
            <a:pPr>
              <a:defRPr sz="4800" b="1">
                <a:ea typeface="Helvetica Neue"/>
                <a:cs typeface="Helvetica Neue"/>
                <a:sym typeface="Helvetica Neue"/>
              </a:defRPr>
            </a:pPr>
            <a:r>
              <a:rPr lang="it-IT">
                <a:solidFill>
                  <a:schemeClr val="tx1"/>
                </a:solidFill>
                <a:latin typeface="+mn-lt"/>
              </a:rPr>
              <a:t>1.1. </a:t>
            </a:r>
            <a:r>
              <a:rPr lang="it-IT">
                <a:solidFill>
                  <a:schemeClr val="dk1"/>
                </a:solidFill>
              </a:rPr>
              <a:t>Definizione di alfabetizzazione sanitaria</a:t>
            </a:r>
          </a:p>
          <a:p>
            <a:pPr lvl="0"/>
            <a:endParaRPr lang="it-IT">
              <a:solidFill>
                <a:schemeClr val="tx1"/>
              </a:solidFill>
              <a:latin typeface="+mn-lt"/>
            </a:endParaRPr>
          </a:p>
        </p:txBody>
      </p:sp>
      <p:sp>
        <p:nvSpPr>
          <p:cNvPr id="120" name="Google Shape;120;p6"/>
          <p:cNvSpPr txBox="1"/>
          <p:nvPr/>
        </p:nvSpPr>
        <p:spPr>
          <a:xfrm>
            <a:off x="1854043" y="3431790"/>
            <a:ext cx="9638211" cy="4185721"/>
          </a:xfrm>
          <a:prstGeom prst="rect">
            <a:avLst/>
          </a:prstGeom>
          <a:noFill/>
          <a:ln>
            <a:noFill/>
          </a:ln>
        </p:spPr>
        <p:txBody>
          <a:bodyPr spcFirstLastPara="1" wrap="square" lIns="91425" tIns="45700" rIns="91425" bIns="45700" anchor="t" anchorCtr="0">
            <a:spAutoFit/>
          </a:bodyPr>
          <a:lstStyle/>
          <a:p>
            <a:pPr marL="342900" lvl="0" indent="-342900">
              <a:buFont typeface="Arial" panose="020B0604020202020204" pitchFamily="34" charset="0"/>
              <a:buChar char="•"/>
              <a:defRPr sz="2800">
                <a:solidFill>
                  <a:schemeClr val="dk1"/>
                </a:solidFill>
                <a:latin typeface="+mn-lt"/>
                <a:ea typeface="Helvetica Neue"/>
                <a:cs typeface="Helvetica Neue"/>
                <a:sym typeface="Helvetica Neue"/>
              </a:defRPr>
            </a:pPr>
            <a:r>
              <a:rPr lang="it-IT" b="1"/>
              <a:t>L'alfabetizzazione sanitaria </a:t>
            </a:r>
            <a:r>
              <a:rPr lang="it-IT"/>
              <a:t>comprende competenze personali, cognitive e sociali che determinano la capacità di una persona di accedere, comprendere e utilizzare informazioni (mediche) per promuovere e mantenere una buona salute.</a:t>
            </a:r>
          </a:p>
          <a:p>
            <a:pPr marL="342900" lvl="0" indent="-342900">
              <a:buFont typeface="Arial" panose="020B0604020202020204" pitchFamily="34" charset="0"/>
              <a:buChar char="•"/>
            </a:pPr>
            <a:endParaRPr lang="it-IT" sz="280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defRPr sz="2800">
                <a:solidFill>
                  <a:schemeClr val="dk1"/>
                </a:solidFill>
                <a:latin typeface="+mn-lt"/>
                <a:ea typeface="Helvetica Neue"/>
                <a:cs typeface="Helvetica Neue"/>
                <a:sym typeface="Helvetica Neue"/>
              </a:defRPr>
            </a:pPr>
            <a:r>
              <a:rPr lang="it-IT"/>
              <a:t>L'alfabetizzazione sanitaria è talvolta indicata come alfabetizzazione informativa sulla salute. </a:t>
            </a:r>
            <a:endParaRPr lang="it-IT" sz="280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pPr>
            <a:endParaRPr lang="it-IT" sz="2800">
              <a:solidFill>
                <a:schemeClr val="dk1"/>
              </a:solidFill>
              <a:latin typeface="+mn-lt"/>
              <a:ea typeface="Helvetica Neue"/>
              <a:cs typeface="Helvetica Neue"/>
              <a:sym typeface="Helvetica Neue"/>
            </a:endParaRPr>
          </a:p>
          <a:p>
            <a:pPr lvl="0"/>
            <a:endParaRPr lang="it-IT">
              <a:latin typeface="+mn-lt"/>
            </a:endParaRPr>
          </a:p>
        </p:txBody>
      </p:sp>
      <p:pic>
        <p:nvPicPr>
          <p:cNvPr id="3" name="Imagen 2">
            <a:extLst>
              <a:ext uri="{FF2B5EF4-FFF2-40B4-BE49-F238E27FC236}">
                <a16:creationId xmlns:a16="http://schemas.microsoft.com/office/drawing/2014/main" id="{CF74DC10-6750-27DA-29F1-C12FF1678A9D}"/>
              </a:ext>
            </a:extLst>
          </p:cNvPr>
          <p:cNvPicPr>
            <a:picLocks noChangeAspect="1"/>
          </p:cNvPicPr>
          <p:nvPr/>
        </p:nvPicPr>
        <p:blipFill>
          <a:blip r:embed="rId3"/>
          <a:stretch>
            <a:fillRect/>
          </a:stretch>
        </p:blipFill>
        <p:spPr>
          <a:xfrm>
            <a:off x="11552332" y="2720702"/>
            <a:ext cx="3514073" cy="3846485"/>
          </a:xfrm>
          <a:prstGeom prst="rect">
            <a:avLst/>
          </a:prstGeom>
        </p:spPr>
      </p:pic>
      <p:pic>
        <p:nvPicPr>
          <p:cNvPr id="8" name="Imagen 7">
            <a:extLst>
              <a:ext uri="{FF2B5EF4-FFF2-40B4-BE49-F238E27FC236}">
                <a16:creationId xmlns:a16="http://schemas.microsoft.com/office/drawing/2014/main" id="{783BF2C6-3A65-1333-9A3D-F4DE65601937}"/>
              </a:ext>
            </a:extLst>
          </p:cNvPr>
          <p:cNvPicPr>
            <a:picLocks noChangeAspect="1"/>
          </p:cNvPicPr>
          <p:nvPr/>
        </p:nvPicPr>
        <p:blipFill>
          <a:blip r:embed="rId4"/>
          <a:stretch>
            <a:fillRect/>
          </a:stretch>
        </p:blipFill>
        <p:spPr>
          <a:xfrm>
            <a:off x="14505931" y="5992924"/>
            <a:ext cx="2724280" cy="2724280"/>
          </a:xfrm>
          <a:prstGeom prst="rect">
            <a:avLst/>
          </a:prstGeom>
        </p:spPr>
      </p:pic>
      <p:pic>
        <p:nvPicPr>
          <p:cNvPr id="10" name="Imagen 9">
            <a:extLst>
              <a:ext uri="{FF2B5EF4-FFF2-40B4-BE49-F238E27FC236}">
                <a16:creationId xmlns:a16="http://schemas.microsoft.com/office/drawing/2014/main" id="{51B7E0BD-E8D9-E5F9-B00D-257A418D6A31}"/>
              </a:ext>
            </a:extLst>
          </p:cNvPr>
          <p:cNvPicPr>
            <a:picLocks noChangeAspect="1"/>
          </p:cNvPicPr>
          <p:nvPr/>
        </p:nvPicPr>
        <p:blipFill>
          <a:blip r:embed="rId5"/>
          <a:stretch>
            <a:fillRect/>
          </a:stretch>
        </p:blipFill>
        <p:spPr>
          <a:xfrm>
            <a:off x="9202086" y="6568665"/>
            <a:ext cx="3381803" cy="2745622"/>
          </a:xfrm>
          <a:prstGeom prst="rect">
            <a:avLst/>
          </a:prstGeom>
        </p:spPr>
      </p:pic>
    </p:spTree>
    <p:extLst>
      <p:ext uri="{BB962C8B-B14F-4D97-AF65-F5344CB8AC3E}">
        <p14:creationId xmlns:p14="http://schemas.microsoft.com/office/powerpoint/2010/main" val="2214919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232453" y="1692740"/>
            <a:ext cx="9897670" cy="1785064"/>
          </a:xfrm>
          <a:prstGeom prst="rect">
            <a:avLst/>
          </a:prstGeom>
          <a:noFill/>
          <a:ln>
            <a:noFill/>
          </a:ln>
        </p:spPr>
        <p:txBody>
          <a:bodyPr spcFirstLastPara="1" wrap="square" lIns="91425" tIns="45700" rIns="91425" bIns="45700" anchor="t" anchorCtr="0">
            <a:spAutoFit/>
          </a:bodyPr>
          <a:lstStyle/>
          <a:p>
            <a:pPr>
              <a:defRPr sz="4800" b="1">
                <a:ea typeface="Helvetica Neue"/>
                <a:cs typeface="Helvetica Neue"/>
                <a:sym typeface="Helvetica Neue"/>
              </a:defRPr>
            </a:pPr>
            <a:r>
              <a:rPr lang="it-IT">
                <a:solidFill>
                  <a:schemeClr val="tx1"/>
                </a:solidFill>
                <a:latin typeface="+mn-lt"/>
              </a:rPr>
              <a:t>1.1. </a:t>
            </a:r>
            <a:r>
              <a:rPr lang="it-IT">
                <a:solidFill>
                  <a:schemeClr val="dk1"/>
                </a:solidFill>
              </a:rPr>
              <a:t>Definizione di alfabetizzazione sanitaria</a:t>
            </a:r>
          </a:p>
          <a:p>
            <a:pPr lvl="0"/>
            <a:endParaRPr lang="it-IT">
              <a:solidFill>
                <a:schemeClr val="tx1"/>
              </a:solidFill>
              <a:latin typeface="+mn-lt"/>
            </a:endParaRPr>
          </a:p>
        </p:txBody>
      </p:sp>
      <p:sp>
        <p:nvSpPr>
          <p:cNvPr id="120" name="Google Shape;120;p6"/>
          <p:cNvSpPr txBox="1"/>
          <p:nvPr/>
        </p:nvSpPr>
        <p:spPr>
          <a:xfrm>
            <a:off x="1332000" y="3407642"/>
            <a:ext cx="7490677" cy="4616608"/>
          </a:xfrm>
          <a:prstGeom prst="rect">
            <a:avLst/>
          </a:prstGeom>
          <a:noFill/>
          <a:ln>
            <a:noFill/>
          </a:ln>
        </p:spPr>
        <p:txBody>
          <a:bodyPr spcFirstLastPara="1" wrap="square" lIns="91425" tIns="45700" rIns="91425" bIns="45700" anchor="t" anchorCtr="0">
            <a:spAutoFit/>
          </a:bodyPr>
          <a:lstStyle/>
          <a:p>
            <a:pPr marL="342900" lvl="0" indent="-342900">
              <a:buFont typeface="Arial" panose="020B0604020202020204" pitchFamily="34" charset="0"/>
              <a:buChar char="•"/>
            </a:pPr>
            <a:endParaRPr lang="it-IT" sz="280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defRPr sz="2800">
                <a:solidFill>
                  <a:schemeClr val="dk1"/>
                </a:solidFill>
                <a:latin typeface="+mn-lt"/>
                <a:ea typeface="Helvetica Neue"/>
                <a:cs typeface="Helvetica Neue"/>
                <a:sym typeface="Helvetica Neue"/>
              </a:defRPr>
            </a:pPr>
            <a:r>
              <a:rPr lang="it-IT"/>
              <a:t>La Medical Library Association (MLA) definisce l'alfabetizzazione sanitaria come: </a:t>
            </a:r>
            <a:endParaRPr lang="it-IT" sz="280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pPr>
            <a:endParaRPr lang="it-IT" sz="2800">
              <a:solidFill>
                <a:schemeClr val="dk1"/>
              </a:solidFill>
              <a:latin typeface="+mn-lt"/>
              <a:ea typeface="Helvetica Neue"/>
              <a:cs typeface="Helvetica Neue"/>
              <a:sym typeface="Helvetica Neue"/>
            </a:endParaRPr>
          </a:p>
          <a:p>
            <a:pPr lvl="0">
              <a:defRPr sz="2800">
                <a:solidFill>
                  <a:schemeClr val="dk1"/>
                </a:solidFill>
                <a:latin typeface="+mn-lt"/>
                <a:ea typeface="Helvetica Neue"/>
                <a:cs typeface="Helvetica Neue"/>
                <a:sym typeface="Helvetica Neue"/>
              </a:defRPr>
            </a:pPr>
            <a:r>
              <a:rPr lang="it-IT"/>
              <a:t>"la capacità di una persona di riconoscere il bisogno di informazioni, sapere dove e come trovare tali informazioni e utilizzare le informazioni per prendere buone decisioni sulla propria salute" (MLA).</a:t>
            </a:r>
          </a:p>
          <a:p>
            <a:pPr lvl="0">
              <a:defRPr sz="2800">
                <a:solidFill>
                  <a:schemeClr val="dk1"/>
                </a:solidFill>
                <a:latin typeface="+mn-lt"/>
                <a:ea typeface="Helvetica Neue"/>
                <a:cs typeface="Helvetica Neue"/>
                <a:sym typeface="Helvetica Neue"/>
              </a:defRPr>
            </a:pPr>
            <a:r>
              <a:rPr lang="it-IT"/>
              <a:t>.</a:t>
            </a:r>
          </a:p>
          <a:p>
            <a:pPr lvl="0"/>
            <a:endParaRPr lang="it-IT">
              <a:latin typeface="+mn-lt"/>
            </a:endParaRPr>
          </a:p>
        </p:txBody>
      </p:sp>
      <p:pic>
        <p:nvPicPr>
          <p:cNvPr id="8194" name="Picture 2" descr="Definition of health literacy">
            <a:extLst>
              <a:ext uri="{FF2B5EF4-FFF2-40B4-BE49-F238E27FC236}">
                <a16:creationId xmlns:a16="http://schemas.microsoft.com/office/drawing/2014/main" id="{DC77109D-9B9C-42C9-8FD4-BDD2E11CDA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61408" y="2731167"/>
            <a:ext cx="6630480" cy="53700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89596C2-AF97-4DFF-ABAA-99B11A8105E8}"/>
              </a:ext>
            </a:extLst>
          </p:cNvPr>
          <p:cNvSpPr/>
          <p:nvPr/>
        </p:nvSpPr>
        <p:spPr>
          <a:xfrm>
            <a:off x="9992949" y="8923606"/>
            <a:ext cx="9144000" cy="276999"/>
          </a:xfrm>
          <a:prstGeom prst="rect">
            <a:avLst/>
          </a:prstGeom>
        </p:spPr>
        <p:txBody>
          <a:bodyPr>
            <a:spAutoFit/>
          </a:bodyPr>
          <a:lstStyle/>
          <a:p>
            <a:pPr>
              <a:defRPr sz="1200"/>
            </a:pPr>
            <a:r>
              <a:t>https://infoforwellbeing.scot.nhs.uk/media/1131/why-health-literacy-matters-1.png?width=801&amp;height=568&amp;mode=max</a:t>
            </a:r>
          </a:p>
        </p:txBody>
      </p:sp>
    </p:spTree>
    <p:extLst>
      <p:ext uri="{BB962C8B-B14F-4D97-AF65-F5344CB8AC3E}">
        <p14:creationId xmlns:p14="http://schemas.microsoft.com/office/powerpoint/2010/main" val="3964708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830169" y="1304031"/>
            <a:ext cx="12284416" cy="1046400"/>
          </a:xfrm>
          <a:prstGeom prst="rect">
            <a:avLst/>
          </a:prstGeom>
          <a:noFill/>
          <a:ln>
            <a:noFill/>
          </a:ln>
        </p:spPr>
        <p:txBody>
          <a:bodyPr spcFirstLastPara="1" wrap="square" lIns="91425" tIns="45700" rIns="91425" bIns="45700" anchor="t" anchorCtr="0">
            <a:spAutoFit/>
          </a:bodyPr>
          <a:lstStyle/>
          <a:p>
            <a:pPr lvl="0">
              <a:defRPr sz="4800" b="1">
                <a:solidFill>
                  <a:schemeClr val="tx1"/>
                </a:solidFill>
                <a:latin typeface="+mn-lt"/>
                <a:ea typeface="Helvetica Neue"/>
                <a:cs typeface="Helvetica Neue"/>
                <a:sym typeface="Helvetica Neue"/>
              </a:defRPr>
            </a:pPr>
            <a:r>
              <a:rPr lang="it-IT" dirty="0"/>
              <a:t>1.2. Livelli di alfabetizzazione sanitaria</a:t>
            </a:r>
          </a:p>
          <a:p>
            <a:pPr lvl="0"/>
            <a:endParaRPr lang="it-IT" dirty="0">
              <a:solidFill>
                <a:schemeClr val="tx1"/>
              </a:solidFill>
              <a:latin typeface="+mn-lt"/>
            </a:endParaRPr>
          </a:p>
        </p:txBody>
      </p:sp>
      <p:sp>
        <p:nvSpPr>
          <p:cNvPr id="120" name="Google Shape;120;p6"/>
          <p:cNvSpPr txBox="1"/>
          <p:nvPr/>
        </p:nvSpPr>
        <p:spPr>
          <a:xfrm>
            <a:off x="1295401" y="4072752"/>
            <a:ext cx="6867142" cy="2369839"/>
          </a:xfrm>
          <a:prstGeom prst="rect">
            <a:avLst/>
          </a:prstGeom>
          <a:noFill/>
          <a:ln>
            <a:noFill/>
          </a:ln>
        </p:spPr>
        <p:txBody>
          <a:bodyPr spcFirstLastPara="1" wrap="square" lIns="91425" tIns="45700" rIns="91425" bIns="45700" anchor="t" anchorCtr="0">
            <a:spAutoFit/>
          </a:bodyPr>
          <a:lstStyle/>
          <a:p>
            <a:pPr lvl="0"/>
            <a:endParaRPr lang="it-IT" sz="4000" b="1" dirty="0"/>
          </a:p>
          <a:p>
            <a:pPr lvl="0">
              <a:defRPr sz="4000"/>
            </a:pPr>
            <a:r>
              <a:rPr lang="it-IT" dirty="0"/>
              <a:t>Tre livelli di alfabetizzazione sanitaria:</a:t>
            </a:r>
          </a:p>
          <a:p>
            <a:pPr lvl="0"/>
            <a:endParaRPr lang="it-IT" sz="2800" dirty="0"/>
          </a:p>
        </p:txBody>
      </p:sp>
      <p:graphicFrame>
        <p:nvGraphicFramePr>
          <p:cNvPr id="7" name="Diagram 6">
            <a:extLst>
              <a:ext uri="{FF2B5EF4-FFF2-40B4-BE49-F238E27FC236}">
                <a16:creationId xmlns:a16="http://schemas.microsoft.com/office/drawing/2014/main" id="{71011A27-32E9-4249-A868-76B4CFEB1C48}"/>
              </a:ext>
            </a:extLst>
          </p:cNvPr>
          <p:cNvGraphicFramePr/>
          <p:nvPr>
            <p:extLst>
              <p:ext uri="{D42A27DB-BD31-4B8C-83A1-F6EECF244321}">
                <p14:modId xmlns:p14="http://schemas.microsoft.com/office/powerpoint/2010/main" val="1891030665"/>
              </p:ext>
            </p:extLst>
          </p:nvPr>
        </p:nvGraphicFramePr>
        <p:xfrm>
          <a:off x="8162543" y="3007895"/>
          <a:ext cx="9674351" cy="5089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2154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17009" y="1207074"/>
            <a:ext cx="11858313" cy="1046400"/>
          </a:xfrm>
          <a:prstGeom prst="rect">
            <a:avLst/>
          </a:prstGeom>
          <a:noFill/>
          <a:ln>
            <a:noFill/>
          </a:ln>
        </p:spPr>
        <p:txBody>
          <a:bodyPr spcFirstLastPara="1" wrap="square" lIns="91425" tIns="45700" rIns="91425" bIns="45700" anchor="t" anchorCtr="0">
            <a:spAutoFit/>
          </a:bodyPr>
          <a:lstStyle/>
          <a:p>
            <a:pPr lvl="0">
              <a:defRPr sz="4800" b="1">
                <a:solidFill>
                  <a:schemeClr val="tx1"/>
                </a:solidFill>
                <a:latin typeface="+mn-lt"/>
                <a:ea typeface="Helvetica Neue"/>
                <a:cs typeface="Helvetica Neue"/>
                <a:sym typeface="Helvetica Neue"/>
              </a:defRPr>
            </a:pPr>
            <a:r>
              <a:rPr lang="it-IT"/>
              <a:t>1.2. Livelli di alfabetizzazione sanitaria</a:t>
            </a:r>
          </a:p>
          <a:p>
            <a:pPr lvl="0"/>
            <a:endParaRPr lang="it-IT">
              <a:solidFill>
                <a:schemeClr val="tx1"/>
              </a:solidFill>
              <a:latin typeface="+mn-lt"/>
            </a:endParaRPr>
          </a:p>
        </p:txBody>
      </p:sp>
      <p:sp>
        <p:nvSpPr>
          <p:cNvPr id="120" name="Google Shape;120;p6"/>
          <p:cNvSpPr txBox="1"/>
          <p:nvPr/>
        </p:nvSpPr>
        <p:spPr>
          <a:xfrm>
            <a:off x="1873902" y="3422228"/>
            <a:ext cx="13034794" cy="5509160"/>
          </a:xfrm>
          <a:prstGeom prst="rect">
            <a:avLst/>
          </a:prstGeom>
          <a:noFill/>
          <a:ln>
            <a:noFill/>
          </a:ln>
        </p:spPr>
        <p:txBody>
          <a:bodyPr spcFirstLastPara="1" wrap="square" lIns="91425" tIns="45700" rIns="91425" bIns="45700" anchor="t" anchorCtr="0">
            <a:spAutoFit/>
          </a:bodyPr>
          <a:lstStyle/>
          <a:p>
            <a:pPr lvl="0"/>
            <a:endParaRPr lang="it-IT" sz="3200" b="1"/>
          </a:p>
          <a:p>
            <a:pPr marL="457200" lvl="0" indent="-457200">
              <a:buFont typeface="Arial" panose="020B0604020202020204" pitchFamily="34" charset="0"/>
              <a:buChar char="•"/>
              <a:defRPr sz="3200"/>
            </a:pPr>
            <a:r>
              <a:rPr lang="it-IT"/>
              <a:t>Comprende le conoscenze e le competenze di base che consentono l'efficace funzionamento e gestione dell'assistenza sanitaria </a:t>
            </a:r>
          </a:p>
          <a:p>
            <a:pPr marL="457200" lvl="0" indent="-457200">
              <a:buFont typeface="Arial" panose="020B0604020202020204" pitchFamily="34" charset="0"/>
              <a:buChar char="•"/>
            </a:pPr>
            <a:endParaRPr lang="it-IT" sz="3200"/>
          </a:p>
          <a:p>
            <a:pPr marL="457200" lvl="0" indent="-457200">
              <a:buFont typeface="Arial" panose="020B0604020202020204" pitchFamily="34" charset="0"/>
              <a:buChar char="•"/>
              <a:defRPr sz="3200"/>
            </a:pPr>
            <a:r>
              <a:rPr lang="it-IT"/>
              <a:t>Chiunque ricopra il ruolo di paziente dovrebbe essere in grado di leggere e comprendere le informazioni mediche </a:t>
            </a:r>
          </a:p>
          <a:p>
            <a:pPr marL="457200" lvl="0" indent="-457200">
              <a:buFont typeface="Arial" panose="020B0604020202020204" pitchFamily="34" charset="0"/>
              <a:buChar char="•"/>
            </a:pPr>
            <a:endParaRPr lang="it-IT" sz="3200"/>
          </a:p>
          <a:p>
            <a:pPr marL="457200" lvl="0" indent="-457200">
              <a:buFont typeface="Arial" panose="020B0604020202020204" pitchFamily="34" charset="0"/>
              <a:buChar char="•"/>
              <a:defRPr sz="3200"/>
            </a:pPr>
            <a:r>
              <a:rPr lang="it-IT"/>
              <a:t>Chiunque ricopra il ruolo di paziente dovrebbe essere in grado di accedere ai servizi sanitari all'interno del sistema sanitario (ad esempio, trovare il servizio o la clinica necessaria all'interno di una clinica ambulatoriale, ospedale, ecc.)</a:t>
            </a:r>
          </a:p>
        </p:txBody>
      </p:sp>
      <p:sp>
        <p:nvSpPr>
          <p:cNvPr id="2" name="Rectangle: Rounded Corners 1">
            <a:extLst>
              <a:ext uri="{FF2B5EF4-FFF2-40B4-BE49-F238E27FC236}">
                <a16:creationId xmlns:a16="http://schemas.microsoft.com/office/drawing/2014/main" id="{305FFAC1-07F0-4AE7-BFB6-CAEC72228743}"/>
              </a:ext>
            </a:extLst>
          </p:cNvPr>
          <p:cNvSpPr/>
          <p:nvPr/>
        </p:nvSpPr>
        <p:spPr>
          <a:xfrm>
            <a:off x="4872320" y="2380651"/>
            <a:ext cx="8210634" cy="914400"/>
          </a:xfrm>
          <a:prstGeom prst="roundRect">
            <a:avLst/>
          </a:prstGeom>
          <a:solidFill>
            <a:schemeClr val="bg1"/>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sz="3200">
                <a:solidFill>
                  <a:schemeClr val="tx1"/>
                </a:solidFill>
              </a:defRPr>
            </a:pPr>
            <a:r>
              <a:rPr lang="it-IT" b="1"/>
              <a:t>Alfabetizzazione sanitaria funzionale</a:t>
            </a:r>
            <a:r>
              <a:rPr lang="it-IT"/>
              <a:t> </a:t>
            </a:r>
            <a:endParaRPr lang="it-IT" sz="3200">
              <a:solidFill>
                <a:schemeClr val="tx1"/>
              </a:solidFill>
            </a:endParaRPr>
          </a:p>
        </p:txBody>
      </p:sp>
    </p:spTree>
    <p:extLst>
      <p:ext uri="{BB962C8B-B14F-4D97-AF65-F5344CB8AC3E}">
        <p14:creationId xmlns:p14="http://schemas.microsoft.com/office/powerpoint/2010/main" val="811216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849358" y="1330500"/>
            <a:ext cx="12171442" cy="1046400"/>
          </a:xfrm>
          <a:prstGeom prst="rect">
            <a:avLst/>
          </a:prstGeom>
          <a:noFill/>
          <a:ln>
            <a:noFill/>
          </a:ln>
        </p:spPr>
        <p:txBody>
          <a:bodyPr spcFirstLastPara="1" wrap="square" lIns="91425" tIns="45700" rIns="91425" bIns="45700" anchor="t" anchorCtr="0">
            <a:spAutoFit/>
          </a:bodyPr>
          <a:lstStyle/>
          <a:p>
            <a:pPr lvl="0">
              <a:defRPr sz="4800" b="1">
                <a:solidFill>
                  <a:schemeClr val="tx1"/>
                </a:solidFill>
                <a:latin typeface="+mn-lt"/>
                <a:ea typeface="Helvetica Neue"/>
                <a:cs typeface="Helvetica Neue"/>
                <a:sym typeface="Helvetica Neue"/>
              </a:defRPr>
            </a:pPr>
            <a:r>
              <a:rPr lang="it-IT" dirty="0"/>
              <a:t>1.2. Livelli di alfabetizzazione sanitaria</a:t>
            </a:r>
          </a:p>
          <a:p>
            <a:pPr lvl="0"/>
            <a:endParaRPr lang="it-IT" dirty="0">
              <a:solidFill>
                <a:schemeClr val="tx1"/>
              </a:solidFill>
              <a:latin typeface="+mn-lt"/>
            </a:endParaRPr>
          </a:p>
        </p:txBody>
      </p:sp>
      <p:sp>
        <p:nvSpPr>
          <p:cNvPr id="120" name="Google Shape;120;p6"/>
          <p:cNvSpPr txBox="1"/>
          <p:nvPr/>
        </p:nvSpPr>
        <p:spPr>
          <a:xfrm>
            <a:off x="1285461" y="3880525"/>
            <a:ext cx="16610035" cy="5262939"/>
          </a:xfrm>
          <a:prstGeom prst="rect">
            <a:avLst/>
          </a:prstGeom>
          <a:noFill/>
          <a:ln>
            <a:noFill/>
          </a:ln>
        </p:spPr>
        <p:txBody>
          <a:bodyPr spcFirstLastPara="1" wrap="square" lIns="91425" tIns="45700" rIns="91425" bIns="45700" anchor="t" anchorCtr="0">
            <a:spAutoFit/>
          </a:bodyPr>
          <a:lstStyle/>
          <a:p>
            <a:pPr marL="457200" lvl="0" indent="-457200">
              <a:buFont typeface="Arial" panose="020B0604020202020204" pitchFamily="34" charset="0"/>
              <a:buChar char="•"/>
              <a:defRPr sz="2800"/>
            </a:pPr>
            <a:r>
              <a:rPr lang="it-IT"/>
              <a:t>Rappresenta conoscenze e competenze avanzate che consentono la partecipazione a specifiche attività sanitarie</a:t>
            </a:r>
          </a:p>
          <a:p>
            <a:pPr lvl="0">
              <a:defRPr sz="2800"/>
            </a:pPr>
            <a:r>
              <a:rPr lang="it-IT"/>
              <a:t> </a:t>
            </a:r>
          </a:p>
          <a:p>
            <a:pPr marL="457200" lvl="0" indent="-457200">
              <a:buFont typeface="Arial" panose="020B0604020202020204" pitchFamily="34" charset="0"/>
              <a:buChar char="•"/>
              <a:defRPr sz="2800"/>
            </a:pPr>
            <a:r>
              <a:rPr lang="it-IT"/>
              <a:t>Comprensione delle diverse forme di informazione sanitaria</a:t>
            </a:r>
          </a:p>
          <a:p>
            <a:pPr marL="457200" lvl="0" indent="-457200">
              <a:buFont typeface="Arial" panose="020B0604020202020204" pitchFamily="34" charset="0"/>
              <a:buChar char="•"/>
            </a:pPr>
            <a:endParaRPr lang="it-IT" sz="2800"/>
          </a:p>
          <a:p>
            <a:pPr marL="457200" lvl="0" indent="-457200">
              <a:buFont typeface="Arial" panose="020B0604020202020204" pitchFamily="34" charset="0"/>
              <a:buChar char="•"/>
              <a:defRPr sz="2800"/>
            </a:pPr>
            <a:r>
              <a:rPr lang="it-IT"/>
              <a:t>Comprensione della sua applicazione in un ambiente in evoluzione</a:t>
            </a:r>
          </a:p>
          <a:p>
            <a:pPr marL="457200" lvl="0" indent="-457200">
              <a:buFont typeface="Arial" panose="020B0604020202020204" pitchFamily="34" charset="0"/>
              <a:buChar char="•"/>
            </a:pPr>
            <a:endParaRPr lang="it-IT" sz="2800"/>
          </a:p>
          <a:p>
            <a:pPr marL="457200" lvl="0" indent="-457200">
              <a:buFont typeface="Arial" panose="020B0604020202020204" pitchFamily="34" charset="0"/>
              <a:buChar char="•"/>
              <a:defRPr sz="2800"/>
            </a:pPr>
            <a:r>
              <a:rPr lang="it-IT" b="1"/>
              <a:t>Importante</a:t>
            </a:r>
            <a:r>
              <a:rPr lang="it-IT"/>
              <a:t> ricordare i diritti e le responsabilità che ognuno ha come potenziale paziente all'interno del sistema sanitario</a:t>
            </a:r>
          </a:p>
          <a:p>
            <a:pPr marL="457200" lvl="0" indent="-457200">
              <a:buFont typeface="Arial" panose="020B0604020202020204" pitchFamily="34" charset="0"/>
              <a:buChar char="•"/>
            </a:pPr>
            <a:endParaRPr lang="it-IT" sz="2800"/>
          </a:p>
          <a:p>
            <a:pPr marL="457200" lvl="0" indent="-457200">
              <a:buFont typeface="Arial" panose="020B0604020202020204" pitchFamily="34" charset="0"/>
              <a:buChar char="•"/>
              <a:defRPr sz="2800"/>
            </a:pPr>
            <a:r>
              <a:rPr lang="it-IT"/>
              <a:t>Di particolare rilievo è il </a:t>
            </a:r>
            <a:r>
              <a:rPr lang="it-IT" b="1"/>
              <a:t>diritto del paziente al consenso informato e alla scelta informata </a:t>
            </a:r>
            <a:r>
              <a:rPr lang="it-IT"/>
              <a:t>(il diritto di prendere decisioni sulla propria salute e trattamento in collaborazione con il proprio medico).</a:t>
            </a:r>
            <a:endParaRPr lang="it-IT" sz="2400"/>
          </a:p>
        </p:txBody>
      </p:sp>
      <p:sp>
        <p:nvSpPr>
          <p:cNvPr id="4" name="Rectangle: Rounded Corners 3">
            <a:extLst>
              <a:ext uri="{FF2B5EF4-FFF2-40B4-BE49-F238E27FC236}">
                <a16:creationId xmlns:a16="http://schemas.microsoft.com/office/drawing/2014/main" id="{C4C4FCEA-F3F4-4B36-A47B-E19EC59E45CB}"/>
              </a:ext>
            </a:extLst>
          </p:cNvPr>
          <p:cNvSpPr/>
          <p:nvPr/>
        </p:nvSpPr>
        <p:spPr>
          <a:xfrm>
            <a:off x="5594216" y="2431705"/>
            <a:ext cx="7353158" cy="914400"/>
          </a:xfrm>
          <a:prstGeom prst="roundRect">
            <a:avLst/>
          </a:prstGeom>
          <a:solidFill>
            <a:schemeClr val="bg1"/>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sz="3200" b="1">
                <a:solidFill>
                  <a:schemeClr val="tx1"/>
                </a:solidFill>
              </a:defRPr>
            </a:pPr>
            <a:r>
              <a:rPr lang="it-IT"/>
              <a:t>Alfabetizzazione sanitaria interattiva </a:t>
            </a:r>
            <a:endParaRPr lang="it-IT" sz="3200">
              <a:solidFill>
                <a:schemeClr val="tx1"/>
              </a:solidFill>
            </a:endParaRPr>
          </a:p>
        </p:txBody>
      </p:sp>
    </p:spTree>
    <p:extLst>
      <p:ext uri="{BB962C8B-B14F-4D97-AF65-F5344CB8AC3E}">
        <p14:creationId xmlns:p14="http://schemas.microsoft.com/office/powerpoint/2010/main" val="84394279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FFFFFF"/>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4205</Words>
  <Application>Microsoft Office PowerPoint</Application>
  <PresentationFormat>Personalizado</PresentationFormat>
  <Paragraphs>341</Paragraphs>
  <Slides>42</Slides>
  <Notes>33</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42</vt:i4>
      </vt:variant>
    </vt:vector>
  </HeadingPairs>
  <TitlesOfParts>
    <vt:vector size="50" baseType="lpstr">
      <vt:lpstr>arial</vt:lpstr>
      <vt:lpstr>DM Sans</vt:lpstr>
      <vt:lpstr>Wingdings</vt:lpstr>
      <vt:lpstr>Helvetica Neue</vt:lpstr>
      <vt:lpstr>arial</vt:lpstr>
      <vt:lpstr>Calibri</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Monia Coppola</dc:creator>
  <cp:lastModifiedBy>Miriam IWS</cp:lastModifiedBy>
  <cp:revision>202</cp:revision>
  <dcterms:created xsi:type="dcterms:W3CDTF">2022-01-27T16:04:38Z</dcterms:created>
  <dcterms:modified xsi:type="dcterms:W3CDTF">2024-06-27T07:49:16Z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2022-01-27T00:00:00Z</vt:filetime>
  </property>
  <property fmtid="{D5CDD505-2E9C-101B-9397-08002B2CF9AE}" pid="3" name="Creator">
    <vt:lpwstr>Canva</vt:lpwstr>
  </property>
  <property fmtid="{D5CDD505-2E9C-101B-9397-08002B2CF9AE}" pid="4" name="LastSaved">
    <vt:filetime>2022-01-27T00:00:00Z</vt:filetime>
  </property>
</Properties>
</file>